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  <p:sldId id="289" r:id="rId4"/>
    <p:sldId id="319" r:id="rId5"/>
    <p:sldId id="320" r:id="rId6"/>
    <p:sldId id="321" r:id="rId7"/>
    <p:sldId id="309" r:id="rId8"/>
    <p:sldId id="307" r:id="rId9"/>
    <p:sldId id="316" r:id="rId10"/>
    <p:sldId id="317" r:id="rId11"/>
    <p:sldId id="315" r:id="rId12"/>
    <p:sldId id="318" r:id="rId13"/>
    <p:sldId id="284" r:id="rId14"/>
    <p:sldId id="300" r:id="rId15"/>
    <p:sldId id="31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30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C14350DE-7005-4123-ACD9-2AE12EE8CEEC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8E0277B-F562-4E94-B896-5CCE0DB89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CDF9A-29E6-458E-A048-1CF052BC3576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ED5D-C11D-4773-BD98-604ECA10F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6851-B692-4A0C-8B02-4D73DC3F4497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1390-C7A9-4D32-921C-C4E2D1499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9AC6F-A216-48BD-9D59-90445D3FEF9C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D119-066B-4F5F-8073-7CC9D7468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3B100-D57B-4B75-A605-349AA85C84F7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23E4-5989-489A-8245-AC609EB0D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F8A12-42D6-44C3-B5E9-54963C70D4A7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A12D-44BE-45E8-8125-AD33728C3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7EF56-2D3E-4468-B749-AF2015A5AD53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65B2-B90B-4C82-A4B4-E6C70541D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AB6A-6BA2-49F4-AB8D-E4A4F2BC3080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F6A3A-AFDE-4F81-BFC8-AFF4CA06D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08F3-1B5C-457E-8C17-2CA71E875FA9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7E213-A902-491D-B4B4-1FD521B8B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3B969-A59F-43FE-A22C-F51FB505DBD5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1C4D-3E18-4F26-AAEF-63A63E45B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9E20A-6183-4E62-8045-63063FD4CAF7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9DC00-1716-4D4E-B23B-E633E019B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2B709E98-C8F9-4AA3-88CB-F02BD33AE95E}" type="datetimeFigureOut">
              <a:rPr lang="en-US"/>
              <a:pPr>
                <a:defRPr/>
              </a:pPr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F0E9E893-E8FF-4329-B357-667D53681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3" r:id="rId8"/>
    <p:sldLayoutId id="2147484214" r:id="rId9"/>
    <p:sldLayoutId id="2147484210" r:id="rId10"/>
    <p:sldLayoutId id="21474842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scholarship.org/uc/item/6hb3k0nz" TargetMode="External"/><Relationship Id="rId2" Type="http://schemas.openxmlformats.org/officeDocument/2006/relationships/hyperlink" Target="http://www.amstat.org/asa/files/pdfs/GAISE/GaiseCollege_Ful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rossmanchance.com/ISIapplet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smanchance.com/ISIapplets.html" TargetMode="External"/><Relationship Id="rId2" Type="http://schemas.openxmlformats.org/officeDocument/2006/relationships/hyperlink" Target="https://www.washingtonpost.com/news/morning-mix/wp/2015/10/23/scottish-woman-detects-a-musky-smell-that-could-radically-improve-how-parkinsons-disease-is-diagnosed/?utm_term=.af2bd1861c5c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3313113" cy="2387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Simulation Based Inference for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925" y="4876800"/>
            <a:ext cx="3309938" cy="106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900" dirty="0" smtClean="0"/>
          </a:p>
          <a:p>
            <a:pPr>
              <a:lnSpc>
                <a:spcPct val="80000"/>
              </a:lnSpc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1400" dirty="0" smtClean="0"/>
              <a:t>Bret Rickman MS, M.Ed.</a:t>
            </a:r>
          </a:p>
          <a:p>
            <a:pPr>
              <a:lnSpc>
                <a:spcPct val="80000"/>
              </a:lnSpc>
            </a:pPr>
            <a:r>
              <a:rPr lang="en-US" sz="1400" dirty="0" smtClean="0"/>
              <a:t>Portland Community College</a:t>
            </a:r>
          </a:p>
        </p:txBody>
      </p:sp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4729163" y="76200"/>
            <a:ext cx="3352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“Our curriculum is needlessly </a:t>
            </a:r>
            <a:r>
              <a:rPr lang="en-US" sz="1400" dirty="0" smtClean="0">
                <a:solidFill>
                  <a:schemeClr val="bg1"/>
                </a:solidFill>
                <a:latin typeface="Century Gothic" pitchFamily="34" charset="0"/>
              </a:rPr>
              <a:t>complicated because </a:t>
            </a:r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we put the normal distribution, as </a:t>
            </a:r>
            <a:r>
              <a:rPr lang="en-US" sz="1400" dirty="0" smtClean="0">
                <a:solidFill>
                  <a:schemeClr val="bg1"/>
                </a:solidFill>
                <a:latin typeface="Century Gothic" pitchFamily="34" charset="0"/>
              </a:rPr>
              <a:t>an approximate </a:t>
            </a:r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sampling distribution for the </a:t>
            </a:r>
            <a:r>
              <a:rPr lang="en-US" sz="1400" dirty="0" smtClean="0">
                <a:solidFill>
                  <a:schemeClr val="bg1"/>
                </a:solidFill>
                <a:latin typeface="Century Gothic" pitchFamily="34" charset="0"/>
              </a:rPr>
              <a:t>mean, at </a:t>
            </a:r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the center of the curriculum, instead of </a:t>
            </a:r>
            <a:r>
              <a:rPr lang="en-US" sz="1400" dirty="0" smtClean="0">
                <a:solidFill>
                  <a:schemeClr val="bg1"/>
                </a:solidFill>
                <a:latin typeface="Century Gothic" pitchFamily="34" charset="0"/>
              </a:rPr>
              <a:t>putting the </a:t>
            </a:r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core logic of inference at the center.”</a:t>
            </a:r>
          </a:p>
          <a:p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George Cobb (USCOTS 2005)</a:t>
            </a:r>
            <a:endParaRPr lang="en-US" sz="1400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93025"/>
            <a:ext cx="4407444" cy="3429000"/>
          </a:xfrm>
          <a:prstGeom prst="rect">
            <a:avLst/>
          </a:prstGeom>
        </p:spPr>
      </p:pic>
      <p:pic>
        <p:nvPicPr>
          <p:cNvPr id="6" name="Picture 2" descr="Image result for copernicus sun cente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3962400"/>
            <a:ext cx="3276600" cy="275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001000" cy="1066800"/>
          </a:xfrm>
        </p:spPr>
        <p:txBody>
          <a:bodyPr/>
          <a:lstStyle/>
          <a:p>
            <a:pPr algn="ctr"/>
            <a:r>
              <a:rPr lang="en-US" sz="5400" dirty="0" smtClean="0"/>
              <a:t>SBI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31242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Successes &amp; Challenges</a:t>
            </a:r>
            <a:endParaRPr lang="en-US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70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6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01000" cy="914400"/>
          </a:xfrm>
        </p:spPr>
        <p:txBody>
          <a:bodyPr/>
          <a:lstStyle/>
          <a:p>
            <a:pPr algn="ctr"/>
            <a:r>
              <a:rPr lang="en-US" sz="2800" dirty="0" smtClean="0"/>
              <a:t>SBI Implementation </a:t>
            </a:r>
            <a:br>
              <a:rPr lang="en-US" sz="2800" dirty="0" smtClean="0"/>
            </a:br>
            <a:r>
              <a:rPr lang="en-US" sz="2800" b="1" dirty="0" smtClean="0"/>
              <a:t>Successes</a:t>
            </a:r>
          </a:p>
        </p:txBody>
      </p:sp>
      <p:sp>
        <p:nvSpPr>
          <p:cNvPr id="12317" name="TextBox 8"/>
          <p:cNvSpPr txBox="1">
            <a:spLocks noChangeArrowheads="1"/>
          </p:cNvSpPr>
          <p:nvPr/>
        </p:nvSpPr>
        <p:spPr bwMode="auto">
          <a:xfrm>
            <a:off x="381000" y="1828800"/>
            <a:ext cx="8458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1 </a:t>
            </a:r>
            <a:r>
              <a:rPr lang="en-US" b="1" dirty="0" err="1" smtClean="0">
                <a:latin typeface="Century Gothic" pitchFamily="34" charset="0"/>
              </a:rPr>
              <a:t>Rossman</a:t>
            </a:r>
            <a:r>
              <a:rPr lang="en-US" b="1" dirty="0" smtClean="0">
                <a:latin typeface="Century Gothic" pitchFamily="34" charset="0"/>
              </a:rPr>
              <a:t>/Chance Simulators Free &amp; Easy to Use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2 Much more straightforward to implement in our </a:t>
            </a:r>
            <a:r>
              <a:rPr lang="en-US" b="1" dirty="0" smtClean="0">
                <a:latin typeface="Century Gothic" pitchFamily="34" charset="0"/>
              </a:rPr>
              <a:t>(PCC) Stats </a:t>
            </a:r>
            <a:r>
              <a:rPr lang="en-US" b="1" dirty="0" smtClean="0">
                <a:latin typeface="Century Gothic" pitchFamily="34" charset="0"/>
              </a:rPr>
              <a:t>II class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3 Assessments can focus on situational items – not “how to use the tool”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Students were comfortable using the simulators</a:t>
            </a:r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7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6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01000" cy="914400"/>
          </a:xfrm>
        </p:spPr>
        <p:txBody>
          <a:bodyPr/>
          <a:lstStyle/>
          <a:p>
            <a:pPr algn="ctr"/>
            <a:r>
              <a:rPr lang="en-US" sz="2800" dirty="0" smtClean="0"/>
              <a:t>SBI Implementation </a:t>
            </a:r>
            <a:br>
              <a:rPr lang="en-US" sz="2800" dirty="0" smtClean="0"/>
            </a:br>
            <a:r>
              <a:rPr lang="en-US" sz="2800" b="1" dirty="0" smtClean="0"/>
              <a:t>Challenges</a:t>
            </a:r>
          </a:p>
        </p:txBody>
      </p:sp>
      <p:sp>
        <p:nvSpPr>
          <p:cNvPr id="12317" name="TextBox 8"/>
          <p:cNvSpPr txBox="1">
            <a:spLocks noChangeArrowheads="1"/>
          </p:cNvSpPr>
          <p:nvPr/>
        </p:nvSpPr>
        <p:spPr bwMode="auto">
          <a:xfrm>
            <a:off x="381000" y="1657350"/>
            <a:ext cx="84582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1 SBI is great for conceptual understanding, but doesn’t include the    </a:t>
            </a:r>
            <a:br>
              <a:rPr lang="en-US" b="1" dirty="0" smtClean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   historical math basis.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 smtClean="0">
              <a:latin typeface="Century Gothic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2 SBI doesn’t as readily relate / apply to the teaching of our traditional </a:t>
            </a:r>
            <a:br>
              <a:rPr lang="en-US" b="1" dirty="0" smtClean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   descriptive statistics and probability rules (yet!).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 smtClean="0">
              <a:latin typeface="Century Gothic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3 To a certain extent, requires a computer lab – until the switch to </a:t>
            </a:r>
            <a:br>
              <a:rPr lang="en-US" b="1" dirty="0" smtClean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   ‘wireless device usage’ approval &amp; implementation.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Century Gothic" pitchFamily="34" charset="0"/>
              </a:rPr>
              <a:t>Side Note: Student feedback seemed to focus on the benefits of learning / using Excel</a:t>
            </a:r>
            <a:r>
              <a:rPr lang="en-US" b="1" dirty="0" smtClean="0">
                <a:latin typeface="Century Gothic" pitchFamily="34" charset="0"/>
              </a:rPr>
              <a:t>.  But students were using the simulators during exams.</a:t>
            </a:r>
            <a:endParaRPr lang="en-US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50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6492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Reflections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09600" y="1275555"/>
            <a:ext cx="7772400" cy="508555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Fun curriculum to teach using SBI with inference as the core of the curriculum – great for conceptual student understanding.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Not enough of my classroom assessment data to evaluate effectiveness of Inference core.  Is it possible that the data may not even indicate true effectiveness?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Students seem more interested and engaged </a:t>
            </a:r>
            <a:r>
              <a:rPr lang="en-US" dirty="0" smtClean="0"/>
              <a:t>with SBI curriculum than ‘traditional’ method</a:t>
            </a:r>
            <a:r>
              <a:rPr lang="en-US" dirty="0" smtClean="0"/>
              <a:t>.</a:t>
            </a:r>
            <a:endParaRPr lang="en-US" dirty="0" smtClean="0"/>
          </a:p>
          <a:p>
            <a:pPr marL="6985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2040"/>
            <a:ext cx="7772400" cy="6492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Audience Comments &amp; Questions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2000" y="1731326"/>
            <a:ext cx="7772400" cy="459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dirty="0" smtClean="0"/>
              <a:t>What are your thoughts on using Inference as the core element in Stats I &amp; II curricula?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How will ‘switching’ to SBI &amp; Inference core affect other academic departments?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What about technology use – more specifically mobile / wireless devices – in the statistics classroom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Your thoughts and comments.</a:t>
            </a:r>
            <a:endParaRPr lang="en-US" dirty="0" smtClean="0"/>
          </a:p>
          <a:p>
            <a:pPr marL="69850" indent="0"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787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082040"/>
            <a:ext cx="5638800" cy="6492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Helpful Links &amp; Sources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95300" y="2133600"/>
            <a:ext cx="8153400" cy="1676400"/>
          </a:xfrm>
        </p:spPr>
        <p:txBody>
          <a:bodyPr/>
          <a:lstStyle/>
          <a:p>
            <a:pPr marL="69850" indent="0">
              <a:buNone/>
            </a:pPr>
            <a:r>
              <a:rPr lang="en-US" sz="1400" b="1" dirty="0" smtClean="0"/>
              <a:t>2016 GAISE </a:t>
            </a:r>
            <a:r>
              <a:rPr lang="en-US" sz="1400" b="1" dirty="0"/>
              <a:t>Report link</a:t>
            </a:r>
            <a:r>
              <a:rPr lang="en-US" sz="1400" dirty="0"/>
              <a:t>: </a:t>
            </a:r>
            <a:r>
              <a:rPr lang="en-US" sz="1400" b="1" dirty="0">
                <a:hlinkClick r:id="rId2"/>
              </a:rPr>
              <a:t>http://</a:t>
            </a:r>
            <a:r>
              <a:rPr lang="en-US" sz="1400" b="1" dirty="0" smtClean="0">
                <a:hlinkClick r:id="rId2"/>
              </a:rPr>
              <a:t>www.amstat.org/asa/files/pdfs/GAISE/GaiseCollege_Full.pdf</a:t>
            </a:r>
            <a:endParaRPr lang="en-US" sz="1400" b="1" dirty="0" smtClean="0"/>
          </a:p>
          <a:p>
            <a:pPr marL="69850" indent="0">
              <a:buNone/>
            </a:pPr>
            <a:endParaRPr lang="en-US" sz="1400" b="1" dirty="0"/>
          </a:p>
          <a:p>
            <a:pPr marL="69850" indent="0">
              <a:buNone/>
            </a:pPr>
            <a:r>
              <a:rPr lang="en-US" sz="1400" b="1" dirty="0" smtClean="0"/>
              <a:t>George </a:t>
            </a:r>
            <a:r>
              <a:rPr lang="en-US" sz="1400" b="1" dirty="0"/>
              <a:t>Cobb article</a:t>
            </a:r>
            <a:r>
              <a:rPr lang="en-US" sz="1400" dirty="0"/>
              <a:t>: </a:t>
            </a:r>
            <a:r>
              <a:rPr lang="en-US" sz="1400" b="1" dirty="0" smtClean="0">
                <a:hlinkClick r:id="rId3"/>
              </a:rPr>
              <a:t>The Introductory Statistics Course: A Ptolemaic</a:t>
            </a:r>
            <a:endParaRPr lang="en-US" sz="1400" b="1" dirty="0" smtClean="0"/>
          </a:p>
          <a:p>
            <a:pPr marL="69850" indent="0">
              <a:buNone/>
            </a:pPr>
            <a:endParaRPr lang="en-US" sz="1400" b="1" dirty="0"/>
          </a:p>
          <a:p>
            <a:pPr marL="69850" indent="0">
              <a:buNone/>
            </a:pPr>
            <a:r>
              <a:rPr lang="en-US" sz="1400" b="1" dirty="0" err="1" smtClean="0"/>
              <a:t>Rossman</a:t>
            </a:r>
            <a:r>
              <a:rPr lang="en-US" sz="1400" b="1" dirty="0" smtClean="0"/>
              <a:t> </a:t>
            </a:r>
            <a:r>
              <a:rPr lang="en-US" sz="1400" b="1" dirty="0"/>
              <a:t>/ Chance Applets: </a:t>
            </a:r>
            <a:r>
              <a:rPr lang="en-US" sz="1400" b="1" dirty="0" err="1" smtClean="0">
                <a:hlinkClick r:id="rId4"/>
              </a:rPr>
              <a:t>Rossman</a:t>
            </a:r>
            <a:r>
              <a:rPr lang="en-US" sz="1400" b="1" dirty="0" smtClean="0">
                <a:hlinkClick r:id="rId4"/>
              </a:rPr>
              <a:t> / Chance Simulation Applets Website</a:t>
            </a:r>
            <a:endParaRPr lang="en-US" sz="1400" b="1" dirty="0"/>
          </a:p>
        </p:txBody>
      </p:sp>
      <p:pic>
        <p:nvPicPr>
          <p:cNvPr id="1026" name="Picture 2" descr="Image result for copernicus sun center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10000"/>
            <a:ext cx="2910562" cy="245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6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6492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to Expect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2672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Why Implement </a:t>
            </a:r>
            <a:r>
              <a:rPr lang="en-US" dirty="0" smtClean="0"/>
              <a:t>SBI as </a:t>
            </a:r>
            <a:r>
              <a:rPr lang="en-US" dirty="0" smtClean="0"/>
              <a:t>Core for Intro Stats?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Implementing SBI: Method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Tactile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Applet Simulation (Randomize, Repeat, Reject)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Theory and Excel</a:t>
            </a:r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Implementing </a:t>
            </a:r>
            <a:r>
              <a:rPr lang="en-US" dirty="0"/>
              <a:t>SBI: Successes &amp; </a:t>
            </a:r>
            <a:r>
              <a:rPr lang="en-US" dirty="0" smtClean="0"/>
              <a:t>Challenges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Reflections and Open Discussion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2000" cy="649287"/>
          </a:xfrm>
        </p:spPr>
        <p:txBody>
          <a:bodyPr rtlCol="0"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/>
              <a:t>Why </a:t>
            </a:r>
            <a:r>
              <a:rPr lang="en-US" sz="2600" dirty="0" smtClean="0"/>
              <a:t>do I Implement SBI as </a:t>
            </a:r>
            <a:r>
              <a:rPr lang="en-US" sz="2600" dirty="0"/>
              <a:t>Core for Intro Stats?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352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2016 GAISE standards advise it.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Recommendation #5: Use Tech to Explore Concepts and Analyze Data.</a:t>
            </a:r>
          </a:p>
          <a:p>
            <a:pPr lvl="1"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George Cobb Article: </a:t>
            </a:r>
            <a:r>
              <a:rPr lang="en-US" i="1" dirty="0" smtClean="0"/>
              <a:t>The Introductory Statistics Course: A Ptolemaic Curriculum.</a:t>
            </a:r>
          </a:p>
          <a:p>
            <a:pPr>
              <a:buFont typeface="Wingdings" pitchFamily="2" charset="2"/>
              <a:buChar char="v"/>
            </a:pPr>
            <a:endParaRPr lang="en-US" i="1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My personal experience with fundamental change.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281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687" cy="573087"/>
          </a:xfrm>
        </p:spPr>
        <p:txBody>
          <a:bodyPr/>
          <a:lstStyle/>
          <a:p>
            <a:r>
              <a:rPr lang="en-US" sz="3600" dirty="0" smtClean="0"/>
              <a:t>2016 GAISE Report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524000"/>
            <a:ext cx="6858000" cy="473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98513"/>
            <a:ext cx="7558087" cy="72548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dirty="0"/>
              <a:t>George Cobb Article: </a:t>
            </a:r>
            <a:r>
              <a:rPr lang="en-US" sz="2000" b="1" i="1" dirty="0"/>
              <a:t>The Introductory Statistics Course: 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>   			   A </a:t>
            </a:r>
            <a:r>
              <a:rPr lang="en-US" sz="2000" b="1" i="1" dirty="0"/>
              <a:t>Ptolemaic Curriculum.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853237" cy="685800"/>
          </a:xfrm>
        </p:spPr>
        <p:txBody>
          <a:bodyPr/>
          <a:lstStyle/>
          <a:p>
            <a:pPr marL="69850" indent="0">
              <a:buNone/>
            </a:pPr>
            <a:r>
              <a:rPr lang="en-US" sz="1600" dirty="0" smtClean="0"/>
              <a:t>“</a:t>
            </a:r>
            <a:r>
              <a:rPr lang="en-US" sz="1600" i="1" dirty="0" smtClean="0"/>
              <a:t>We </a:t>
            </a:r>
            <a:r>
              <a:rPr lang="en-US" sz="1600" i="1" dirty="0"/>
              <a:t>need a new curriculum, centered not on the normal distribution, but on the logic of inference. 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/>
            </a:r>
            <a:br>
              <a:rPr lang="en-US" sz="1600" i="1" dirty="0" smtClean="0"/>
            </a:b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35464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850" lvl="0">
              <a:spcBef>
                <a:spcPct val="20000"/>
              </a:spcBef>
              <a:buClr>
                <a:srgbClr val="629DD1"/>
              </a:buClr>
              <a:buSzPct val="76000"/>
            </a:pP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>When Copernicus threw away the old notion that the earth was at the center of the universe, and replaced it with a system that put the sun at the center, his revolution brought to power a much simpler intellectual regime. </a:t>
            </a:r>
            <a:br>
              <a:rPr lang="en-US" sz="1600" i="1" dirty="0">
                <a:solidFill>
                  <a:srgbClr val="242852"/>
                </a:solidFill>
                <a:latin typeface="Century Gothic"/>
              </a:rPr>
            </a:b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/>
            </a:r>
            <a:br>
              <a:rPr lang="en-US" sz="1600" i="1" dirty="0">
                <a:solidFill>
                  <a:srgbClr val="242852"/>
                </a:solidFill>
                <a:latin typeface="Century Gothic"/>
              </a:rPr>
            </a:br>
            <a:endParaRPr lang="en-US" sz="1600" dirty="0">
              <a:solidFill>
                <a:srgbClr val="242852"/>
              </a:solidFill>
              <a:latin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733800"/>
            <a:ext cx="70866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850" lvl="0">
              <a:spcBef>
                <a:spcPct val="20000"/>
              </a:spcBef>
              <a:buClr>
                <a:srgbClr val="629DD1"/>
              </a:buClr>
              <a:buSzPct val="76000"/>
            </a:pP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>We need to throw away the old notion that the normal approximation to a sampling distribution belongs at the center of our curriculum, and create a new curriculum whose center is the core logic of inference.</a:t>
            </a:r>
            <a:br>
              <a:rPr lang="en-US" sz="1600" i="1" dirty="0">
                <a:solidFill>
                  <a:srgbClr val="242852"/>
                </a:solidFill>
                <a:latin typeface="Century Gothic"/>
              </a:rPr>
            </a:br>
            <a:endParaRPr lang="en-US" sz="1600" i="1" dirty="0">
              <a:solidFill>
                <a:srgbClr val="242852"/>
              </a:solidFill>
              <a:latin typeface="Century Gothic"/>
            </a:endParaRPr>
          </a:p>
          <a:p>
            <a:pPr marL="69850" lvl="0">
              <a:spcBef>
                <a:spcPct val="20000"/>
              </a:spcBef>
              <a:buClr>
                <a:srgbClr val="629DD1"/>
              </a:buClr>
              <a:buSzPct val="76000"/>
            </a:pP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>What is that core logic? </a:t>
            </a:r>
            <a:br>
              <a:rPr lang="en-US" sz="1600" i="1" dirty="0">
                <a:solidFill>
                  <a:srgbClr val="242852"/>
                </a:solidFill>
                <a:latin typeface="Century Gothic"/>
              </a:rPr>
            </a:b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>I (Cobb) like to think of it as three </a:t>
            </a:r>
            <a:r>
              <a:rPr lang="en-US" sz="1600" i="1" dirty="0" err="1">
                <a:solidFill>
                  <a:srgbClr val="242852"/>
                </a:solidFill>
                <a:latin typeface="Century Gothic"/>
              </a:rPr>
              <a:t>Rs</a:t>
            </a:r>
            <a:r>
              <a:rPr lang="en-US" sz="1600" i="1" dirty="0">
                <a:solidFill>
                  <a:srgbClr val="242852"/>
                </a:solidFill>
                <a:latin typeface="Century Gothic"/>
              </a:rPr>
              <a:t>:  Randomize, Repeat, Reject. </a:t>
            </a:r>
            <a:r>
              <a:rPr lang="en-US" sz="1600" dirty="0">
                <a:solidFill>
                  <a:srgbClr val="242852"/>
                </a:solidFill>
                <a:latin typeface="Century Gothic"/>
              </a:rPr>
              <a:t>“</a:t>
            </a:r>
            <a:endParaRPr lang="en-US" sz="1600" dirty="0">
              <a:solidFill>
                <a:srgbClr val="242852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44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481887" cy="573087"/>
          </a:xfrm>
        </p:spPr>
        <p:txBody>
          <a:bodyPr/>
          <a:lstStyle/>
          <a:p>
            <a:r>
              <a:rPr lang="en-US" sz="2000" dirty="0">
                <a:solidFill>
                  <a:srgbClr val="629DD1"/>
                </a:solidFill>
              </a:rPr>
              <a:t>George Cobb Article: </a:t>
            </a:r>
            <a:r>
              <a:rPr lang="en-US" sz="2000" b="1" i="1" dirty="0">
                <a:solidFill>
                  <a:srgbClr val="629DD1"/>
                </a:solidFill>
              </a:rPr>
              <a:t>The Introductory Statistics Course: </a:t>
            </a:r>
            <a:br>
              <a:rPr lang="en-US" sz="2000" b="1" i="1" dirty="0">
                <a:solidFill>
                  <a:srgbClr val="629DD1"/>
                </a:solidFill>
              </a:rPr>
            </a:br>
            <a:r>
              <a:rPr lang="en-US" sz="2000" b="1" i="1" dirty="0">
                <a:solidFill>
                  <a:srgbClr val="629DD1"/>
                </a:solidFill>
              </a:rPr>
              <a:t>   			   A Ptolemaic Curriculum.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1287"/>
            <a:ext cx="7939087" cy="4800600"/>
          </a:xfrm>
        </p:spPr>
        <p:txBody>
          <a:bodyPr/>
          <a:lstStyle/>
          <a:p>
            <a:pPr marL="69850" indent="0">
              <a:buNone/>
            </a:pPr>
            <a:r>
              <a:rPr lang="en-US" sz="1600" dirty="0" smtClean="0"/>
              <a:t>“</a:t>
            </a:r>
            <a:r>
              <a:rPr lang="en-US" sz="1600" i="1" dirty="0" smtClean="0"/>
              <a:t>Randomize </a:t>
            </a:r>
            <a:r>
              <a:rPr lang="en-US" sz="1600" i="1" dirty="0"/>
              <a:t>data production;  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  Repeat </a:t>
            </a:r>
            <a:r>
              <a:rPr lang="en-US" sz="1600" i="1" dirty="0"/>
              <a:t>by simulation to see what's typical and what's not; 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  Reject </a:t>
            </a:r>
            <a:r>
              <a:rPr lang="en-US" sz="1600" i="1" dirty="0"/>
              <a:t>any model that puts your data in its tail</a:t>
            </a:r>
            <a:r>
              <a:rPr lang="en-US" sz="1600" i="1" dirty="0" smtClean="0"/>
              <a:t>.</a:t>
            </a:r>
            <a:br>
              <a:rPr lang="en-US" sz="1600" i="1" dirty="0" smtClean="0"/>
            </a:br>
            <a:endParaRPr lang="en-US" sz="1600" i="1" dirty="0"/>
          </a:p>
          <a:p>
            <a:pPr marL="69850" indent="0">
              <a:buNone/>
            </a:pPr>
            <a:r>
              <a:rPr lang="en-US" sz="1600" i="1" dirty="0" smtClean="0"/>
              <a:t>  The </a:t>
            </a:r>
            <a:r>
              <a:rPr lang="en-US" sz="1600" i="1" dirty="0"/>
              <a:t>three </a:t>
            </a:r>
            <a:r>
              <a:rPr lang="en-US" sz="1600" i="1" dirty="0" err="1"/>
              <a:t>Rs</a:t>
            </a:r>
            <a:r>
              <a:rPr lang="en-US" sz="1600" i="1" dirty="0"/>
              <a:t> of inference: </a:t>
            </a:r>
            <a:r>
              <a:rPr lang="en-US" sz="1600" i="1" dirty="0" smtClean="0"/>
              <a:t>Randomize</a:t>
            </a:r>
            <a:r>
              <a:rPr lang="en-US" sz="1600" i="1" dirty="0"/>
              <a:t>, </a:t>
            </a:r>
            <a:r>
              <a:rPr lang="en-US" sz="1600" i="1" dirty="0" smtClean="0"/>
              <a:t>Repeat</a:t>
            </a:r>
            <a:r>
              <a:rPr lang="en-US" sz="1600" i="1" dirty="0"/>
              <a:t>, </a:t>
            </a:r>
            <a:r>
              <a:rPr lang="en-US" sz="1600" i="1" dirty="0" smtClean="0"/>
              <a:t>Reject</a:t>
            </a:r>
            <a:endParaRPr lang="en-US" sz="1600" i="1" dirty="0"/>
          </a:p>
          <a:p>
            <a:pPr marL="69850" indent="0">
              <a:buNone/>
            </a:pPr>
            <a:r>
              <a:rPr lang="en-US" sz="1600" i="1" dirty="0"/>
              <a:t>1. </a:t>
            </a:r>
            <a:r>
              <a:rPr lang="en-US" sz="1600" b="1" i="1" dirty="0"/>
              <a:t>Randomize</a:t>
            </a:r>
            <a:r>
              <a:rPr lang="en-US" sz="1600" i="1" dirty="0"/>
              <a:t> data production</a:t>
            </a:r>
          </a:p>
          <a:p>
            <a:pPr marL="69850" indent="0">
              <a:buNone/>
            </a:pPr>
            <a:r>
              <a:rPr lang="en-US" sz="1600" i="1" dirty="0" smtClean="0"/>
              <a:t>	To </a:t>
            </a:r>
            <a:r>
              <a:rPr lang="en-US" sz="1600" i="1" dirty="0"/>
              <a:t>protect against bias</a:t>
            </a:r>
          </a:p>
          <a:p>
            <a:pPr marL="69850" indent="0">
              <a:buNone/>
            </a:pPr>
            <a:r>
              <a:rPr lang="en-US" sz="1600" i="1" dirty="0" smtClean="0"/>
              <a:t>	To </a:t>
            </a:r>
            <a:r>
              <a:rPr lang="en-US" sz="1600" i="1" dirty="0"/>
              <a:t>provide a basis for </a:t>
            </a:r>
            <a:r>
              <a:rPr lang="en-US" sz="1600" i="1" dirty="0" smtClean="0"/>
              <a:t>inference</a:t>
            </a:r>
          </a:p>
          <a:p>
            <a:pPr marL="69850" indent="0">
              <a:buNone/>
            </a:pPr>
            <a:r>
              <a:rPr lang="en-US" sz="1600" i="1" dirty="0" smtClean="0"/>
              <a:t>	Random samples let you generalize to populations</a:t>
            </a:r>
          </a:p>
          <a:p>
            <a:pPr marL="69850" indent="0">
              <a:buNone/>
            </a:pPr>
            <a:r>
              <a:rPr lang="en-US" sz="1600" i="1" dirty="0" smtClean="0"/>
              <a:t>	Random </a:t>
            </a:r>
            <a:r>
              <a:rPr lang="en-US" sz="1600" i="1" dirty="0"/>
              <a:t>assignment supports conclusions about cause </a:t>
            </a:r>
            <a:r>
              <a:rPr lang="en-US" sz="1600" i="1" dirty="0" smtClean="0"/>
              <a:t>	and effect</a:t>
            </a:r>
            <a:br>
              <a:rPr lang="en-US" sz="1600" i="1" dirty="0" smtClean="0"/>
            </a:br>
            <a:endParaRPr lang="en-US" sz="1600" i="1" dirty="0" smtClean="0"/>
          </a:p>
          <a:p>
            <a:pPr marL="69850" indent="0">
              <a:buNone/>
            </a:pPr>
            <a:r>
              <a:rPr lang="en-US" sz="1600" i="1" dirty="0" smtClean="0"/>
              <a:t>2. </a:t>
            </a:r>
            <a:r>
              <a:rPr lang="en-US" sz="1600" b="1" i="1" dirty="0" smtClean="0"/>
              <a:t>Repeat</a:t>
            </a:r>
            <a:r>
              <a:rPr lang="en-US" sz="1600" i="1" dirty="0" smtClean="0"/>
              <a:t> by simulation to see what's typical</a:t>
            </a:r>
          </a:p>
          <a:p>
            <a:pPr marL="69850" indent="0">
              <a:buNone/>
            </a:pPr>
            <a:r>
              <a:rPr lang="en-US" sz="1600" i="1" dirty="0" smtClean="0"/>
              <a:t>	Randomized </a:t>
            </a:r>
            <a:r>
              <a:rPr lang="en-US" sz="1600" i="1" dirty="0"/>
              <a:t>data production lets you re-randomize, over and over, </a:t>
            </a:r>
            <a:r>
              <a:rPr lang="en-US" sz="1600" i="1" dirty="0" smtClean="0"/>
              <a:t>	to </a:t>
            </a:r>
            <a:r>
              <a:rPr lang="en-US" sz="1600" i="1" dirty="0"/>
              <a:t>see which outcomes are typical, </a:t>
            </a:r>
            <a:r>
              <a:rPr lang="en-US" sz="1600" i="1" dirty="0" smtClean="0"/>
              <a:t>which </a:t>
            </a:r>
            <a:r>
              <a:rPr lang="en-US" sz="1600" i="1" dirty="0"/>
              <a:t>are not</a:t>
            </a:r>
            <a:r>
              <a:rPr lang="en-US" sz="1600" i="1" dirty="0" smtClean="0"/>
              <a:t>.</a:t>
            </a:r>
            <a:br>
              <a:rPr lang="en-US" sz="1600" i="1" dirty="0" smtClean="0"/>
            </a:br>
            <a:endParaRPr lang="en-US" sz="1600" i="1" dirty="0"/>
          </a:p>
          <a:p>
            <a:pPr marL="69850" indent="0">
              <a:buNone/>
            </a:pPr>
            <a:r>
              <a:rPr lang="en-US" sz="1600" i="1" dirty="0"/>
              <a:t>3. </a:t>
            </a:r>
            <a:r>
              <a:rPr lang="en-US" sz="1600" b="1" i="1" dirty="0"/>
              <a:t>Reject</a:t>
            </a:r>
            <a:r>
              <a:rPr lang="en-US" sz="1600" i="1" dirty="0"/>
              <a:t> any model that puts your data in its </a:t>
            </a:r>
            <a:r>
              <a:rPr lang="en-US" sz="1600" i="1" dirty="0" smtClean="0"/>
              <a:t>tail </a:t>
            </a:r>
            <a:r>
              <a:rPr lang="en-US" sz="1600" dirty="0" smtClean="0"/>
              <a:t>“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577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>
          <a:xfrm>
            <a:off x="1219200" y="2057400"/>
            <a:ext cx="6705600" cy="1676400"/>
          </a:xfrm>
        </p:spPr>
        <p:txBody>
          <a:bodyPr/>
          <a:lstStyle/>
          <a:p>
            <a:pPr algn="ctr"/>
            <a:r>
              <a:rPr lang="en-US" sz="5400" dirty="0" smtClean="0"/>
              <a:t>SBI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6351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6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01000" cy="914400"/>
          </a:xfrm>
        </p:spPr>
        <p:txBody>
          <a:bodyPr/>
          <a:lstStyle/>
          <a:p>
            <a:pPr algn="ctr"/>
            <a:r>
              <a:rPr lang="en-US" sz="2800" dirty="0" smtClean="0"/>
              <a:t>SBI Implementation: </a:t>
            </a:r>
            <a:br>
              <a:rPr lang="en-US" sz="2800" dirty="0" smtClean="0"/>
            </a:br>
            <a:r>
              <a:rPr lang="en-US" sz="2800" dirty="0" smtClean="0"/>
              <a:t>Step 1 - The ‘Story’, Tactile and Applet Sims</a:t>
            </a:r>
          </a:p>
        </p:txBody>
      </p:sp>
      <p:sp>
        <p:nvSpPr>
          <p:cNvPr id="12317" name="TextBox 8"/>
          <p:cNvSpPr txBox="1">
            <a:spLocks noChangeArrowheads="1"/>
          </p:cNvSpPr>
          <p:nvPr/>
        </p:nvSpPr>
        <p:spPr bwMode="auto">
          <a:xfrm>
            <a:off x="533400" y="1828800"/>
            <a:ext cx="7848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1 Example – ‘</a:t>
            </a:r>
            <a:r>
              <a:rPr lang="en-US" b="1" i="1" dirty="0" smtClean="0">
                <a:latin typeface="Century Gothic" pitchFamily="34" charset="0"/>
              </a:rPr>
              <a:t>The Woman Who Could “Smell” </a:t>
            </a:r>
            <a:r>
              <a:rPr lang="en-US" b="1" i="1" dirty="0" err="1" smtClean="0">
                <a:latin typeface="Century Gothic" pitchFamily="34" charset="0"/>
              </a:rPr>
              <a:t>Parkinsons</a:t>
            </a:r>
            <a:r>
              <a:rPr lang="en-US" b="1" dirty="0" smtClean="0">
                <a:latin typeface="Century Gothic" pitchFamily="34" charset="0"/>
              </a:rPr>
              <a:t>’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 smtClean="0">
              <a:latin typeface="Century Gothic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2 Tactile model to build distribution and check simple probability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 smtClean="0">
              <a:latin typeface="Century Gothic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3 Transition to Applet simulation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u="sng" dirty="0" smtClean="0">
                <a:latin typeface="Century Gothic" pitchFamily="34" charset="0"/>
              </a:rPr>
              <a:t>Randomize</a:t>
            </a:r>
            <a:r>
              <a:rPr lang="en-US" b="1" dirty="0" smtClean="0">
                <a:latin typeface="Century Gothic" pitchFamily="34" charset="0"/>
              </a:rPr>
              <a:t> (produce the data)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u="sng" dirty="0" smtClean="0">
                <a:latin typeface="Century Gothic" pitchFamily="34" charset="0"/>
              </a:rPr>
              <a:t>Repeat</a:t>
            </a:r>
            <a:r>
              <a:rPr lang="en-US" b="1" dirty="0" smtClean="0">
                <a:latin typeface="Century Gothic" pitchFamily="34" charset="0"/>
              </a:rPr>
              <a:t> (by simulation to see what’s typical)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u="sng" dirty="0" smtClean="0">
                <a:latin typeface="Century Gothic" pitchFamily="34" charset="0"/>
              </a:rPr>
              <a:t>Reject</a:t>
            </a:r>
            <a:r>
              <a:rPr lang="en-US" b="1" dirty="0" smtClean="0">
                <a:latin typeface="Century Gothic" pitchFamily="34" charset="0"/>
              </a:rPr>
              <a:t> (any model that puts your data in its tail)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172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Washington Post Amazing Woman Story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57800" y="6172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hlinkClick r:id="rId3"/>
              </a:rPr>
              <a:t>Rossman</a:t>
            </a:r>
            <a:r>
              <a:rPr lang="en-US" dirty="0" smtClean="0">
                <a:hlinkClick r:id="rId3"/>
              </a:rPr>
              <a:t> / Chance Sim Applets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1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6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01000" cy="914400"/>
          </a:xfrm>
        </p:spPr>
        <p:txBody>
          <a:bodyPr/>
          <a:lstStyle/>
          <a:p>
            <a:pPr algn="ctr"/>
            <a:r>
              <a:rPr lang="en-US" sz="2800" dirty="0" smtClean="0"/>
              <a:t>SBI Implementation: </a:t>
            </a:r>
            <a:br>
              <a:rPr lang="en-US" sz="2800" dirty="0" smtClean="0"/>
            </a:br>
            <a:r>
              <a:rPr lang="en-US" sz="2800" dirty="0" smtClean="0"/>
              <a:t>Step 2 – Math Basis &amp; Excel</a:t>
            </a:r>
          </a:p>
        </p:txBody>
      </p:sp>
      <p:sp>
        <p:nvSpPr>
          <p:cNvPr id="12317" name="TextBox 8"/>
          <p:cNvSpPr txBox="1">
            <a:spLocks noChangeArrowheads="1"/>
          </p:cNvSpPr>
          <p:nvPr/>
        </p:nvSpPr>
        <p:spPr bwMode="auto">
          <a:xfrm>
            <a:off x="990600" y="1828800"/>
            <a:ext cx="75438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1 Present the “math</a:t>
            </a:r>
            <a:r>
              <a:rPr lang="en-US" b="1" dirty="0" smtClean="0">
                <a:latin typeface="Century Gothic" pitchFamily="34" charset="0"/>
              </a:rPr>
              <a:t>” (as ‘how we did things in the old days’) </a:t>
            </a:r>
            <a:br>
              <a:rPr lang="en-US" b="1" dirty="0" smtClean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   with </a:t>
            </a:r>
            <a:r>
              <a:rPr lang="en-US" b="1" dirty="0" smtClean="0">
                <a:latin typeface="Century Gothic" pitchFamily="34" charset="0"/>
              </a:rPr>
              <a:t>straightforward example </a:t>
            </a:r>
            <a:r>
              <a:rPr lang="en-US" b="1" dirty="0" smtClean="0">
                <a:latin typeface="Century Gothic" pitchFamily="34" charset="0"/>
              </a:rPr>
              <a:t>&amp; connection </a:t>
            </a:r>
            <a:r>
              <a:rPr lang="en-US" b="1" dirty="0" smtClean="0">
                <a:latin typeface="Century Gothic" pitchFamily="34" charset="0"/>
              </a:rPr>
              <a:t>to the simulation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b="1" dirty="0" smtClean="0">
              <a:latin typeface="Century Gothic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Century Gothic" pitchFamily="34" charset="0"/>
              </a:rPr>
              <a:t>2 Excel example &amp; usage with immediate student involvement.  </a:t>
            </a:r>
            <a:r>
              <a:rPr lang="en-US" b="1" dirty="0" smtClean="0">
                <a:latin typeface="Century Gothic" pitchFamily="34" charset="0"/>
              </a:rPr>
              <a:t/>
            </a:r>
            <a:br>
              <a:rPr lang="en-US" b="1" dirty="0" smtClean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   Include </a:t>
            </a:r>
            <a:r>
              <a:rPr lang="en-US" b="1" dirty="0" smtClean="0">
                <a:latin typeface="Century Gothic" pitchFamily="34" charset="0"/>
              </a:rPr>
              <a:t>connection to simulation.</a:t>
            </a:r>
          </a:p>
        </p:txBody>
      </p:sp>
    </p:spTree>
    <p:extLst>
      <p:ext uri="{BB962C8B-B14F-4D97-AF65-F5344CB8AC3E}">
        <p14:creationId xmlns:p14="http://schemas.microsoft.com/office/powerpoint/2010/main" val="100307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5801</TotalTime>
  <Words>592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2</vt:lpstr>
      <vt:lpstr>Austin</vt:lpstr>
      <vt:lpstr>Simulation Based Inference for Learning</vt:lpstr>
      <vt:lpstr>What to Expect</vt:lpstr>
      <vt:lpstr>Why do I Implement SBI as Core for Intro Stats?</vt:lpstr>
      <vt:lpstr>2016 GAISE Report</vt:lpstr>
      <vt:lpstr>George Cobb Article: The Introductory Statistics Course:           A Ptolemaic Curriculum.</vt:lpstr>
      <vt:lpstr>George Cobb Article: The Introductory Statistics Course:           A Ptolemaic Curriculum.</vt:lpstr>
      <vt:lpstr>SBI Implementation</vt:lpstr>
      <vt:lpstr>SBI Implementation:  Step 1 - The ‘Story’, Tactile and Applet Sims</vt:lpstr>
      <vt:lpstr>SBI Implementation:  Step 2 – Math Basis &amp; Excel</vt:lpstr>
      <vt:lpstr>SBI Implementation</vt:lpstr>
      <vt:lpstr>SBI Implementation  Successes</vt:lpstr>
      <vt:lpstr>SBI Implementation  Challenges</vt:lpstr>
      <vt:lpstr>Reflections</vt:lpstr>
      <vt:lpstr>Audience Comments &amp; Questions</vt:lpstr>
      <vt:lpstr>Helpful Links &amp; 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 Rickman</dc:creator>
  <cp:lastModifiedBy>Bret Rickman</cp:lastModifiedBy>
  <cp:revision>180</cp:revision>
  <dcterms:created xsi:type="dcterms:W3CDTF">2013-02-22T22:57:40Z</dcterms:created>
  <dcterms:modified xsi:type="dcterms:W3CDTF">2017-04-23T03:20:22Z</dcterms:modified>
</cp:coreProperties>
</file>