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8" r:id="rId2"/>
    <p:sldId id="389" r:id="rId3"/>
    <p:sldId id="471" r:id="rId4"/>
    <p:sldId id="480" r:id="rId5"/>
    <p:sldId id="369" r:id="rId6"/>
    <p:sldId id="368" r:id="rId7"/>
    <p:sldId id="403" r:id="rId8"/>
    <p:sldId id="404" r:id="rId9"/>
    <p:sldId id="405" r:id="rId10"/>
    <p:sldId id="406" r:id="rId11"/>
    <p:sldId id="407" r:id="rId12"/>
    <p:sldId id="408" r:id="rId13"/>
    <p:sldId id="460" r:id="rId14"/>
    <p:sldId id="416" r:id="rId15"/>
    <p:sldId id="358" r:id="rId16"/>
    <p:sldId id="390" r:id="rId17"/>
    <p:sldId id="453" r:id="rId18"/>
    <p:sldId id="370" r:id="rId19"/>
    <p:sldId id="385" r:id="rId20"/>
    <p:sldId id="318" r:id="rId21"/>
    <p:sldId id="321" r:id="rId22"/>
    <p:sldId id="317" r:id="rId23"/>
    <p:sldId id="329" r:id="rId24"/>
    <p:sldId id="474" r:id="rId25"/>
    <p:sldId id="475" r:id="rId26"/>
    <p:sldId id="374" r:id="rId27"/>
    <p:sldId id="411" r:id="rId28"/>
    <p:sldId id="410" r:id="rId29"/>
    <p:sldId id="412" r:id="rId30"/>
    <p:sldId id="328" r:id="rId31"/>
    <p:sldId id="409" r:id="rId32"/>
    <p:sldId id="340" r:id="rId33"/>
    <p:sldId id="337" r:id="rId34"/>
    <p:sldId id="386" r:id="rId35"/>
    <p:sldId id="431" r:id="rId36"/>
    <p:sldId id="355" r:id="rId37"/>
    <p:sldId id="344" r:id="rId38"/>
    <p:sldId id="338" r:id="rId39"/>
    <p:sldId id="342" r:id="rId40"/>
    <p:sldId id="454" r:id="rId41"/>
    <p:sldId id="463" r:id="rId42"/>
    <p:sldId id="457" r:id="rId43"/>
    <p:sldId id="455" r:id="rId44"/>
    <p:sldId id="456" r:id="rId45"/>
    <p:sldId id="362" r:id="rId46"/>
    <p:sldId id="379" r:id="rId47"/>
    <p:sldId id="464" r:id="rId48"/>
    <p:sldId id="465" r:id="rId49"/>
    <p:sldId id="466" r:id="rId50"/>
    <p:sldId id="467" r:id="rId51"/>
    <p:sldId id="468" r:id="rId52"/>
    <p:sldId id="469" r:id="rId53"/>
    <p:sldId id="470" r:id="rId54"/>
    <p:sldId id="476" r:id="rId55"/>
    <p:sldId id="425" r:id="rId56"/>
    <p:sldId id="428" r:id="rId57"/>
    <p:sldId id="426" r:id="rId58"/>
    <p:sldId id="429" r:id="rId59"/>
    <p:sldId id="430" r:id="rId60"/>
    <p:sldId id="434" r:id="rId61"/>
    <p:sldId id="441" r:id="rId62"/>
    <p:sldId id="378" r:id="rId63"/>
    <p:sldId id="417" r:id="rId64"/>
    <p:sldId id="282" r:id="rId65"/>
    <p:sldId id="421" r:id="rId66"/>
    <p:sldId id="442" r:id="rId67"/>
    <p:sldId id="433" r:id="rId68"/>
    <p:sldId id="443" r:id="rId69"/>
    <p:sldId id="422" r:id="rId70"/>
    <p:sldId id="423" r:id="rId71"/>
    <p:sldId id="424" r:id="rId72"/>
    <p:sldId id="444" r:id="rId73"/>
    <p:sldId id="445" r:id="rId74"/>
    <p:sldId id="448" r:id="rId75"/>
    <p:sldId id="420" r:id="rId76"/>
    <p:sldId id="356" r:id="rId77"/>
    <p:sldId id="414" r:id="rId78"/>
    <p:sldId id="450" r:id="rId79"/>
    <p:sldId id="461" r:id="rId80"/>
    <p:sldId id="462" r:id="rId81"/>
    <p:sldId id="472" r:id="rId82"/>
    <p:sldId id="477" r:id="rId83"/>
    <p:sldId id="478" r:id="rId84"/>
    <p:sldId id="435" r:id="rId85"/>
    <p:sldId id="297" r:id="rId86"/>
    <p:sldId id="432" r:id="rId8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5" autoAdjust="0"/>
    <p:restoredTop sz="94660"/>
  </p:normalViewPr>
  <p:slideViewPr>
    <p:cSldViewPr>
      <p:cViewPr varScale="1">
        <p:scale>
          <a:sx n="41" d="100"/>
          <a:sy n="41" d="100"/>
        </p:scale>
        <p:origin x="51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olynhamilton:Desktop:Accuplacer_Comparison_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olynhamilton:Desktop:Accuplacer_Comparison_2013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cintosh%20HD:Users:carolynhamilton:Downloads:reload_loc_hubip119_1535_13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Macintosh%20HD:Users:carolynhamilton:Downloads:reload_loc_hubip119_1535_13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arolynhamilton:Desktop:ALEKS:ALEKS%20PPL:ALEKS_Wasatch_Char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Accuplacer</a:t>
            </a:r>
            <a:r>
              <a:rPr lang="en-US" dirty="0"/>
              <a:t> CLM </a:t>
            </a:r>
            <a:r>
              <a:rPr lang="en-US" dirty="0" smtClean="0"/>
              <a:t>Pre</a:t>
            </a:r>
            <a:r>
              <a:rPr lang="en-US" baseline="0" dirty="0" smtClean="0"/>
              <a:t> </a:t>
            </a:r>
            <a:r>
              <a:rPr lang="en-US" baseline="0" dirty="0"/>
              <a:t>and </a:t>
            </a:r>
            <a:r>
              <a:rPr lang="en-US" baseline="0" dirty="0" smtClean="0"/>
              <a:t>Post Assessment </a:t>
            </a:r>
            <a:endParaRPr lang="en-US" baseline="0" dirty="0"/>
          </a:p>
          <a:p>
            <a:pPr>
              <a:defRPr/>
            </a:pPr>
            <a:r>
              <a:rPr lang="en-US" sz="1400" baseline="0" dirty="0"/>
              <a:t>MAT 1010/MATH 1050 Combo Spring 2013</a:t>
            </a:r>
            <a:endParaRPr lang="en-US" sz="140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'Pivot Table CLM'!$B$6:$B$55</c:f>
              <c:numCache>
                <c:formatCode>0</c:formatCode>
                <c:ptCount val="50"/>
                <c:pt idx="0">
                  <c:v>22</c:v>
                </c:pt>
                <c:pt idx="1">
                  <c:v>27</c:v>
                </c:pt>
                <c:pt idx="2">
                  <c:v>20</c:v>
                </c:pt>
                <c:pt idx="3">
                  <c:v>35</c:v>
                </c:pt>
                <c:pt idx="4">
                  <c:v>24</c:v>
                </c:pt>
                <c:pt idx="5">
                  <c:v>33</c:v>
                </c:pt>
                <c:pt idx="6">
                  <c:v>20</c:v>
                </c:pt>
                <c:pt idx="7">
                  <c:v>28</c:v>
                </c:pt>
                <c:pt idx="8">
                  <c:v>26</c:v>
                </c:pt>
                <c:pt idx="9">
                  <c:v>47</c:v>
                </c:pt>
                <c:pt idx="10">
                  <c:v>31</c:v>
                </c:pt>
                <c:pt idx="11">
                  <c:v>28</c:v>
                </c:pt>
                <c:pt idx="12">
                  <c:v>28</c:v>
                </c:pt>
                <c:pt idx="13">
                  <c:v>54</c:v>
                </c:pt>
                <c:pt idx="14">
                  <c:v>45</c:v>
                </c:pt>
                <c:pt idx="15">
                  <c:v>33</c:v>
                </c:pt>
                <c:pt idx="16">
                  <c:v>46</c:v>
                </c:pt>
                <c:pt idx="17">
                  <c:v>46</c:v>
                </c:pt>
                <c:pt idx="18">
                  <c:v>22</c:v>
                </c:pt>
                <c:pt idx="19">
                  <c:v>20</c:v>
                </c:pt>
                <c:pt idx="20">
                  <c:v>36</c:v>
                </c:pt>
                <c:pt idx="21">
                  <c:v>25</c:v>
                </c:pt>
                <c:pt idx="22">
                  <c:v>23</c:v>
                </c:pt>
                <c:pt idx="23">
                  <c:v>50</c:v>
                </c:pt>
                <c:pt idx="24">
                  <c:v>48</c:v>
                </c:pt>
                <c:pt idx="25">
                  <c:v>34</c:v>
                </c:pt>
                <c:pt idx="26">
                  <c:v>20</c:v>
                </c:pt>
                <c:pt idx="27">
                  <c:v>26</c:v>
                </c:pt>
                <c:pt idx="28">
                  <c:v>41</c:v>
                </c:pt>
                <c:pt idx="29">
                  <c:v>52</c:v>
                </c:pt>
                <c:pt idx="30">
                  <c:v>26</c:v>
                </c:pt>
                <c:pt idx="31">
                  <c:v>49</c:v>
                </c:pt>
                <c:pt idx="32">
                  <c:v>45</c:v>
                </c:pt>
                <c:pt idx="33">
                  <c:v>53</c:v>
                </c:pt>
                <c:pt idx="34">
                  <c:v>48</c:v>
                </c:pt>
                <c:pt idx="35">
                  <c:v>47</c:v>
                </c:pt>
                <c:pt idx="36">
                  <c:v>34</c:v>
                </c:pt>
                <c:pt idx="37">
                  <c:v>35</c:v>
                </c:pt>
                <c:pt idx="38">
                  <c:v>27</c:v>
                </c:pt>
                <c:pt idx="39">
                  <c:v>25</c:v>
                </c:pt>
                <c:pt idx="40">
                  <c:v>33</c:v>
                </c:pt>
                <c:pt idx="41">
                  <c:v>50</c:v>
                </c:pt>
                <c:pt idx="42">
                  <c:v>28</c:v>
                </c:pt>
                <c:pt idx="43">
                  <c:v>50</c:v>
                </c:pt>
                <c:pt idx="44">
                  <c:v>21</c:v>
                </c:pt>
                <c:pt idx="45">
                  <c:v>31</c:v>
                </c:pt>
                <c:pt idx="46">
                  <c:v>52</c:v>
                </c:pt>
                <c:pt idx="47">
                  <c:v>20</c:v>
                </c:pt>
                <c:pt idx="48">
                  <c:v>36</c:v>
                </c:pt>
                <c:pt idx="49">
                  <c:v>48</c:v>
                </c:pt>
              </c:numCache>
            </c:numRef>
          </c:xVal>
          <c:yVal>
            <c:numRef>
              <c:f>'Pivot Table CLM'!$C$6:$C$55</c:f>
              <c:numCache>
                <c:formatCode>General</c:formatCode>
                <c:ptCount val="50"/>
                <c:pt idx="0">
                  <c:v>28</c:v>
                </c:pt>
                <c:pt idx="1">
                  <c:v>65</c:v>
                </c:pt>
                <c:pt idx="2">
                  <c:v>28</c:v>
                </c:pt>
                <c:pt idx="3">
                  <c:v>51</c:v>
                </c:pt>
                <c:pt idx="4">
                  <c:v>44</c:v>
                </c:pt>
                <c:pt idx="5">
                  <c:v>37</c:v>
                </c:pt>
                <c:pt idx="6">
                  <c:v>51</c:v>
                </c:pt>
                <c:pt idx="7">
                  <c:v>40</c:v>
                </c:pt>
                <c:pt idx="8">
                  <c:v>28</c:v>
                </c:pt>
                <c:pt idx="9">
                  <c:v>34</c:v>
                </c:pt>
                <c:pt idx="10">
                  <c:v>39</c:v>
                </c:pt>
                <c:pt idx="11">
                  <c:v>21</c:v>
                </c:pt>
                <c:pt idx="12">
                  <c:v>35</c:v>
                </c:pt>
                <c:pt idx="13">
                  <c:v>20</c:v>
                </c:pt>
                <c:pt idx="14">
                  <c:v>31</c:v>
                </c:pt>
                <c:pt idx="15">
                  <c:v>49</c:v>
                </c:pt>
                <c:pt idx="16">
                  <c:v>76</c:v>
                </c:pt>
                <c:pt idx="17">
                  <c:v>48</c:v>
                </c:pt>
                <c:pt idx="18">
                  <c:v>32</c:v>
                </c:pt>
                <c:pt idx="19">
                  <c:v>20</c:v>
                </c:pt>
                <c:pt idx="20">
                  <c:v>50</c:v>
                </c:pt>
                <c:pt idx="21">
                  <c:v>20</c:v>
                </c:pt>
                <c:pt idx="22">
                  <c:v>20</c:v>
                </c:pt>
                <c:pt idx="23">
                  <c:v>59</c:v>
                </c:pt>
                <c:pt idx="24">
                  <c:v>36</c:v>
                </c:pt>
                <c:pt idx="25">
                  <c:v>37</c:v>
                </c:pt>
                <c:pt idx="26">
                  <c:v>34</c:v>
                </c:pt>
                <c:pt idx="27">
                  <c:v>32</c:v>
                </c:pt>
                <c:pt idx="28">
                  <c:v>36</c:v>
                </c:pt>
                <c:pt idx="29">
                  <c:v>55</c:v>
                </c:pt>
                <c:pt idx="30">
                  <c:v>53</c:v>
                </c:pt>
                <c:pt idx="31">
                  <c:v>36</c:v>
                </c:pt>
                <c:pt idx="32">
                  <c:v>50</c:v>
                </c:pt>
                <c:pt idx="33">
                  <c:v>68</c:v>
                </c:pt>
                <c:pt idx="34">
                  <c:v>22</c:v>
                </c:pt>
                <c:pt idx="35">
                  <c:v>48</c:v>
                </c:pt>
                <c:pt idx="36">
                  <c:v>22</c:v>
                </c:pt>
                <c:pt idx="37">
                  <c:v>35</c:v>
                </c:pt>
                <c:pt idx="38">
                  <c:v>36</c:v>
                </c:pt>
                <c:pt idx="39">
                  <c:v>22</c:v>
                </c:pt>
                <c:pt idx="40">
                  <c:v>56</c:v>
                </c:pt>
                <c:pt idx="41">
                  <c:v>73</c:v>
                </c:pt>
                <c:pt idx="42">
                  <c:v>20</c:v>
                </c:pt>
                <c:pt idx="43">
                  <c:v>51</c:v>
                </c:pt>
                <c:pt idx="44">
                  <c:v>37</c:v>
                </c:pt>
                <c:pt idx="45">
                  <c:v>33</c:v>
                </c:pt>
                <c:pt idx="46">
                  <c:v>69</c:v>
                </c:pt>
                <c:pt idx="47">
                  <c:v>26</c:v>
                </c:pt>
                <c:pt idx="48">
                  <c:v>44</c:v>
                </c:pt>
                <c:pt idx="49">
                  <c:v>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F2B-46B5-884E-C4AF87B0C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6654664"/>
        <c:axId val="2126663400"/>
      </c:scatterChart>
      <c:valAx>
        <c:axId val="2126654664"/>
        <c:scaling>
          <c:orientation val="minMax"/>
          <c:max val="57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January</a:t>
                </a:r>
                <a:r>
                  <a:rPr lang="en-US" sz="1400" baseline="0"/>
                  <a:t> Accuplacer CLM</a:t>
                </a:r>
                <a:endParaRPr lang="en-US" sz="1400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2126663400"/>
        <c:crosses val="autoZero"/>
        <c:crossBetween val="midCat"/>
      </c:valAx>
      <c:valAx>
        <c:axId val="2126663400"/>
        <c:scaling>
          <c:orientation val="minMax"/>
          <c:max val="77"/>
          <c:min val="1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April Accuplacer</a:t>
                </a:r>
                <a:r>
                  <a:rPr lang="en-US" sz="1400" baseline="0"/>
                  <a:t> CLM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26654664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Accuplacer</a:t>
            </a:r>
            <a:r>
              <a:rPr lang="en-US" dirty="0"/>
              <a:t> CLM </a:t>
            </a:r>
            <a:r>
              <a:rPr lang="en-US" dirty="0" smtClean="0"/>
              <a:t>Pre</a:t>
            </a:r>
            <a:r>
              <a:rPr lang="en-US" baseline="0" dirty="0" smtClean="0"/>
              <a:t> </a:t>
            </a:r>
            <a:r>
              <a:rPr lang="en-US" baseline="0" dirty="0"/>
              <a:t>and </a:t>
            </a:r>
            <a:r>
              <a:rPr lang="en-US" baseline="0" dirty="0" smtClean="0"/>
              <a:t>Post Assessment </a:t>
            </a:r>
            <a:endParaRPr lang="en-US" baseline="0" dirty="0"/>
          </a:p>
          <a:p>
            <a:pPr>
              <a:defRPr/>
            </a:pPr>
            <a:r>
              <a:rPr lang="en-US" sz="1400" baseline="0" dirty="0"/>
              <a:t>MAT 1010/MATH 1050 Combo Spring 2013</a:t>
            </a:r>
            <a:endParaRPr lang="en-US" sz="1400" dirty="0"/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'Pivot Table CLM'!$B$6:$B$55</c:f>
              <c:numCache>
                <c:formatCode>0</c:formatCode>
                <c:ptCount val="50"/>
                <c:pt idx="0">
                  <c:v>22</c:v>
                </c:pt>
                <c:pt idx="1">
                  <c:v>27</c:v>
                </c:pt>
                <c:pt idx="2">
                  <c:v>20</c:v>
                </c:pt>
                <c:pt idx="3">
                  <c:v>35</c:v>
                </c:pt>
                <c:pt idx="4">
                  <c:v>24</c:v>
                </c:pt>
                <c:pt idx="5">
                  <c:v>33</c:v>
                </c:pt>
                <c:pt idx="6">
                  <c:v>20</c:v>
                </c:pt>
                <c:pt idx="7">
                  <c:v>28</c:v>
                </c:pt>
                <c:pt idx="8">
                  <c:v>26</c:v>
                </c:pt>
                <c:pt idx="9">
                  <c:v>47</c:v>
                </c:pt>
                <c:pt idx="10">
                  <c:v>31</c:v>
                </c:pt>
                <c:pt idx="11">
                  <c:v>28</c:v>
                </c:pt>
                <c:pt idx="12">
                  <c:v>28</c:v>
                </c:pt>
                <c:pt idx="13">
                  <c:v>54</c:v>
                </c:pt>
                <c:pt idx="14">
                  <c:v>45</c:v>
                </c:pt>
                <c:pt idx="15">
                  <c:v>33</c:v>
                </c:pt>
                <c:pt idx="16">
                  <c:v>46</c:v>
                </c:pt>
                <c:pt idx="17">
                  <c:v>46</c:v>
                </c:pt>
                <c:pt idx="18">
                  <c:v>22</c:v>
                </c:pt>
                <c:pt idx="19">
                  <c:v>20</c:v>
                </c:pt>
                <c:pt idx="20">
                  <c:v>36</c:v>
                </c:pt>
                <c:pt idx="21">
                  <c:v>25</c:v>
                </c:pt>
                <c:pt idx="22">
                  <c:v>23</c:v>
                </c:pt>
                <c:pt idx="23">
                  <c:v>50</c:v>
                </c:pt>
                <c:pt idx="24">
                  <c:v>48</c:v>
                </c:pt>
                <c:pt idx="25">
                  <c:v>34</c:v>
                </c:pt>
                <c:pt idx="26">
                  <c:v>20</c:v>
                </c:pt>
                <c:pt idx="27">
                  <c:v>26</c:v>
                </c:pt>
                <c:pt idx="28">
                  <c:v>41</c:v>
                </c:pt>
                <c:pt idx="29">
                  <c:v>52</c:v>
                </c:pt>
                <c:pt idx="30">
                  <c:v>26</c:v>
                </c:pt>
                <c:pt idx="31">
                  <c:v>49</c:v>
                </c:pt>
                <c:pt idx="32">
                  <c:v>45</c:v>
                </c:pt>
                <c:pt idx="33">
                  <c:v>53</c:v>
                </c:pt>
                <c:pt idx="34">
                  <c:v>48</c:v>
                </c:pt>
                <c:pt idx="35">
                  <c:v>47</c:v>
                </c:pt>
                <c:pt idx="36">
                  <c:v>34</c:v>
                </c:pt>
                <c:pt idx="37">
                  <c:v>35</c:v>
                </c:pt>
                <c:pt idx="38">
                  <c:v>27</c:v>
                </c:pt>
                <c:pt idx="39">
                  <c:v>25</c:v>
                </c:pt>
                <c:pt idx="40">
                  <c:v>33</c:v>
                </c:pt>
                <c:pt idx="41">
                  <c:v>50</c:v>
                </c:pt>
                <c:pt idx="42">
                  <c:v>28</c:v>
                </c:pt>
                <c:pt idx="43">
                  <c:v>50</c:v>
                </c:pt>
                <c:pt idx="44">
                  <c:v>21</c:v>
                </c:pt>
                <c:pt idx="45">
                  <c:v>31</c:v>
                </c:pt>
                <c:pt idx="46">
                  <c:v>52</c:v>
                </c:pt>
                <c:pt idx="47">
                  <c:v>20</c:v>
                </c:pt>
                <c:pt idx="48">
                  <c:v>36</c:v>
                </c:pt>
                <c:pt idx="49">
                  <c:v>48</c:v>
                </c:pt>
              </c:numCache>
            </c:numRef>
          </c:xVal>
          <c:yVal>
            <c:numRef>
              <c:f>'Pivot Table CLM'!$C$6:$C$55</c:f>
              <c:numCache>
                <c:formatCode>General</c:formatCode>
                <c:ptCount val="50"/>
                <c:pt idx="0">
                  <c:v>28</c:v>
                </c:pt>
                <c:pt idx="1">
                  <c:v>65</c:v>
                </c:pt>
                <c:pt idx="2">
                  <c:v>28</c:v>
                </c:pt>
                <c:pt idx="3">
                  <c:v>51</c:v>
                </c:pt>
                <c:pt idx="4">
                  <c:v>44</c:v>
                </c:pt>
                <c:pt idx="5">
                  <c:v>37</c:v>
                </c:pt>
                <c:pt idx="6">
                  <c:v>51</c:v>
                </c:pt>
                <c:pt idx="7">
                  <c:v>40</c:v>
                </c:pt>
                <c:pt idx="8">
                  <c:v>28</c:v>
                </c:pt>
                <c:pt idx="9">
                  <c:v>34</c:v>
                </c:pt>
                <c:pt idx="10">
                  <c:v>39</c:v>
                </c:pt>
                <c:pt idx="11">
                  <c:v>21</c:v>
                </c:pt>
                <c:pt idx="12">
                  <c:v>35</c:v>
                </c:pt>
                <c:pt idx="13">
                  <c:v>20</c:v>
                </c:pt>
                <c:pt idx="14">
                  <c:v>31</c:v>
                </c:pt>
                <c:pt idx="15">
                  <c:v>49</c:v>
                </c:pt>
                <c:pt idx="16">
                  <c:v>76</c:v>
                </c:pt>
                <c:pt idx="17">
                  <c:v>48</c:v>
                </c:pt>
                <c:pt idx="18">
                  <c:v>32</c:v>
                </c:pt>
                <c:pt idx="19">
                  <c:v>20</c:v>
                </c:pt>
                <c:pt idx="20">
                  <c:v>50</c:v>
                </c:pt>
                <c:pt idx="21">
                  <c:v>20</c:v>
                </c:pt>
                <c:pt idx="22">
                  <c:v>20</c:v>
                </c:pt>
                <c:pt idx="23">
                  <c:v>59</c:v>
                </c:pt>
                <c:pt idx="24">
                  <c:v>36</c:v>
                </c:pt>
                <c:pt idx="25">
                  <c:v>37</c:v>
                </c:pt>
                <c:pt idx="26">
                  <c:v>34</c:v>
                </c:pt>
                <c:pt idx="27">
                  <c:v>32</c:v>
                </c:pt>
                <c:pt idx="28">
                  <c:v>36</c:v>
                </c:pt>
                <c:pt idx="29">
                  <c:v>55</c:v>
                </c:pt>
                <c:pt idx="30">
                  <c:v>53</c:v>
                </c:pt>
                <c:pt idx="31">
                  <c:v>36</c:v>
                </c:pt>
                <c:pt idx="32">
                  <c:v>50</c:v>
                </c:pt>
                <c:pt idx="33">
                  <c:v>68</c:v>
                </c:pt>
                <c:pt idx="34">
                  <c:v>22</c:v>
                </c:pt>
                <c:pt idx="35">
                  <c:v>48</c:v>
                </c:pt>
                <c:pt idx="36">
                  <c:v>22</c:v>
                </c:pt>
                <c:pt idx="37">
                  <c:v>35</c:v>
                </c:pt>
                <c:pt idx="38">
                  <c:v>36</c:v>
                </c:pt>
                <c:pt idx="39">
                  <c:v>22</c:v>
                </c:pt>
                <c:pt idx="40">
                  <c:v>56</c:v>
                </c:pt>
                <c:pt idx="41">
                  <c:v>73</c:v>
                </c:pt>
                <c:pt idx="42">
                  <c:v>20</c:v>
                </c:pt>
                <c:pt idx="43">
                  <c:v>51</c:v>
                </c:pt>
                <c:pt idx="44">
                  <c:v>37</c:v>
                </c:pt>
                <c:pt idx="45">
                  <c:v>33</c:v>
                </c:pt>
                <c:pt idx="46">
                  <c:v>69</c:v>
                </c:pt>
                <c:pt idx="47">
                  <c:v>26</c:v>
                </c:pt>
                <c:pt idx="48">
                  <c:v>44</c:v>
                </c:pt>
                <c:pt idx="49">
                  <c:v>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AE8-40A9-9215-FED5F68AF9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7884168"/>
        <c:axId val="2127855336"/>
      </c:scatterChart>
      <c:valAx>
        <c:axId val="2127884168"/>
        <c:scaling>
          <c:orientation val="minMax"/>
          <c:max val="57"/>
          <c:min val="1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January</a:t>
                </a:r>
                <a:r>
                  <a:rPr lang="en-US" sz="1400" baseline="0"/>
                  <a:t> Accuplacer CLM</a:t>
                </a:r>
                <a:endParaRPr lang="en-US" sz="1400"/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2127855336"/>
        <c:crosses val="autoZero"/>
        <c:crossBetween val="midCat"/>
      </c:valAx>
      <c:valAx>
        <c:axId val="2127855336"/>
        <c:scaling>
          <c:orientation val="minMax"/>
          <c:max val="77"/>
          <c:min val="1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400"/>
                  <a:t>April Accuplacer</a:t>
                </a:r>
                <a:r>
                  <a:rPr lang="en-US" sz="1400" baseline="0"/>
                  <a:t> CLM</a:t>
                </a:r>
                <a:endParaRPr lang="en-US" sz="14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27884168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Sheet1!$I$5:$I$172</c:f>
              <c:numCache>
                <c:formatCode>General</c:formatCode>
                <c:ptCount val="168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11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14</c:v>
                </c:pt>
                <c:pt idx="19">
                  <c:v>15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21</c:v>
                </c:pt>
                <c:pt idx="25">
                  <c:v>21</c:v>
                </c:pt>
                <c:pt idx="26">
                  <c:v>21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23</c:v>
                </c:pt>
                <c:pt idx="32">
                  <c:v>23</c:v>
                </c:pt>
                <c:pt idx="33">
                  <c:v>23</c:v>
                </c:pt>
                <c:pt idx="34">
                  <c:v>23</c:v>
                </c:pt>
                <c:pt idx="35">
                  <c:v>23</c:v>
                </c:pt>
                <c:pt idx="36">
                  <c:v>24</c:v>
                </c:pt>
                <c:pt idx="37">
                  <c:v>24</c:v>
                </c:pt>
                <c:pt idx="38">
                  <c:v>24</c:v>
                </c:pt>
                <c:pt idx="39">
                  <c:v>25</c:v>
                </c:pt>
                <c:pt idx="40">
                  <c:v>25</c:v>
                </c:pt>
                <c:pt idx="41">
                  <c:v>25</c:v>
                </c:pt>
                <c:pt idx="42">
                  <c:v>25</c:v>
                </c:pt>
                <c:pt idx="43">
                  <c:v>26</c:v>
                </c:pt>
                <c:pt idx="44">
                  <c:v>27</c:v>
                </c:pt>
                <c:pt idx="45">
                  <c:v>27</c:v>
                </c:pt>
                <c:pt idx="46">
                  <c:v>27</c:v>
                </c:pt>
                <c:pt idx="47">
                  <c:v>27</c:v>
                </c:pt>
                <c:pt idx="48">
                  <c:v>28</c:v>
                </c:pt>
                <c:pt idx="49">
                  <c:v>28</c:v>
                </c:pt>
                <c:pt idx="50">
                  <c:v>28</c:v>
                </c:pt>
                <c:pt idx="51">
                  <c:v>28</c:v>
                </c:pt>
                <c:pt idx="52">
                  <c:v>28</c:v>
                </c:pt>
                <c:pt idx="53">
                  <c:v>29</c:v>
                </c:pt>
                <c:pt idx="54">
                  <c:v>29</c:v>
                </c:pt>
                <c:pt idx="55">
                  <c:v>29</c:v>
                </c:pt>
                <c:pt idx="56">
                  <c:v>29</c:v>
                </c:pt>
                <c:pt idx="57">
                  <c:v>30</c:v>
                </c:pt>
                <c:pt idx="58">
                  <c:v>30</c:v>
                </c:pt>
                <c:pt idx="59">
                  <c:v>30</c:v>
                </c:pt>
                <c:pt idx="60">
                  <c:v>30</c:v>
                </c:pt>
                <c:pt idx="61">
                  <c:v>30</c:v>
                </c:pt>
                <c:pt idx="62">
                  <c:v>31</c:v>
                </c:pt>
                <c:pt idx="63">
                  <c:v>31</c:v>
                </c:pt>
                <c:pt idx="64">
                  <c:v>31</c:v>
                </c:pt>
                <c:pt idx="65">
                  <c:v>31</c:v>
                </c:pt>
                <c:pt idx="66">
                  <c:v>31</c:v>
                </c:pt>
                <c:pt idx="67">
                  <c:v>32</c:v>
                </c:pt>
                <c:pt idx="68">
                  <c:v>32</c:v>
                </c:pt>
                <c:pt idx="69">
                  <c:v>32</c:v>
                </c:pt>
                <c:pt idx="70">
                  <c:v>32</c:v>
                </c:pt>
                <c:pt idx="71">
                  <c:v>33</c:v>
                </c:pt>
                <c:pt idx="72">
                  <c:v>33</c:v>
                </c:pt>
                <c:pt idx="73">
                  <c:v>34</c:v>
                </c:pt>
                <c:pt idx="74">
                  <c:v>34</c:v>
                </c:pt>
                <c:pt idx="75">
                  <c:v>34</c:v>
                </c:pt>
                <c:pt idx="76">
                  <c:v>35</c:v>
                </c:pt>
                <c:pt idx="77">
                  <c:v>35</c:v>
                </c:pt>
                <c:pt idx="78">
                  <c:v>35</c:v>
                </c:pt>
                <c:pt idx="79">
                  <c:v>36</c:v>
                </c:pt>
                <c:pt idx="80">
                  <c:v>36</c:v>
                </c:pt>
                <c:pt idx="81">
                  <c:v>37</c:v>
                </c:pt>
                <c:pt idx="82">
                  <c:v>38</c:v>
                </c:pt>
                <c:pt idx="83">
                  <c:v>38</c:v>
                </c:pt>
                <c:pt idx="84">
                  <c:v>38</c:v>
                </c:pt>
                <c:pt idx="85">
                  <c:v>38</c:v>
                </c:pt>
                <c:pt idx="86">
                  <c:v>38</c:v>
                </c:pt>
                <c:pt idx="87">
                  <c:v>39</c:v>
                </c:pt>
                <c:pt idx="88">
                  <c:v>39</c:v>
                </c:pt>
                <c:pt idx="89">
                  <c:v>39</c:v>
                </c:pt>
                <c:pt idx="90">
                  <c:v>39</c:v>
                </c:pt>
                <c:pt idx="91">
                  <c:v>39</c:v>
                </c:pt>
                <c:pt idx="92">
                  <c:v>39</c:v>
                </c:pt>
                <c:pt idx="93">
                  <c:v>39</c:v>
                </c:pt>
                <c:pt idx="94">
                  <c:v>40</c:v>
                </c:pt>
                <c:pt idx="95">
                  <c:v>40</c:v>
                </c:pt>
                <c:pt idx="96">
                  <c:v>41</c:v>
                </c:pt>
                <c:pt idx="97">
                  <c:v>41</c:v>
                </c:pt>
                <c:pt idx="98">
                  <c:v>41</c:v>
                </c:pt>
                <c:pt idx="99">
                  <c:v>41</c:v>
                </c:pt>
                <c:pt idx="100">
                  <c:v>42</c:v>
                </c:pt>
                <c:pt idx="101">
                  <c:v>42</c:v>
                </c:pt>
                <c:pt idx="102">
                  <c:v>42</c:v>
                </c:pt>
                <c:pt idx="103">
                  <c:v>43</c:v>
                </c:pt>
                <c:pt idx="104">
                  <c:v>43</c:v>
                </c:pt>
                <c:pt idx="105">
                  <c:v>43</c:v>
                </c:pt>
                <c:pt idx="106">
                  <c:v>43</c:v>
                </c:pt>
                <c:pt idx="107">
                  <c:v>43</c:v>
                </c:pt>
                <c:pt idx="108">
                  <c:v>43</c:v>
                </c:pt>
                <c:pt idx="109">
                  <c:v>43</c:v>
                </c:pt>
                <c:pt idx="110">
                  <c:v>44</c:v>
                </c:pt>
                <c:pt idx="111">
                  <c:v>44</c:v>
                </c:pt>
                <c:pt idx="112">
                  <c:v>44</c:v>
                </c:pt>
                <c:pt idx="113">
                  <c:v>45</c:v>
                </c:pt>
                <c:pt idx="114">
                  <c:v>46</c:v>
                </c:pt>
                <c:pt idx="115">
                  <c:v>46</c:v>
                </c:pt>
                <c:pt idx="116">
                  <c:v>46</c:v>
                </c:pt>
                <c:pt idx="117">
                  <c:v>46</c:v>
                </c:pt>
                <c:pt idx="118">
                  <c:v>46</c:v>
                </c:pt>
                <c:pt idx="119">
                  <c:v>47</c:v>
                </c:pt>
                <c:pt idx="120">
                  <c:v>47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51</c:v>
                </c:pt>
                <c:pt idx="130">
                  <c:v>51</c:v>
                </c:pt>
                <c:pt idx="131">
                  <c:v>51</c:v>
                </c:pt>
                <c:pt idx="132">
                  <c:v>52</c:v>
                </c:pt>
                <c:pt idx="133">
                  <c:v>52</c:v>
                </c:pt>
                <c:pt idx="134">
                  <c:v>53</c:v>
                </c:pt>
                <c:pt idx="135">
                  <c:v>54</c:v>
                </c:pt>
                <c:pt idx="136">
                  <c:v>54</c:v>
                </c:pt>
                <c:pt idx="137">
                  <c:v>54</c:v>
                </c:pt>
                <c:pt idx="138">
                  <c:v>55</c:v>
                </c:pt>
                <c:pt idx="139">
                  <c:v>56</c:v>
                </c:pt>
                <c:pt idx="140">
                  <c:v>56</c:v>
                </c:pt>
                <c:pt idx="141">
                  <c:v>57</c:v>
                </c:pt>
                <c:pt idx="142">
                  <c:v>57</c:v>
                </c:pt>
                <c:pt idx="143">
                  <c:v>58</c:v>
                </c:pt>
                <c:pt idx="144">
                  <c:v>58</c:v>
                </c:pt>
                <c:pt idx="145">
                  <c:v>58</c:v>
                </c:pt>
                <c:pt idx="146">
                  <c:v>59</c:v>
                </c:pt>
                <c:pt idx="147">
                  <c:v>59</c:v>
                </c:pt>
                <c:pt idx="148">
                  <c:v>59</c:v>
                </c:pt>
                <c:pt idx="149">
                  <c:v>59</c:v>
                </c:pt>
                <c:pt idx="150">
                  <c:v>60</c:v>
                </c:pt>
                <c:pt idx="151">
                  <c:v>61</c:v>
                </c:pt>
                <c:pt idx="152">
                  <c:v>61</c:v>
                </c:pt>
                <c:pt idx="153">
                  <c:v>62</c:v>
                </c:pt>
                <c:pt idx="154">
                  <c:v>63</c:v>
                </c:pt>
                <c:pt idx="155">
                  <c:v>64</c:v>
                </c:pt>
                <c:pt idx="156">
                  <c:v>65</c:v>
                </c:pt>
                <c:pt idx="157">
                  <c:v>65</c:v>
                </c:pt>
                <c:pt idx="158">
                  <c:v>65</c:v>
                </c:pt>
                <c:pt idx="159">
                  <c:v>66</c:v>
                </c:pt>
                <c:pt idx="160">
                  <c:v>66</c:v>
                </c:pt>
                <c:pt idx="161">
                  <c:v>67</c:v>
                </c:pt>
                <c:pt idx="162">
                  <c:v>67</c:v>
                </c:pt>
                <c:pt idx="163">
                  <c:v>68</c:v>
                </c:pt>
                <c:pt idx="164">
                  <c:v>69</c:v>
                </c:pt>
                <c:pt idx="165">
                  <c:v>71</c:v>
                </c:pt>
                <c:pt idx="166">
                  <c:v>72</c:v>
                </c:pt>
                <c:pt idx="167">
                  <c:v>83</c:v>
                </c:pt>
              </c:numCache>
            </c:numRef>
          </c:xVal>
          <c:yVal>
            <c:numRef>
              <c:f>Sheet1!$J$5:$J$172</c:f>
              <c:numCache>
                <c:formatCode>General</c:formatCode>
                <c:ptCount val="168"/>
                <c:pt idx="0">
                  <c:v>48</c:v>
                </c:pt>
                <c:pt idx="1">
                  <c:v>50</c:v>
                </c:pt>
                <c:pt idx="2">
                  <c:v>9</c:v>
                </c:pt>
                <c:pt idx="3">
                  <c:v>5</c:v>
                </c:pt>
                <c:pt idx="4">
                  <c:v>33</c:v>
                </c:pt>
                <c:pt idx="5">
                  <c:v>11</c:v>
                </c:pt>
                <c:pt idx="6">
                  <c:v>7</c:v>
                </c:pt>
                <c:pt idx="7">
                  <c:v>11</c:v>
                </c:pt>
                <c:pt idx="8">
                  <c:v>13</c:v>
                </c:pt>
                <c:pt idx="9">
                  <c:v>51</c:v>
                </c:pt>
                <c:pt idx="10">
                  <c:v>18</c:v>
                </c:pt>
                <c:pt idx="11">
                  <c:v>26</c:v>
                </c:pt>
                <c:pt idx="12">
                  <c:v>18</c:v>
                </c:pt>
                <c:pt idx="13">
                  <c:v>43</c:v>
                </c:pt>
                <c:pt idx="14">
                  <c:v>12</c:v>
                </c:pt>
                <c:pt idx="15">
                  <c:v>14</c:v>
                </c:pt>
                <c:pt idx="16">
                  <c:v>13</c:v>
                </c:pt>
                <c:pt idx="17">
                  <c:v>15</c:v>
                </c:pt>
                <c:pt idx="18">
                  <c:v>15</c:v>
                </c:pt>
                <c:pt idx="19">
                  <c:v>17</c:v>
                </c:pt>
                <c:pt idx="20">
                  <c:v>21</c:v>
                </c:pt>
                <c:pt idx="21">
                  <c:v>26</c:v>
                </c:pt>
                <c:pt idx="22">
                  <c:v>19</c:v>
                </c:pt>
                <c:pt idx="23">
                  <c:v>61</c:v>
                </c:pt>
                <c:pt idx="24">
                  <c:v>27</c:v>
                </c:pt>
                <c:pt idx="25">
                  <c:v>21</c:v>
                </c:pt>
                <c:pt idx="26">
                  <c:v>43</c:v>
                </c:pt>
                <c:pt idx="27">
                  <c:v>23</c:v>
                </c:pt>
                <c:pt idx="28">
                  <c:v>29</c:v>
                </c:pt>
                <c:pt idx="29">
                  <c:v>25</c:v>
                </c:pt>
                <c:pt idx="30">
                  <c:v>24</c:v>
                </c:pt>
                <c:pt idx="31">
                  <c:v>27</c:v>
                </c:pt>
                <c:pt idx="32">
                  <c:v>25</c:v>
                </c:pt>
                <c:pt idx="33">
                  <c:v>28</c:v>
                </c:pt>
                <c:pt idx="34">
                  <c:v>29</c:v>
                </c:pt>
                <c:pt idx="35">
                  <c:v>39</c:v>
                </c:pt>
                <c:pt idx="36">
                  <c:v>30</c:v>
                </c:pt>
                <c:pt idx="37">
                  <c:v>28</c:v>
                </c:pt>
                <c:pt idx="38">
                  <c:v>46</c:v>
                </c:pt>
                <c:pt idx="39">
                  <c:v>26</c:v>
                </c:pt>
                <c:pt idx="40">
                  <c:v>33</c:v>
                </c:pt>
                <c:pt idx="41">
                  <c:v>30</c:v>
                </c:pt>
                <c:pt idx="42">
                  <c:v>26</c:v>
                </c:pt>
                <c:pt idx="43">
                  <c:v>28</c:v>
                </c:pt>
                <c:pt idx="44">
                  <c:v>32</c:v>
                </c:pt>
                <c:pt idx="45">
                  <c:v>32</c:v>
                </c:pt>
                <c:pt idx="46">
                  <c:v>31</c:v>
                </c:pt>
                <c:pt idx="47">
                  <c:v>39</c:v>
                </c:pt>
                <c:pt idx="48">
                  <c:v>30</c:v>
                </c:pt>
                <c:pt idx="49">
                  <c:v>33</c:v>
                </c:pt>
                <c:pt idx="50">
                  <c:v>30</c:v>
                </c:pt>
                <c:pt idx="51">
                  <c:v>31</c:v>
                </c:pt>
                <c:pt idx="52">
                  <c:v>28</c:v>
                </c:pt>
                <c:pt idx="53">
                  <c:v>72</c:v>
                </c:pt>
                <c:pt idx="54">
                  <c:v>33</c:v>
                </c:pt>
                <c:pt idx="55">
                  <c:v>33</c:v>
                </c:pt>
                <c:pt idx="56">
                  <c:v>32</c:v>
                </c:pt>
                <c:pt idx="57">
                  <c:v>33</c:v>
                </c:pt>
                <c:pt idx="58">
                  <c:v>34</c:v>
                </c:pt>
                <c:pt idx="59">
                  <c:v>35</c:v>
                </c:pt>
                <c:pt idx="60">
                  <c:v>32</c:v>
                </c:pt>
                <c:pt idx="61">
                  <c:v>54</c:v>
                </c:pt>
                <c:pt idx="62">
                  <c:v>35</c:v>
                </c:pt>
                <c:pt idx="63">
                  <c:v>32</c:v>
                </c:pt>
                <c:pt idx="64">
                  <c:v>39</c:v>
                </c:pt>
                <c:pt idx="65">
                  <c:v>37</c:v>
                </c:pt>
                <c:pt idx="66">
                  <c:v>39</c:v>
                </c:pt>
                <c:pt idx="67">
                  <c:v>36</c:v>
                </c:pt>
                <c:pt idx="68">
                  <c:v>34</c:v>
                </c:pt>
                <c:pt idx="69">
                  <c:v>40</c:v>
                </c:pt>
                <c:pt idx="70">
                  <c:v>34</c:v>
                </c:pt>
                <c:pt idx="71">
                  <c:v>42</c:v>
                </c:pt>
                <c:pt idx="72">
                  <c:v>33</c:v>
                </c:pt>
                <c:pt idx="73">
                  <c:v>36</c:v>
                </c:pt>
                <c:pt idx="74">
                  <c:v>36</c:v>
                </c:pt>
                <c:pt idx="75">
                  <c:v>58</c:v>
                </c:pt>
                <c:pt idx="76">
                  <c:v>40</c:v>
                </c:pt>
                <c:pt idx="77">
                  <c:v>39</c:v>
                </c:pt>
                <c:pt idx="78">
                  <c:v>40</c:v>
                </c:pt>
                <c:pt idx="79">
                  <c:v>37</c:v>
                </c:pt>
                <c:pt idx="80">
                  <c:v>43</c:v>
                </c:pt>
                <c:pt idx="81">
                  <c:v>43</c:v>
                </c:pt>
                <c:pt idx="82">
                  <c:v>56</c:v>
                </c:pt>
                <c:pt idx="83">
                  <c:v>65</c:v>
                </c:pt>
                <c:pt idx="84">
                  <c:v>44</c:v>
                </c:pt>
                <c:pt idx="85">
                  <c:v>42</c:v>
                </c:pt>
                <c:pt idx="86">
                  <c:v>50</c:v>
                </c:pt>
                <c:pt idx="87">
                  <c:v>42</c:v>
                </c:pt>
                <c:pt idx="88">
                  <c:v>53</c:v>
                </c:pt>
                <c:pt idx="89">
                  <c:v>56</c:v>
                </c:pt>
                <c:pt idx="90">
                  <c:v>42</c:v>
                </c:pt>
                <c:pt idx="91">
                  <c:v>46</c:v>
                </c:pt>
                <c:pt idx="92">
                  <c:v>40</c:v>
                </c:pt>
                <c:pt idx="93">
                  <c:v>59</c:v>
                </c:pt>
                <c:pt idx="94">
                  <c:v>54</c:v>
                </c:pt>
                <c:pt idx="95">
                  <c:v>40</c:v>
                </c:pt>
                <c:pt idx="96">
                  <c:v>48</c:v>
                </c:pt>
                <c:pt idx="97">
                  <c:v>45</c:v>
                </c:pt>
                <c:pt idx="98">
                  <c:v>48</c:v>
                </c:pt>
                <c:pt idx="99">
                  <c:v>49</c:v>
                </c:pt>
                <c:pt idx="100">
                  <c:v>53</c:v>
                </c:pt>
                <c:pt idx="101">
                  <c:v>50</c:v>
                </c:pt>
                <c:pt idx="102">
                  <c:v>60</c:v>
                </c:pt>
                <c:pt idx="103">
                  <c:v>60</c:v>
                </c:pt>
                <c:pt idx="104">
                  <c:v>51</c:v>
                </c:pt>
                <c:pt idx="105">
                  <c:v>46</c:v>
                </c:pt>
                <c:pt idx="106">
                  <c:v>51</c:v>
                </c:pt>
                <c:pt idx="107">
                  <c:v>46</c:v>
                </c:pt>
                <c:pt idx="108">
                  <c:v>47</c:v>
                </c:pt>
                <c:pt idx="109">
                  <c:v>45</c:v>
                </c:pt>
                <c:pt idx="110">
                  <c:v>66</c:v>
                </c:pt>
                <c:pt idx="111">
                  <c:v>48</c:v>
                </c:pt>
                <c:pt idx="112">
                  <c:v>45</c:v>
                </c:pt>
                <c:pt idx="113">
                  <c:v>52</c:v>
                </c:pt>
                <c:pt idx="114">
                  <c:v>46</c:v>
                </c:pt>
                <c:pt idx="115">
                  <c:v>48</c:v>
                </c:pt>
                <c:pt idx="116">
                  <c:v>57</c:v>
                </c:pt>
                <c:pt idx="117">
                  <c:v>55</c:v>
                </c:pt>
                <c:pt idx="118">
                  <c:v>50</c:v>
                </c:pt>
                <c:pt idx="119">
                  <c:v>50</c:v>
                </c:pt>
                <c:pt idx="120">
                  <c:v>64</c:v>
                </c:pt>
                <c:pt idx="121">
                  <c:v>57</c:v>
                </c:pt>
                <c:pt idx="122">
                  <c:v>54</c:v>
                </c:pt>
                <c:pt idx="123">
                  <c:v>51</c:v>
                </c:pt>
                <c:pt idx="124">
                  <c:v>53</c:v>
                </c:pt>
                <c:pt idx="125">
                  <c:v>61</c:v>
                </c:pt>
                <c:pt idx="126">
                  <c:v>61</c:v>
                </c:pt>
                <c:pt idx="127">
                  <c:v>50</c:v>
                </c:pt>
                <c:pt idx="128">
                  <c:v>62</c:v>
                </c:pt>
                <c:pt idx="129">
                  <c:v>59</c:v>
                </c:pt>
                <c:pt idx="130">
                  <c:v>60</c:v>
                </c:pt>
                <c:pt idx="131">
                  <c:v>53</c:v>
                </c:pt>
                <c:pt idx="132">
                  <c:v>59</c:v>
                </c:pt>
                <c:pt idx="133">
                  <c:v>74</c:v>
                </c:pt>
                <c:pt idx="134">
                  <c:v>53</c:v>
                </c:pt>
                <c:pt idx="135">
                  <c:v>66</c:v>
                </c:pt>
                <c:pt idx="136">
                  <c:v>67</c:v>
                </c:pt>
                <c:pt idx="137">
                  <c:v>58</c:v>
                </c:pt>
                <c:pt idx="138">
                  <c:v>61</c:v>
                </c:pt>
                <c:pt idx="139">
                  <c:v>63</c:v>
                </c:pt>
                <c:pt idx="140">
                  <c:v>60</c:v>
                </c:pt>
                <c:pt idx="141">
                  <c:v>66</c:v>
                </c:pt>
                <c:pt idx="142">
                  <c:v>63</c:v>
                </c:pt>
                <c:pt idx="143">
                  <c:v>60</c:v>
                </c:pt>
                <c:pt idx="144">
                  <c:v>61</c:v>
                </c:pt>
                <c:pt idx="145">
                  <c:v>61</c:v>
                </c:pt>
                <c:pt idx="146">
                  <c:v>67</c:v>
                </c:pt>
                <c:pt idx="147">
                  <c:v>67</c:v>
                </c:pt>
                <c:pt idx="148">
                  <c:v>67</c:v>
                </c:pt>
                <c:pt idx="149">
                  <c:v>60</c:v>
                </c:pt>
                <c:pt idx="150">
                  <c:v>63</c:v>
                </c:pt>
                <c:pt idx="151">
                  <c:v>67</c:v>
                </c:pt>
                <c:pt idx="152">
                  <c:v>67</c:v>
                </c:pt>
                <c:pt idx="153">
                  <c:v>66</c:v>
                </c:pt>
                <c:pt idx="154">
                  <c:v>75</c:v>
                </c:pt>
                <c:pt idx="155">
                  <c:v>65</c:v>
                </c:pt>
                <c:pt idx="156">
                  <c:v>78</c:v>
                </c:pt>
                <c:pt idx="157">
                  <c:v>67</c:v>
                </c:pt>
                <c:pt idx="158">
                  <c:v>71</c:v>
                </c:pt>
                <c:pt idx="159">
                  <c:v>80</c:v>
                </c:pt>
                <c:pt idx="160">
                  <c:v>85</c:v>
                </c:pt>
                <c:pt idx="161">
                  <c:v>76</c:v>
                </c:pt>
                <c:pt idx="162">
                  <c:v>71</c:v>
                </c:pt>
                <c:pt idx="163">
                  <c:v>74</c:v>
                </c:pt>
                <c:pt idx="164">
                  <c:v>72</c:v>
                </c:pt>
                <c:pt idx="165">
                  <c:v>80</c:v>
                </c:pt>
                <c:pt idx="166">
                  <c:v>76</c:v>
                </c:pt>
                <c:pt idx="167">
                  <c:v>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83-4D73-AEAB-6ACD0C87B077}"/>
            </c:ext>
          </c:extLst>
        </c:ser>
        <c:ser>
          <c:idx val="1"/>
          <c:order val="1"/>
          <c:tx>
            <c:v>No Change</c:v>
          </c:tx>
          <c:spPr>
            <a:ln w="47625">
              <a:solidFill>
                <a:srgbClr val="FF0000"/>
              </a:solidFill>
            </a:ln>
          </c:spPr>
          <c:marker>
            <c:symbol val="diamond"/>
            <c:size val="4"/>
          </c:marker>
          <c:dPt>
            <c:idx val="1"/>
            <c:bubble3D val="0"/>
            <c:spPr>
              <a:ln w="9525" cmpd="sng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2583-4D73-AEAB-6ACD0C87B077}"/>
              </c:ext>
            </c:extLst>
          </c:dPt>
          <c:xVal>
            <c:numRef>
              <c:f>Sheet1!$L$5:$L$6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xVal>
          <c:yVal>
            <c:numRef>
              <c:f>Sheet1!$M$5:$M$6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2583-4D73-AEAB-6ACD0C87B077}"/>
            </c:ext>
          </c:extLst>
        </c:ser>
        <c:ser>
          <c:idx val="2"/>
          <c:order val="2"/>
          <c:tx>
            <c:v>990 Horizontal</c:v>
          </c:tx>
          <c:spPr>
            <a:ln w="12700" cmpd="sng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xVal>
            <c:numRef>
              <c:f>Sheet1!$L$13:$M$13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xVal>
          <c:yVal>
            <c:numRef>
              <c:f>Sheet1!$L$14:$M$14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583-4D73-AEAB-6ACD0C87B077}"/>
            </c:ext>
          </c:extLst>
        </c:ser>
        <c:ser>
          <c:idx val="3"/>
          <c:order val="3"/>
          <c:tx>
            <c:v>990 Vertical</c:v>
          </c:tx>
          <c:spPr>
            <a:ln w="12700" cmpd="sng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xVal>
            <c:numRef>
              <c:f>Sheet1!$N$13:$O$13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xVal>
          <c:yVal>
            <c:numRef>
              <c:f>Sheet1!$N$14:$O$14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2583-4D73-AEAB-6ACD0C87B077}"/>
            </c:ext>
          </c:extLst>
        </c:ser>
        <c:ser>
          <c:idx val="4"/>
          <c:order val="4"/>
          <c:tx>
            <c:v>1010 Horizontal</c:v>
          </c:tx>
          <c:spPr>
            <a:ln w="12700" cmpd="sng">
              <a:solidFill>
                <a:srgbClr val="FF0000"/>
              </a:solidFill>
            </a:ln>
          </c:spPr>
          <c:marker>
            <c:symbol val="circle"/>
            <c:size val="5"/>
            <c:spPr>
              <a:ln>
                <a:solidFill>
                  <a:srgbClr val="FF0000"/>
                </a:solidFill>
              </a:ln>
            </c:spPr>
          </c:marker>
          <c:xVal>
            <c:numRef>
              <c:f>Sheet1!$L$9:$M$9</c:f>
              <c:numCache>
                <c:formatCode>General</c:formatCode>
                <c:ptCount val="2"/>
                <c:pt idx="0">
                  <c:v>0</c:v>
                </c:pt>
                <c:pt idx="1">
                  <c:v>30</c:v>
                </c:pt>
              </c:numCache>
            </c:numRef>
          </c:xVal>
          <c:yVal>
            <c:numRef>
              <c:f>Sheet1!$L$10:$M$10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583-4D73-AEAB-6ACD0C87B077}"/>
            </c:ext>
          </c:extLst>
        </c:ser>
        <c:ser>
          <c:idx val="5"/>
          <c:order val="5"/>
          <c:tx>
            <c:v>1010 Vertical</c:v>
          </c:tx>
          <c:spPr>
            <a:ln w="47625">
              <a:noFill/>
            </a:ln>
          </c:spPr>
          <c:marker>
            <c:symbol val="circle"/>
            <c:size val="5"/>
            <c:spPr>
              <a:ln>
                <a:solidFill>
                  <a:srgbClr val="FF0000"/>
                </a:solidFill>
              </a:ln>
            </c:spPr>
          </c:marker>
          <c:dPt>
            <c:idx val="1"/>
            <c:bubble3D val="0"/>
            <c:spPr>
              <a:ln w="12700" cmpd="sng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2583-4D73-AEAB-6ACD0C87B077}"/>
              </c:ext>
            </c:extLst>
          </c:dPt>
          <c:xVal>
            <c:numRef>
              <c:f>Sheet1!$N$9:$O$9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xVal>
          <c:yVal>
            <c:numRef>
              <c:f>Sheet1!$N$10:$O$10</c:f>
              <c:numCache>
                <c:formatCode>General</c:formatCode>
                <c:ptCount val="2"/>
                <c:pt idx="0">
                  <c:v>30</c:v>
                </c:pt>
                <c:pt idx="1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2583-4D73-AEAB-6ACD0C87B077}"/>
            </c:ext>
          </c:extLst>
        </c:ser>
        <c:ser>
          <c:idx val="6"/>
          <c:order val="6"/>
          <c:tx>
            <c:v>1050 Horizontal</c:v>
          </c:tx>
          <c:spPr>
            <a:ln w="12700" cmpd="sng">
              <a:solidFill>
                <a:srgbClr val="FF0000"/>
              </a:solidFill>
            </a:ln>
          </c:spPr>
          <c:marker>
            <c:spPr>
              <a:ln w="12700" cmpd="sng">
                <a:solidFill>
                  <a:srgbClr val="FF0000"/>
                </a:solidFill>
              </a:ln>
            </c:spPr>
          </c:marker>
          <c:xVal>
            <c:numRef>
              <c:f>Sheet1!$L$17:$M$17</c:f>
              <c:numCache>
                <c:formatCode>General</c:formatCode>
                <c:ptCount val="2"/>
                <c:pt idx="0">
                  <c:v>0</c:v>
                </c:pt>
                <c:pt idx="1">
                  <c:v>46</c:v>
                </c:pt>
              </c:numCache>
            </c:numRef>
          </c:xVal>
          <c:yVal>
            <c:numRef>
              <c:f>Sheet1!$L$18:$M$18</c:f>
              <c:numCache>
                <c:formatCode>General</c:formatCode>
                <c:ptCount val="2"/>
                <c:pt idx="0">
                  <c:v>46</c:v>
                </c:pt>
                <c:pt idx="1">
                  <c:v>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583-4D73-AEAB-6ACD0C87B077}"/>
            </c:ext>
          </c:extLst>
        </c:ser>
        <c:ser>
          <c:idx val="7"/>
          <c:order val="7"/>
          <c:tx>
            <c:v>1050 Vertical</c:v>
          </c:tx>
          <c:spPr>
            <a:ln w="47625">
              <a:noFill/>
            </a:ln>
          </c:spPr>
          <c:marker>
            <c:symbol val="circle"/>
            <c:size val="5"/>
            <c:spPr>
              <a:ln w="12700" cmpd="sng">
                <a:solidFill>
                  <a:srgbClr val="FF0000"/>
                </a:solidFill>
              </a:ln>
            </c:spPr>
          </c:marker>
          <c:dPt>
            <c:idx val="1"/>
            <c:bubble3D val="0"/>
            <c:spPr>
              <a:ln w="12700" cmpd="sng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2583-4D73-AEAB-6ACD0C87B077}"/>
              </c:ext>
            </c:extLst>
          </c:dPt>
          <c:xVal>
            <c:numRef>
              <c:f>Sheet1!$N$17:$O$17</c:f>
              <c:numCache>
                <c:formatCode>General</c:formatCode>
                <c:ptCount val="2"/>
                <c:pt idx="0">
                  <c:v>46</c:v>
                </c:pt>
                <c:pt idx="1">
                  <c:v>46</c:v>
                </c:pt>
              </c:numCache>
            </c:numRef>
          </c:xVal>
          <c:yVal>
            <c:numRef>
              <c:f>Sheet1!$N$18:$O$18</c:f>
              <c:numCache>
                <c:formatCode>General</c:formatCode>
                <c:ptCount val="2"/>
                <c:pt idx="0">
                  <c:v>46</c:v>
                </c:pt>
                <c:pt idx="1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2583-4D73-AEAB-6ACD0C87B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8284664"/>
        <c:axId val="2088290184"/>
      </c:scatterChart>
      <c:valAx>
        <c:axId val="2088284664"/>
        <c:scaling>
          <c:orientation val="minMax"/>
          <c:max val="9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Initial Placement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88290184"/>
        <c:crosses val="autoZero"/>
        <c:crossBetween val="midCat"/>
      </c:valAx>
      <c:valAx>
        <c:axId val="2088290184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Retake</a:t>
                </a:r>
                <a:r>
                  <a:rPr lang="en-US" sz="1800" baseline="0"/>
                  <a:t> Placement Score</a:t>
                </a:r>
                <a:endParaRPr lang="en-US" sz="18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882846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Sheet1!$I$5:$I$172</c:f>
              <c:numCache>
                <c:formatCode>General</c:formatCode>
                <c:ptCount val="168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10</c:v>
                </c:pt>
                <c:pt idx="13">
                  <c:v>11</c:v>
                </c:pt>
                <c:pt idx="14">
                  <c:v>11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14</c:v>
                </c:pt>
                <c:pt idx="19">
                  <c:v>15</c:v>
                </c:pt>
                <c:pt idx="20">
                  <c:v>16</c:v>
                </c:pt>
                <c:pt idx="21">
                  <c:v>17</c:v>
                </c:pt>
                <c:pt idx="22">
                  <c:v>18</c:v>
                </c:pt>
                <c:pt idx="23">
                  <c:v>19</c:v>
                </c:pt>
                <c:pt idx="24">
                  <c:v>21</c:v>
                </c:pt>
                <c:pt idx="25">
                  <c:v>21</c:v>
                </c:pt>
                <c:pt idx="26">
                  <c:v>21</c:v>
                </c:pt>
                <c:pt idx="27">
                  <c:v>22</c:v>
                </c:pt>
                <c:pt idx="28">
                  <c:v>22</c:v>
                </c:pt>
                <c:pt idx="29">
                  <c:v>22</c:v>
                </c:pt>
                <c:pt idx="30">
                  <c:v>22</c:v>
                </c:pt>
                <c:pt idx="31">
                  <c:v>23</c:v>
                </c:pt>
                <c:pt idx="32">
                  <c:v>23</c:v>
                </c:pt>
                <c:pt idx="33">
                  <c:v>23</c:v>
                </c:pt>
                <c:pt idx="34">
                  <c:v>23</c:v>
                </c:pt>
                <c:pt idx="35">
                  <c:v>23</c:v>
                </c:pt>
                <c:pt idx="36">
                  <c:v>24</c:v>
                </c:pt>
                <c:pt idx="37">
                  <c:v>24</c:v>
                </c:pt>
                <c:pt idx="38">
                  <c:v>24</c:v>
                </c:pt>
                <c:pt idx="39">
                  <c:v>25</c:v>
                </c:pt>
                <c:pt idx="40">
                  <c:v>25</c:v>
                </c:pt>
                <c:pt idx="41">
                  <c:v>25</c:v>
                </c:pt>
                <c:pt idx="42">
                  <c:v>25</c:v>
                </c:pt>
                <c:pt idx="43">
                  <c:v>26</c:v>
                </c:pt>
                <c:pt idx="44">
                  <c:v>27</c:v>
                </c:pt>
                <c:pt idx="45">
                  <c:v>27</c:v>
                </c:pt>
                <c:pt idx="46">
                  <c:v>27</c:v>
                </c:pt>
                <c:pt idx="47">
                  <c:v>27</c:v>
                </c:pt>
                <c:pt idx="48">
                  <c:v>28</c:v>
                </c:pt>
                <c:pt idx="49">
                  <c:v>28</c:v>
                </c:pt>
                <c:pt idx="50">
                  <c:v>28</c:v>
                </c:pt>
                <c:pt idx="51">
                  <c:v>28</c:v>
                </c:pt>
                <c:pt idx="52">
                  <c:v>28</c:v>
                </c:pt>
                <c:pt idx="53">
                  <c:v>29</c:v>
                </c:pt>
                <c:pt idx="54">
                  <c:v>29</c:v>
                </c:pt>
                <c:pt idx="55">
                  <c:v>29</c:v>
                </c:pt>
                <c:pt idx="56">
                  <c:v>29</c:v>
                </c:pt>
                <c:pt idx="57">
                  <c:v>30</c:v>
                </c:pt>
                <c:pt idx="58">
                  <c:v>30</c:v>
                </c:pt>
                <c:pt idx="59">
                  <c:v>30</c:v>
                </c:pt>
                <c:pt idx="60">
                  <c:v>30</c:v>
                </c:pt>
                <c:pt idx="61">
                  <c:v>30</c:v>
                </c:pt>
                <c:pt idx="62">
                  <c:v>31</c:v>
                </c:pt>
                <c:pt idx="63">
                  <c:v>31</c:v>
                </c:pt>
                <c:pt idx="64">
                  <c:v>31</c:v>
                </c:pt>
                <c:pt idx="65">
                  <c:v>31</c:v>
                </c:pt>
                <c:pt idx="66">
                  <c:v>31</c:v>
                </c:pt>
                <c:pt idx="67">
                  <c:v>32</c:v>
                </c:pt>
                <c:pt idx="68">
                  <c:v>32</c:v>
                </c:pt>
                <c:pt idx="69">
                  <c:v>32</c:v>
                </c:pt>
                <c:pt idx="70">
                  <c:v>32</c:v>
                </c:pt>
                <c:pt idx="71">
                  <c:v>33</c:v>
                </c:pt>
                <c:pt idx="72">
                  <c:v>33</c:v>
                </c:pt>
                <c:pt idx="73">
                  <c:v>34</c:v>
                </c:pt>
                <c:pt idx="74">
                  <c:v>34</c:v>
                </c:pt>
                <c:pt idx="75">
                  <c:v>34</c:v>
                </c:pt>
                <c:pt idx="76">
                  <c:v>35</c:v>
                </c:pt>
                <c:pt idx="77">
                  <c:v>35</c:v>
                </c:pt>
                <c:pt idx="78">
                  <c:v>35</c:v>
                </c:pt>
                <c:pt idx="79">
                  <c:v>36</c:v>
                </c:pt>
                <c:pt idx="80">
                  <c:v>36</c:v>
                </c:pt>
                <c:pt idx="81">
                  <c:v>37</c:v>
                </c:pt>
                <c:pt idx="82">
                  <c:v>38</c:v>
                </c:pt>
                <c:pt idx="83">
                  <c:v>38</c:v>
                </c:pt>
                <c:pt idx="84">
                  <c:v>38</c:v>
                </c:pt>
                <c:pt idx="85">
                  <c:v>38</c:v>
                </c:pt>
                <c:pt idx="86">
                  <c:v>38</c:v>
                </c:pt>
                <c:pt idx="87">
                  <c:v>39</c:v>
                </c:pt>
                <c:pt idx="88">
                  <c:v>39</c:v>
                </c:pt>
                <c:pt idx="89">
                  <c:v>39</c:v>
                </c:pt>
                <c:pt idx="90">
                  <c:v>39</c:v>
                </c:pt>
                <c:pt idx="91">
                  <c:v>39</c:v>
                </c:pt>
                <c:pt idx="92">
                  <c:v>39</c:v>
                </c:pt>
                <c:pt idx="93">
                  <c:v>39</c:v>
                </c:pt>
                <c:pt idx="94">
                  <c:v>40</c:v>
                </c:pt>
                <c:pt idx="95">
                  <c:v>40</c:v>
                </c:pt>
                <c:pt idx="96">
                  <c:v>41</c:v>
                </c:pt>
                <c:pt idx="97">
                  <c:v>41</c:v>
                </c:pt>
                <c:pt idx="98">
                  <c:v>41</c:v>
                </c:pt>
                <c:pt idx="99">
                  <c:v>41</c:v>
                </c:pt>
                <c:pt idx="100">
                  <c:v>42</c:v>
                </c:pt>
                <c:pt idx="101">
                  <c:v>42</c:v>
                </c:pt>
                <c:pt idx="102">
                  <c:v>42</c:v>
                </c:pt>
                <c:pt idx="103">
                  <c:v>43</c:v>
                </c:pt>
                <c:pt idx="104">
                  <c:v>43</c:v>
                </c:pt>
                <c:pt idx="105">
                  <c:v>43</c:v>
                </c:pt>
                <c:pt idx="106">
                  <c:v>43</c:v>
                </c:pt>
                <c:pt idx="107">
                  <c:v>43</c:v>
                </c:pt>
                <c:pt idx="108">
                  <c:v>43</c:v>
                </c:pt>
                <c:pt idx="109">
                  <c:v>43</c:v>
                </c:pt>
                <c:pt idx="110">
                  <c:v>44</c:v>
                </c:pt>
                <c:pt idx="111">
                  <c:v>44</c:v>
                </c:pt>
                <c:pt idx="112">
                  <c:v>44</c:v>
                </c:pt>
                <c:pt idx="113">
                  <c:v>45</c:v>
                </c:pt>
                <c:pt idx="114">
                  <c:v>46</c:v>
                </c:pt>
                <c:pt idx="115">
                  <c:v>46</c:v>
                </c:pt>
                <c:pt idx="116">
                  <c:v>46</c:v>
                </c:pt>
                <c:pt idx="117">
                  <c:v>46</c:v>
                </c:pt>
                <c:pt idx="118">
                  <c:v>46</c:v>
                </c:pt>
                <c:pt idx="119">
                  <c:v>47</c:v>
                </c:pt>
                <c:pt idx="120">
                  <c:v>47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51</c:v>
                </c:pt>
                <c:pt idx="130">
                  <c:v>51</c:v>
                </c:pt>
                <c:pt idx="131">
                  <c:v>51</c:v>
                </c:pt>
                <c:pt idx="132">
                  <c:v>52</c:v>
                </c:pt>
                <c:pt idx="133">
                  <c:v>52</c:v>
                </c:pt>
                <c:pt idx="134">
                  <c:v>53</c:v>
                </c:pt>
                <c:pt idx="135">
                  <c:v>54</c:v>
                </c:pt>
                <c:pt idx="136">
                  <c:v>54</c:v>
                </c:pt>
                <c:pt idx="137">
                  <c:v>54</c:v>
                </c:pt>
                <c:pt idx="138">
                  <c:v>55</c:v>
                </c:pt>
                <c:pt idx="139">
                  <c:v>56</c:v>
                </c:pt>
                <c:pt idx="140">
                  <c:v>56</c:v>
                </c:pt>
                <c:pt idx="141">
                  <c:v>57</c:v>
                </c:pt>
                <c:pt idx="142">
                  <c:v>57</c:v>
                </c:pt>
                <c:pt idx="143">
                  <c:v>58</c:v>
                </c:pt>
                <c:pt idx="144">
                  <c:v>58</c:v>
                </c:pt>
                <c:pt idx="145">
                  <c:v>58</c:v>
                </c:pt>
                <c:pt idx="146">
                  <c:v>59</c:v>
                </c:pt>
                <c:pt idx="147">
                  <c:v>59</c:v>
                </c:pt>
                <c:pt idx="148">
                  <c:v>59</c:v>
                </c:pt>
                <c:pt idx="149">
                  <c:v>59</c:v>
                </c:pt>
                <c:pt idx="150">
                  <c:v>60</c:v>
                </c:pt>
                <c:pt idx="151">
                  <c:v>61</c:v>
                </c:pt>
                <c:pt idx="152">
                  <c:v>61</c:v>
                </c:pt>
                <c:pt idx="153">
                  <c:v>62</c:v>
                </c:pt>
                <c:pt idx="154">
                  <c:v>63</c:v>
                </c:pt>
                <c:pt idx="155">
                  <c:v>64</c:v>
                </c:pt>
                <c:pt idx="156">
                  <c:v>65</c:v>
                </c:pt>
                <c:pt idx="157">
                  <c:v>65</c:v>
                </c:pt>
                <c:pt idx="158">
                  <c:v>65</c:v>
                </c:pt>
                <c:pt idx="159">
                  <c:v>66</c:v>
                </c:pt>
                <c:pt idx="160">
                  <c:v>66</c:v>
                </c:pt>
                <c:pt idx="161">
                  <c:v>67</c:v>
                </c:pt>
                <c:pt idx="162">
                  <c:v>67</c:v>
                </c:pt>
                <c:pt idx="163">
                  <c:v>68</c:v>
                </c:pt>
                <c:pt idx="164">
                  <c:v>69</c:v>
                </c:pt>
                <c:pt idx="165">
                  <c:v>71</c:v>
                </c:pt>
                <c:pt idx="166">
                  <c:v>72</c:v>
                </c:pt>
                <c:pt idx="167">
                  <c:v>83</c:v>
                </c:pt>
              </c:numCache>
            </c:numRef>
          </c:xVal>
          <c:yVal>
            <c:numRef>
              <c:f>Sheet1!$J$5:$J$172</c:f>
              <c:numCache>
                <c:formatCode>General</c:formatCode>
                <c:ptCount val="168"/>
                <c:pt idx="0">
                  <c:v>48</c:v>
                </c:pt>
                <c:pt idx="1">
                  <c:v>50</c:v>
                </c:pt>
                <c:pt idx="2">
                  <c:v>9</c:v>
                </c:pt>
                <c:pt idx="3">
                  <c:v>5</c:v>
                </c:pt>
                <c:pt idx="4">
                  <c:v>33</c:v>
                </c:pt>
                <c:pt idx="5">
                  <c:v>11</c:v>
                </c:pt>
                <c:pt idx="6">
                  <c:v>7</c:v>
                </c:pt>
                <c:pt idx="7">
                  <c:v>11</c:v>
                </c:pt>
                <c:pt idx="8">
                  <c:v>13</c:v>
                </c:pt>
                <c:pt idx="9">
                  <c:v>51</c:v>
                </c:pt>
                <c:pt idx="10">
                  <c:v>18</c:v>
                </c:pt>
                <c:pt idx="11">
                  <c:v>26</c:v>
                </c:pt>
                <c:pt idx="12">
                  <c:v>18</c:v>
                </c:pt>
                <c:pt idx="13">
                  <c:v>43</c:v>
                </c:pt>
                <c:pt idx="14">
                  <c:v>12</c:v>
                </c:pt>
                <c:pt idx="15">
                  <c:v>14</c:v>
                </c:pt>
                <c:pt idx="16">
                  <c:v>13</c:v>
                </c:pt>
                <c:pt idx="17">
                  <c:v>15</c:v>
                </c:pt>
                <c:pt idx="18">
                  <c:v>15</c:v>
                </c:pt>
                <c:pt idx="19">
                  <c:v>17</c:v>
                </c:pt>
                <c:pt idx="20">
                  <c:v>21</c:v>
                </c:pt>
                <c:pt idx="21">
                  <c:v>26</c:v>
                </c:pt>
                <c:pt idx="22">
                  <c:v>19</c:v>
                </c:pt>
                <c:pt idx="23">
                  <c:v>61</c:v>
                </c:pt>
                <c:pt idx="24">
                  <c:v>27</c:v>
                </c:pt>
                <c:pt idx="25">
                  <c:v>21</c:v>
                </c:pt>
                <c:pt idx="26">
                  <c:v>43</c:v>
                </c:pt>
                <c:pt idx="27">
                  <c:v>23</c:v>
                </c:pt>
                <c:pt idx="28">
                  <c:v>29</c:v>
                </c:pt>
                <c:pt idx="29">
                  <c:v>25</c:v>
                </c:pt>
                <c:pt idx="30">
                  <c:v>24</c:v>
                </c:pt>
                <c:pt idx="31">
                  <c:v>27</c:v>
                </c:pt>
                <c:pt idx="32">
                  <c:v>25</c:v>
                </c:pt>
                <c:pt idx="33">
                  <c:v>28</c:v>
                </c:pt>
                <c:pt idx="34">
                  <c:v>29</c:v>
                </c:pt>
                <c:pt idx="35">
                  <c:v>39</c:v>
                </c:pt>
                <c:pt idx="36">
                  <c:v>30</c:v>
                </c:pt>
                <c:pt idx="37">
                  <c:v>28</c:v>
                </c:pt>
                <c:pt idx="38">
                  <c:v>46</c:v>
                </c:pt>
                <c:pt idx="39">
                  <c:v>26</c:v>
                </c:pt>
                <c:pt idx="40">
                  <c:v>33</c:v>
                </c:pt>
                <c:pt idx="41">
                  <c:v>30</c:v>
                </c:pt>
                <c:pt idx="42">
                  <c:v>26</c:v>
                </c:pt>
                <c:pt idx="43">
                  <c:v>28</c:v>
                </c:pt>
                <c:pt idx="44">
                  <c:v>32</c:v>
                </c:pt>
                <c:pt idx="45">
                  <c:v>32</c:v>
                </c:pt>
                <c:pt idx="46">
                  <c:v>31</c:v>
                </c:pt>
                <c:pt idx="47">
                  <c:v>39</c:v>
                </c:pt>
                <c:pt idx="48">
                  <c:v>30</c:v>
                </c:pt>
                <c:pt idx="49">
                  <c:v>33</c:v>
                </c:pt>
                <c:pt idx="50">
                  <c:v>30</c:v>
                </c:pt>
                <c:pt idx="51">
                  <c:v>31</c:v>
                </c:pt>
                <c:pt idx="52">
                  <c:v>28</c:v>
                </c:pt>
                <c:pt idx="53">
                  <c:v>72</c:v>
                </c:pt>
                <c:pt idx="54">
                  <c:v>33</c:v>
                </c:pt>
                <c:pt idx="55">
                  <c:v>33</c:v>
                </c:pt>
                <c:pt idx="56">
                  <c:v>32</c:v>
                </c:pt>
                <c:pt idx="57">
                  <c:v>33</c:v>
                </c:pt>
                <c:pt idx="58">
                  <c:v>34</c:v>
                </c:pt>
                <c:pt idx="59">
                  <c:v>35</c:v>
                </c:pt>
                <c:pt idx="60">
                  <c:v>32</c:v>
                </c:pt>
                <c:pt idx="61">
                  <c:v>54</c:v>
                </c:pt>
                <c:pt idx="62">
                  <c:v>35</c:v>
                </c:pt>
                <c:pt idx="63">
                  <c:v>32</c:v>
                </c:pt>
                <c:pt idx="64">
                  <c:v>39</c:v>
                </c:pt>
                <c:pt idx="65">
                  <c:v>37</c:v>
                </c:pt>
                <c:pt idx="66">
                  <c:v>39</c:v>
                </c:pt>
                <c:pt idx="67">
                  <c:v>36</c:v>
                </c:pt>
                <c:pt idx="68">
                  <c:v>34</c:v>
                </c:pt>
                <c:pt idx="69">
                  <c:v>40</c:v>
                </c:pt>
                <c:pt idx="70">
                  <c:v>34</c:v>
                </c:pt>
                <c:pt idx="71">
                  <c:v>42</c:v>
                </c:pt>
                <c:pt idx="72">
                  <c:v>33</c:v>
                </c:pt>
                <c:pt idx="73">
                  <c:v>36</c:v>
                </c:pt>
                <c:pt idx="74">
                  <c:v>36</c:v>
                </c:pt>
                <c:pt idx="75">
                  <c:v>58</c:v>
                </c:pt>
                <c:pt idx="76">
                  <c:v>40</c:v>
                </c:pt>
                <c:pt idx="77">
                  <c:v>39</c:v>
                </c:pt>
                <c:pt idx="78">
                  <c:v>40</c:v>
                </c:pt>
                <c:pt idx="79">
                  <c:v>37</c:v>
                </c:pt>
                <c:pt idx="80">
                  <c:v>43</c:v>
                </c:pt>
                <c:pt idx="81">
                  <c:v>43</c:v>
                </c:pt>
                <c:pt idx="82">
                  <c:v>56</c:v>
                </c:pt>
                <c:pt idx="83">
                  <c:v>65</c:v>
                </c:pt>
                <c:pt idx="84">
                  <c:v>44</c:v>
                </c:pt>
                <c:pt idx="85">
                  <c:v>42</c:v>
                </c:pt>
                <c:pt idx="86">
                  <c:v>50</c:v>
                </c:pt>
                <c:pt idx="87">
                  <c:v>42</c:v>
                </c:pt>
                <c:pt idx="88">
                  <c:v>53</c:v>
                </c:pt>
                <c:pt idx="89">
                  <c:v>56</c:v>
                </c:pt>
                <c:pt idx="90">
                  <c:v>42</c:v>
                </c:pt>
                <c:pt idx="91">
                  <c:v>46</c:v>
                </c:pt>
                <c:pt idx="92">
                  <c:v>40</c:v>
                </c:pt>
                <c:pt idx="93">
                  <c:v>59</c:v>
                </c:pt>
                <c:pt idx="94">
                  <c:v>54</c:v>
                </c:pt>
                <c:pt idx="95">
                  <c:v>40</c:v>
                </c:pt>
                <c:pt idx="96">
                  <c:v>48</c:v>
                </c:pt>
                <c:pt idx="97">
                  <c:v>45</c:v>
                </c:pt>
                <c:pt idx="98">
                  <c:v>48</c:v>
                </c:pt>
                <c:pt idx="99">
                  <c:v>49</c:v>
                </c:pt>
                <c:pt idx="100">
                  <c:v>53</c:v>
                </c:pt>
                <c:pt idx="101">
                  <c:v>50</c:v>
                </c:pt>
                <c:pt idx="102">
                  <c:v>60</c:v>
                </c:pt>
                <c:pt idx="103">
                  <c:v>60</c:v>
                </c:pt>
                <c:pt idx="104">
                  <c:v>51</c:v>
                </c:pt>
                <c:pt idx="105">
                  <c:v>46</c:v>
                </c:pt>
                <c:pt idx="106">
                  <c:v>51</c:v>
                </c:pt>
                <c:pt idx="107">
                  <c:v>46</c:v>
                </c:pt>
                <c:pt idx="108">
                  <c:v>47</c:v>
                </c:pt>
                <c:pt idx="109">
                  <c:v>45</c:v>
                </c:pt>
                <c:pt idx="110">
                  <c:v>66</c:v>
                </c:pt>
                <c:pt idx="111">
                  <c:v>48</c:v>
                </c:pt>
                <c:pt idx="112">
                  <c:v>45</c:v>
                </c:pt>
                <c:pt idx="113">
                  <c:v>52</c:v>
                </c:pt>
                <c:pt idx="114">
                  <c:v>46</c:v>
                </c:pt>
                <c:pt idx="115">
                  <c:v>48</c:v>
                </c:pt>
                <c:pt idx="116">
                  <c:v>57</c:v>
                </c:pt>
                <c:pt idx="117">
                  <c:v>55</c:v>
                </c:pt>
                <c:pt idx="118">
                  <c:v>50</c:v>
                </c:pt>
                <c:pt idx="119">
                  <c:v>50</c:v>
                </c:pt>
                <c:pt idx="120">
                  <c:v>64</c:v>
                </c:pt>
                <c:pt idx="121">
                  <c:v>57</c:v>
                </c:pt>
                <c:pt idx="122">
                  <c:v>54</c:v>
                </c:pt>
                <c:pt idx="123">
                  <c:v>51</c:v>
                </c:pt>
                <c:pt idx="124">
                  <c:v>53</c:v>
                </c:pt>
                <c:pt idx="125">
                  <c:v>61</c:v>
                </c:pt>
                <c:pt idx="126">
                  <c:v>61</c:v>
                </c:pt>
                <c:pt idx="127">
                  <c:v>50</c:v>
                </c:pt>
                <c:pt idx="128">
                  <c:v>62</c:v>
                </c:pt>
                <c:pt idx="129">
                  <c:v>59</c:v>
                </c:pt>
                <c:pt idx="130">
                  <c:v>60</c:v>
                </c:pt>
                <c:pt idx="131">
                  <c:v>53</c:v>
                </c:pt>
                <c:pt idx="132">
                  <c:v>59</c:v>
                </c:pt>
                <c:pt idx="133">
                  <c:v>74</c:v>
                </c:pt>
                <c:pt idx="134">
                  <c:v>53</c:v>
                </c:pt>
                <c:pt idx="135">
                  <c:v>66</c:v>
                </c:pt>
                <c:pt idx="136">
                  <c:v>67</c:v>
                </c:pt>
                <c:pt idx="137">
                  <c:v>58</c:v>
                </c:pt>
                <c:pt idx="138">
                  <c:v>61</c:v>
                </c:pt>
                <c:pt idx="139">
                  <c:v>63</c:v>
                </c:pt>
                <c:pt idx="140">
                  <c:v>60</c:v>
                </c:pt>
                <c:pt idx="141">
                  <c:v>66</c:v>
                </c:pt>
                <c:pt idx="142">
                  <c:v>63</c:v>
                </c:pt>
                <c:pt idx="143">
                  <c:v>60</c:v>
                </c:pt>
                <c:pt idx="144">
                  <c:v>61</c:v>
                </c:pt>
                <c:pt idx="145">
                  <c:v>61</c:v>
                </c:pt>
                <c:pt idx="146">
                  <c:v>67</c:v>
                </c:pt>
                <c:pt idx="147">
                  <c:v>67</c:v>
                </c:pt>
                <c:pt idx="148">
                  <c:v>67</c:v>
                </c:pt>
                <c:pt idx="149">
                  <c:v>60</c:v>
                </c:pt>
                <c:pt idx="150">
                  <c:v>63</c:v>
                </c:pt>
                <c:pt idx="151">
                  <c:v>67</c:v>
                </c:pt>
                <c:pt idx="152">
                  <c:v>67</c:v>
                </c:pt>
                <c:pt idx="153">
                  <c:v>66</c:v>
                </c:pt>
                <c:pt idx="154">
                  <c:v>75</c:v>
                </c:pt>
                <c:pt idx="155">
                  <c:v>65</c:v>
                </c:pt>
                <c:pt idx="156">
                  <c:v>78</c:v>
                </c:pt>
                <c:pt idx="157">
                  <c:v>67</c:v>
                </c:pt>
                <c:pt idx="158">
                  <c:v>71</c:v>
                </c:pt>
                <c:pt idx="159">
                  <c:v>80</c:v>
                </c:pt>
                <c:pt idx="160">
                  <c:v>85</c:v>
                </c:pt>
                <c:pt idx="161">
                  <c:v>76</c:v>
                </c:pt>
                <c:pt idx="162">
                  <c:v>71</c:v>
                </c:pt>
                <c:pt idx="163">
                  <c:v>74</c:v>
                </c:pt>
                <c:pt idx="164">
                  <c:v>72</c:v>
                </c:pt>
                <c:pt idx="165">
                  <c:v>80</c:v>
                </c:pt>
                <c:pt idx="166">
                  <c:v>76</c:v>
                </c:pt>
                <c:pt idx="167">
                  <c:v>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26-42DB-AA06-8B0547B0C894}"/>
            </c:ext>
          </c:extLst>
        </c:ser>
        <c:ser>
          <c:idx val="1"/>
          <c:order val="1"/>
          <c:tx>
            <c:v>No Change</c:v>
          </c:tx>
          <c:spPr>
            <a:ln w="47625">
              <a:solidFill>
                <a:srgbClr val="FF0000"/>
              </a:solidFill>
            </a:ln>
          </c:spPr>
          <c:marker>
            <c:symbol val="diamond"/>
            <c:size val="4"/>
          </c:marker>
          <c:dPt>
            <c:idx val="1"/>
            <c:bubble3D val="0"/>
            <c:spPr>
              <a:ln w="9525" cmpd="sng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B26-42DB-AA06-8B0547B0C894}"/>
              </c:ext>
            </c:extLst>
          </c:dPt>
          <c:xVal>
            <c:numRef>
              <c:f>Sheet1!$L$5:$L$6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xVal>
          <c:yVal>
            <c:numRef>
              <c:f>Sheet1!$M$5:$M$6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B26-42DB-AA06-8B0547B0C894}"/>
            </c:ext>
          </c:extLst>
        </c:ser>
        <c:ser>
          <c:idx val="2"/>
          <c:order val="2"/>
          <c:tx>
            <c:v>990 Horizontal</c:v>
          </c:tx>
          <c:spPr>
            <a:ln w="12700" cmpd="sng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xVal>
            <c:numRef>
              <c:f>Sheet1!$L$13:$M$13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xVal>
          <c:yVal>
            <c:numRef>
              <c:f>Sheet1!$L$14:$M$14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B26-42DB-AA06-8B0547B0C894}"/>
            </c:ext>
          </c:extLst>
        </c:ser>
        <c:ser>
          <c:idx val="3"/>
          <c:order val="3"/>
          <c:tx>
            <c:v>990 Vertical</c:v>
          </c:tx>
          <c:spPr>
            <a:ln w="12700" cmpd="sng">
              <a:solidFill>
                <a:srgbClr val="FF0000"/>
              </a:solidFill>
            </a:ln>
          </c:spPr>
          <c:marker>
            <c:symbol val="circle"/>
            <c:size val="5"/>
            <c:spPr>
              <a:solidFill>
                <a:srgbClr val="FF0000"/>
              </a:solidFill>
            </c:spPr>
          </c:marker>
          <c:xVal>
            <c:numRef>
              <c:f>Sheet1!$N$13:$O$13</c:f>
              <c:numCache>
                <c:formatCode>General</c:formatCode>
                <c:ptCount val="2"/>
                <c:pt idx="0">
                  <c:v>14</c:v>
                </c:pt>
                <c:pt idx="1">
                  <c:v>14</c:v>
                </c:pt>
              </c:numCache>
            </c:numRef>
          </c:xVal>
          <c:yVal>
            <c:numRef>
              <c:f>Sheet1!$N$14:$O$14</c:f>
              <c:numCache>
                <c:formatCode>General</c:formatCode>
                <c:ptCount val="2"/>
                <c:pt idx="0">
                  <c:v>0</c:v>
                </c:pt>
                <c:pt idx="1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1B26-42DB-AA06-8B0547B0C894}"/>
            </c:ext>
          </c:extLst>
        </c:ser>
        <c:ser>
          <c:idx val="4"/>
          <c:order val="4"/>
          <c:tx>
            <c:v>1010 Horizontal</c:v>
          </c:tx>
          <c:spPr>
            <a:ln w="12700" cmpd="sng">
              <a:solidFill>
                <a:srgbClr val="FF0000"/>
              </a:solidFill>
            </a:ln>
          </c:spPr>
          <c:marker>
            <c:symbol val="circle"/>
            <c:size val="5"/>
            <c:spPr>
              <a:ln>
                <a:solidFill>
                  <a:srgbClr val="FF0000"/>
                </a:solidFill>
              </a:ln>
            </c:spPr>
          </c:marker>
          <c:xVal>
            <c:numRef>
              <c:f>Sheet1!$L$9:$M$9</c:f>
              <c:numCache>
                <c:formatCode>General</c:formatCode>
                <c:ptCount val="2"/>
                <c:pt idx="0">
                  <c:v>0</c:v>
                </c:pt>
                <c:pt idx="1">
                  <c:v>30</c:v>
                </c:pt>
              </c:numCache>
            </c:numRef>
          </c:xVal>
          <c:yVal>
            <c:numRef>
              <c:f>Sheet1!$L$10:$M$10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1B26-42DB-AA06-8B0547B0C894}"/>
            </c:ext>
          </c:extLst>
        </c:ser>
        <c:ser>
          <c:idx val="5"/>
          <c:order val="5"/>
          <c:tx>
            <c:v>1010 Vertical</c:v>
          </c:tx>
          <c:spPr>
            <a:ln w="47625">
              <a:noFill/>
            </a:ln>
          </c:spPr>
          <c:marker>
            <c:symbol val="circle"/>
            <c:size val="5"/>
            <c:spPr>
              <a:ln>
                <a:solidFill>
                  <a:srgbClr val="FF0000"/>
                </a:solidFill>
              </a:ln>
            </c:spPr>
          </c:marker>
          <c:dPt>
            <c:idx val="1"/>
            <c:bubble3D val="0"/>
            <c:spPr>
              <a:ln w="12700" cmpd="sng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1B26-42DB-AA06-8B0547B0C894}"/>
              </c:ext>
            </c:extLst>
          </c:dPt>
          <c:xVal>
            <c:numRef>
              <c:f>Sheet1!$N$9:$O$9</c:f>
              <c:numCache>
                <c:formatCode>General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xVal>
          <c:yVal>
            <c:numRef>
              <c:f>Sheet1!$N$10:$O$10</c:f>
              <c:numCache>
                <c:formatCode>General</c:formatCode>
                <c:ptCount val="2"/>
                <c:pt idx="0">
                  <c:v>30</c:v>
                </c:pt>
                <c:pt idx="1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1B26-42DB-AA06-8B0547B0C894}"/>
            </c:ext>
          </c:extLst>
        </c:ser>
        <c:ser>
          <c:idx val="6"/>
          <c:order val="6"/>
          <c:tx>
            <c:v>1050 Horizontal</c:v>
          </c:tx>
          <c:spPr>
            <a:ln w="12700" cmpd="sng">
              <a:solidFill>
                <a:srgbClr val="FF0000"/>
              </a:solidFill>
            </a:ln>
          </c:spPr>
          <c:marker>
            <c:spPr>
              <a:ln w="12700" cmpd="sng">
                <a:solidFill>
                  <a:srgbClr val="FF0000"/>
                </a:solidFill>
              </a:ln>
            </c:spPr>
          </c:marker>
          <c:xVal>
            <c:numRef>
              <c:f>Sheet1!$L$17:$M$17</c:f>
              <c:numCache>
                <c:formatCode>General</c:formatCode>
                <c:ptCount val="2"/>
                <c:pt idx="0">
                  <c:v>0</c:v>
                </c:pt>
                <c:pt idx="1">
                  <c:v>46</c:v>
                </c:pt>
              </c:numCache>
            </c:numRef>
          </c:xVal>
          <c:yVal>
            <c:numRef>
              <c:f>Sheet1!$L$18:$M$18</c:f>
              <c:numCache>
                <c:formatCode>General</c:formatCode>
                <c:ptCount val="2"/>
                <c:pt idx="0">
                  <c:v>46</c:v>
                </c:pt>
                <c:pt idx="1">
                  <c:v>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1B26-42DB-AA06-8B0547B0C894}"/>
            </c:ext>
          </c:extLst>
        </c:ser>
        <c:ser>
          <c:idx val="7"/>
          <c:order val="7"/>
          <c:tx>
            <c:v>1050 Vertical</c:v>
          </c:tx>
          <c:spPr>
            <a:ln w="47625">
              <a:noFill/>
            </a:ln>
          </c:spPr>
          <c:marker>
            <c:symbol val="circle"/>
            <c:size val="5"/>
            <c:spPr>
              <a:ln w="12700" cmpd="sng">
                <a:solidFill>
                  <a:srgbClr val="FF0000"/>
                </a:solidFill>
              </a:ln>
            </c:spPr>
          </c:marker>
          <c:dPt>
            <c:idx val="1"/>
            <c:bubble3D val="0"/>
            <c:spPr>
              <a:ln w="12700" cmpd="sng"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C-1B26-42DB-AA06-8B0547B0C894}"/>
              </c:ext>
            </c:extLst>
          </c:dPt>
          <c:xVal>
            <c:numRef>
              <c:f>Sheet1!$N$17:$O$17</c:f>
              <c:numCache>
                <c:formatCode>General</c:formatCode>
                <c:ptCount val="2"/>
                <c:pt idx="0">
                  <c:v>46</c:v>
                </c:pt>
                <c:pt idx="1">
                  <c:v>46</c:v>
                </c:pt>
              </c:numCache>
            </c:numRef>
          </c:xVal>
          <c:yVal>
            <c:numRef>
              <c:f>Sheet1!$N$18:$O$18</c:f>
              <c:numCache>
                <c:formatCode>General</c:formatCode>
                <c:ptCount val="2"/>
                <c:pt idx="0">
                  <c:v>46</c:v>
                </c:pt>
                <c:pt idx="1">
                  <c:v>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1B26-42DB-AA06-8B0547B0C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724312"/>
        <c:axId val="2129729864"/>
      </c:scatterChart>
      <c:valAx>
        <c:axId val="2129724312"/>
        <c:scaling>
          <c:orientation val="minMax"/>
          <c:max val="9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Initial Placement Score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29729864"/>
        <c:crosses val="autoZero"/>
        <c:crossBetween val="midCat"/>
      </c:valAx>
      <c:valAx>
        <c:axId val="2129729864"/>
        <c:scaling>
          <c:orientation val="minMax"/>
          <c:max val="9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Retake</a:t>
                </a:r>
                <a:r>
                  <a:rPr lang="en-US" sz="1800" baseline="0"/>
                  <a:t> Placement Score</a:t>
                </a:r>
                <a:endParaRPr lang="en-US" sz="180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2972431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/>
              <a:t>Total</a:t>
            </a:r>
            <a:r>
              <a:rPr lang="en-US" sz="1600" baseline="0"/>
              <a:t> Topics Known vs. ALEKS PPL Score</a:t>
            </a:r>
          </a:p>
          <a:p>
            <a:pPr>
              <a:defRPr/>
            </a:pPr>
            <a:r>
              <a:rPr lang="en-US" sz="1600" baseline="0"/>
              <a:t>Wasatch High</a:t>
            </a:r>
            <a:endParaRPr lang="en-US" sz="1600"/>
          </a:p>
        </c:rich>
      </c:tx>
      <c:layout>
        <c:manualLayout>
          <c:xMode val="edge"/>
          <c:yMode val="edge"/>
          <c:x val="0.12300874890638699"/>
          <c:y val="3.703703703703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2230149492433658"/>
          <c:y val="1.9219590680400592E-2"/>
          <c:w val="0.84979737393519583"/>
          <c:h val="0.81164964805497797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0"/>
            <c:trendlineLbl>
              <c:layout>
                <c:manualLayout>
                  <c:x val="-0.44348899863839419"/>
                  <c:y val="0.13516132136111861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600"/>
                  </a:pPr>
                  <a:endParaRPr lang="en-US"/>
                </a:p>
              </c:txPr>
            </c:trendlineLbl>
          </c:trendline>
          <c:xVal>
            <c:numRef>
              <c:f>'Pivot Table Module Progress'!$B$91:$B$169</c:f>
              <c:numCache>
                <c:formatCode>General</c:formatCode>
                <c:ptCount val="7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19</c:v>
                </c:pt>
                <c:pt idx="17">
                  <c:v>20</c:v>
                </c:pt>
                <c:pt idx="18">
                  <c:v>21</c:v>
                </c:pt>
                <c:pt idx="19">
                  <c:v>22</c:v>
                </c:pt>
                <c:pt idx="20">
                  <c:v>23</c:v>
                </c:pt>
                <c:pt idx="21">
                  <c:v>24</c:v>
                </c:pt>
                <c:pt idx="22">
                  <c:v>25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  <c:pt idx="40">
                  <c:v>43</c:v>
                </c:pt>
                <c:pt idx="41">
                  <c:v>44</c:v>
                </c:pt>
                <c:pt idx="42">
                  <c:v>45</c:v>
                </c:pt>
                <c:pt idx="43">
                  <c:v>46</c:v>
                </c:pt>
                <c:pt idx="44">
                  <c:v>47</c:v>
                </c:pt>
                <c:pt idx="45">
                  <c:v>48</c:v>
                </c:pt>
                <c:pt idx="46">
                  <c:v>49</c:v>
                </c:pt>
                <c:pt idx="47">
                  <c:v>50</c:v>
                </c:pt>
                <c:pt idx="48">
                  <c:v>51</c:v>
                </c:pt>
                <c:pt idx="49">
                  <c:v>52</c:v>
                </c:pt>
                <c:pt idx="50">
                  <c:v>53</c:v>
                </c:pt>
                <c:pt idx="51">
                  <c:v>54</c:v>
                </c:pt>
                <c:pt idx="52">
                  <c:v>55</c:v>
                </c:pt>
                <c:pt idx="53">
                  <c:v>56</c:v>
                </c:pt>
                <c:pt idx="54">
                  <c:v>57</c:v>
                </c:pt>
                <c:pt idx="55">
                  <c:v>58</c:v>
                </c:pt>
                <c:pt idx="56">
                  <c:v>59</c:v>
                </c:pt>
                <c:pt idx="57">
                  <c:v>60</c:v>
                </c:pt>
                <c:pt idx="58">
                  <c:v>61</c:v>
                </c:pt>
                <c:pt idx="59">
                  <c:v>62</c:v>
                </c:pt>
                <c:pt idx="60">
                  <c:v>63</c:v>
                </c:pt>
                <c:pt idx="61">
                  <c:v>64</c:v>
                </c:pt>
                <c:pt idx="62">
                  <c:v>65</c:v>
                </c:pt>
                <c:pt idx="63">
                  <c:v>66</c:v>
                </c:pt>
                <c:pt idx="64">
                  <c:v>67</c:v>
                </c:pt>
                <c:pt idx="65">
                  <c:v>68</c:v>
                </c:pt>
                <c:pt idx="66">
                  <c:v>69</c:v>
                </c:pt>
                <c:pt idx="67">
                  <c:v>70</c:v>
                </c:pt>
                <c:pt idx="68">
                  <c:v>71</c:v>
                </c:pt>
                <c:pt idx="69">
                  <c:v>72</c:v>
                </c:pt>
                <c:pt idx="70">
                  <c:v>73</c:v>
                </c:pt>
                <c:pt idx="71">
                  <c:v>74</c:v>
                </c:pt>
                <c:pt idx="72">
                  <c:v>75</c:v>
                </c:pt>
                <c:pt idx="73">
                  <c:v>76</c:v>
                </c:pt>
                <c:pt idx="74">
                  <c:v>78</c:v>
                </c:pt>
                <c:pt idx="75">
                  <c:v>80</c:v>
                </c:pt>
                <c:pt idx="76">
                  <c:v>83</c:v>
                </c:pt>
                <c:pt idx="77">
                  <c:v>85</c:v>
                </c:pt>
                <c:pt idx="78">
                  <c:v>86</c:v>
                </c:pt>
              </c:numCache>
            </c:numRef>
          </c:xVal>
          <c:yVal>
            <c:numRef>
              <c:f>'Pivot Table Module Progress'!$C$91:$C$169</c:f>
              <c:numCache>
                <c:formatCode>General</c:formatCode>
                <c:ptCount val="79"/>
                <c:pt idx="0">
                  <c:v>4</c:v>
                </c:pt>
                <c:pt idx="1">
                  <c:v>6</c:v>
                </c:pt>
                <c:pt idx="2">
                  <c:v>18</c:v>
                </c:pt>
                <c:pt idx="3">
                  <c:v>20</c:v>
                </c:pt>
                <c:pt idx="4">
                  <c:v>25</c:v>
                </c:pt>
                <c:pt idx="5">
                  <c:v>29</c:v>
                </c:pt>
                <c:pt idx="6">
                  <c:v>36</c:v>
                </c:pt>
                <c:pt idx="7">
                  <c:v>39</c:v>
                </c:pt>
                <c:pt idx="8">
                  <c:v>45</c:v>
                </c:pt>
                <c:pt idx="9">
                  <c:v>48</c:v>
                </c:pt>
                <c:pt idx="10">
                  <c:v>53</c:v>
                </c:pt>
                <c:pt idx="11">
                  <c:v>55</c:v>
                </c:pt>
                <c:pt idx="12">
                  <c:v>59</c:v>
                </c:pt>
                <c:pt idx="13">
                  <c:v>61</c:v>
                </c:pt>
                <c:pt idx="14">
                  <c:v>65</c:v>
                </c:pt>
                <c:pt idx="15">
                  <c:v>72</c:v>
                </c:pt>
                <c:pt idx="16">
                  <c:v>75</c:v>
                </c:pt>
                <c:pt idx="17">
                  <c:v>71</c:v>
                </c:pt>
                <c:pt idx="18">
                  <c:v>77</c:v>
                </c:pt>
                <c:pt idx="19">
                  <c:v>82</c:v>
                </c:pt>
                <c:pt idx="20">
                  <c:v>85</c:v>
                </c:pt>
                <c:pt idx="21">
                  <c:v>89</c:v>
                </c:pt>
                <c:pt idx="22">
                  <c:v>96</c:v>
                </c:pt>
                <c:pt idx="23">
                  <c:v>107</c:v>
                </c:pt>
                <c:pt idx="24">
                  <c:v>103</c:v>
                </c:pt>
                <c:pt idx="25">
                  <c:v>101</c:v>
                </c:pt>
                <c:pt idx="26">
                  <c:v>106</c:v>
                </c:pt>
                <c:pt idx="27">
                  <c:v>115</c:v>
                </c:pt>
                <c:pt idx="28">
                  <c:v>112</c:v>
                </c:pt>
                <c:pt idx="29">
                  <c:v>126</c:v>
                </c:pt>
                <c:pt idx="30">
                  <c:v>123</c:v>
                </c:pt>
                <c:pt idx="31">
                  <c:v>127</c:v>
                </c:pt>
                <c:pt idx="32">
                  <c:v>130</c:v>
                </c:pt>
                <c:pt idx="33">
                  <c:v>136</c:v>
                </c:pt>
                <c:pt idx="34">
                  <c:v>138</c:v>
                </c:pt>
                <c:pt idx="35">
                  <c:v>133</c:v>
                </c:pt>
                <c:pt idx="36">
                  <c:v>146</c:v>
                </c:pt>
                <c:pt idx="37">
                  <c:v>148</c:v>
                </c:pt>
                <c:pt idx="38">
                  <c:v>149</c:v>
                </c:pt>
                <c:pt idx="39">
                  <c:v>154</c:v>
                </c:pt>
                <c:pt idx="40">
                  <c:v>162</c:v>
                </c:pt>
                <c:pt idx="41">
                  <c:v>160</c:v>
                </c:pt>
                <c:pt idx="42">
                  <c:v>156</c:v>
                </c:pt>
                <c:pt idx="43">
                  <c:v>171</c:v>
                </c:pt>
                <c:pt idx="44">
                  <c:v>168</c:v>
                </c:pt>
                <c:pt idx="45">
                  <c:v>177</c:v>
                </c:pt>
                <c:pt idx="46">
                  <c:v>171</c:v>
                </c:pt>
                <c:pt idx="47">
                  <c:v>181</c:v>
                </c:pt>
                <c:pt idx="48">
                  <c:v>182</c:v>
                </c:pt>
                <c:pt idx="49">
                  <c:v>180</c:v>
                </c:pt>
                <c:pt idx="50">
                  <c:v>190</c:v>
                </c:pt>
                <c:pt idx="51">
                  <c:v>193</c:v>
                </c:pt>
                <c:pt idx="52">
                  <c:v>185</c:v>
                </c:pt>
                <c:pt idx="53">
                  <c:v>194</c:v>
                </c:pt>
                <c:pt idx="54">
                  <c:v>200</c:v>
                </c:pt>
                <c:pt idx="55">
                  <c:v>202</c:v>
                </c:pt>
                <c:pt idx="56">
                  <c:v>206</c:v>
                </c:pt>
                <c:pt idx="57">
                  <c:v>209</c:v>
                </c:pt>
                <c:pt idx="58">
                  <c:v>217</c:v>
                </c:pt>
                <c:pt idx="59">
                  <c:v>216</c:v>
                </c:pt>
                <c:pt idx="60">
                  <c:v>217</c:v>
                </c:pt>
                <c:pt idx="61">
                  <c:v>217</c:v>
                </c:pt>
                <c:pt idx="62">
                  <c:v>227</c:v>
                </c:pt>
                <c:pt idx="63">
                  <c:v>226</c:v>
                </c:pt>
                <c:pt idx="64">
                  <c:v>233</c:v>
                </c:pt>
                <c:pt idx="65">
                  <c:v>229</c:v>
                </c:pt>
                <c:pt idx="66">
                  <c:v>224</c:v>
                </c:pt>
                <c:pt idx="67">
                  <c:v>219</c:v>
                </c:pt>
                <c:pt idx="68">
                  <c:v>235</c:v>
                </c:pt>
                <c:pt idx="69">
                  <c:v>246</c:v>
                </c:pt>
                <c:pt idx="70">
                  <c:v>230</c:v>
                </c:pt>
                <c:pt idx="71">
                  <c:v>242</c:v>
                </c:pt>
                <c:pt idx="72">
                  <c:v>234</c:v>
                </c:pt>
                <c:pt idx="73">
                  <c:v>246</c:v>
                </c:pt>
                <c:pt idx="74">
                  <c:v>246</c:v>
                </c:pt>
                <c:pt idx="75">
                  <c:v>264</c:v>
                </c:pt>
                <c:pt idx="76">
                  <c:v>262</c:v>
                </c:pt>
                <c:pt idx="77">
                  <c:v>268</c:v>
                </c:pt>
                <c:pt idx="78">
                  <c:v>269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EB-48BF-A0AE-7CCCC4725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9800280"/>
        <c:axId val="2129805944"/>
      </c:scatterChart>
      <c:valAx>
        <c:axId val="2129800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 smtClean="0"/>
                  <a:t>ALEKS</a:t>
                </a:r>
                <a:r>
                  <a:rPr lang="en-US" sz="1200" baseline="0" dirty="0" smtClean="0"/>
                  <a:t> PPL Score</a:t>
                </a:r>
                <a:endParaRPr lang="en-US" sz="1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29805944"/>
        <c:crosses val="autoZero"/>
        <c:crossBetween val="midCat"/>
      </c:valAx>
      <c:valAx>
        <c:axId val="21298059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smtClean="0"/>
                  <a:t>Number of Topics</a:t>
                </a:r>
                <a:r>
                  <a:rPr lang="en-US" sz="1200" baseline="0" dirty="0" smtClean="0"/>
                  <a:t> Mastered</a:t>
                </a:r>
                <a:endParaRPr lang="en-US" sz="120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298002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66996-7801-4478-8529-FB4429BA0667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E12D4BEC-24FA-4F70-8845-CED7E592607C}">
      <dgm:prSet phldrT="[Text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Tiffany</a:t>
          </a:r>
          <a:endParaRPr lang="en-US" b="1" dirty="0"/>
        </a:p>
        <a:p>
          <a:r>
            <a:rPr lang="en-US" dirty="0"/>
            <a:t>Data collection &amp; outcomes reporting</a:t>
          </a:r>
        </a:p>
      </dgm:t>
    </dgm:pt>
    <dgm:pt modelId="{5CC5EE38-FFB7-4A46-A624-723D33322661}" type="parTrans" cxnId="{E1803EAF-9413-45A4-B654-DAFF267DFDBA}">
      <dgm:prSet/>
      <dgm:spPr/>
      <dgm:t>
        <a:bodyPr/>
        <a:lstStyle/>
        <a:p>
          <a:endParaRPr lang="en-US"/>
        </a:p>
      </dgm:t>
    </dgm:pt>
    <dgm:pt modelId="{6209357D-F6F4-4E12-A46A-4906089C76B7}" type="sibTrans" cxnId="{E1803EAF-9413-45A4-B654-DAFF267DFDBA}">
      <dgm:prSet/>
      <dgm:spPr/>
      <dgm:t>
        <a:bodyPr/>
        <a:lstStyle/>
        <a:p>
          <a:endParaRPr lang="en-US"/>
        </a:p>
      </dgm:t>
    </dgm:pt>
    <dgm:pt modelId="{0CAFB414-B52E-497E-896A-781C6C917BA0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Colleen</a:t>
          </a:r>
        </a:p>
        <a:p>
          <a:r>
            <a:rPr lang="en-US" dirty="0"/>
            <a:t>Testing Center</a:t>
          </a:r>
        </a:p>
      </dgm:t>
    </dgm:pt>
    <dgm:pt modelId="{F1DB54F4-AF6A-4C65-B54A-12376B433A3B}" type="parTrans" cxnId="{D5D1408E-9798-4212-A978-5E9D6861C38C}">
      <dgm:prSet/>
      <dgm:spPr/>
      <dgm:t>
        <a:bodyPr/>
        <a:lstStyle/>
        <a:p>
          <a:endParaRPr lang="en-US"/>
        </a:p>
      </dgm:t>
    </dgm:pt>
    <dgm:pt modelId="{4A289312-24DC-4372-9603-3E7036F0E7A4}" type="sibTrans" cxnId="{D5D1408E-9798-4212-A978-5E9D6861C38C}">
      <dgm:prSet/>
      <dgm:spPr/>
      <dgm:t>
        <a:bodyPr/>
        <a:lstStyle/>
        <a:p>
          <a:endParaRPr lang="en-US"/>
        </a:p>
      </dgm:t>
    </dgm:pt>
    <dgm:pt modelId="{BE5ED3F5-AA1E-4370-9F9B-0E465574C750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Carolyn</a:t>
          </a:r>
        </a:p>
        <a:p>
          <a:r>
            <a:rPr lang="en-US" dirty="0"/>
            <a:t>Academic Coordinator</a:t>
          </a:r>
        </a:p>
      </dgm:t>
    </dgm:pt>
    <dgm:pt modelId="{1D2CDCA3-E57F-4774-BECC-2F5CFB538A5F}" type="parTrans" cxnId="{77DB2F81-0929-46B6-B6B4-4382E18C9AA6}">
      <dgm:prSet/>
      <dgm:spPr/>
      <dgm:t>
        <a:bodyPr/>
        <a:lstStyle/>
        <a:p>
          <a:endParaRPr lang="en-US"/>
        </a:p>
      </dgm:t>
    </dgm:pt>
    <dgm:pt modelId="{A0D08389-68C4-4DC2-A577-2FBF5A4F242E}" type="sibTrans" cxnId="{77DB2F81-0929-46B6-B6B4-4382E18C9AA6}">
      <dgm:prSet/>
      <dgm:spPr/>
      <dgm:t>
        <a:bodyPr/>
        <a:lstStyle/>
        <a:p>
          <a:endParaRPr lang="en-US"/>
        </a:p>
      </dgm:t>
    </dgm:pt>
    <dgm:pt modelId="{70F00210-9678-4BE1-876A-20D0D018FFD5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n-US" b="1" dirty="0"/>
            <a:t>Andrew</a:t>
          </a:r>
        </a:p>
        <a:p>
          <a:r>
            <a:rPr lang="en-US" dirty="0"/>
            <a:t>Recruitment &amp; Admissions</a:t>
          </a:r>
        </a:p>
      </dgm:t>
    </dgm:pt>
    <dgm:pt modelId="{87B9A670-2677-491B-95EF-562EA40EA5AF}" type="parTrans" cxnId="{3622B9E3-75ED-4094-B2E0-8D70526FA40A}">
      <dgm:prSet/>
      <dgm:spPr/>
      <dgm:t>
        <a:bodyPr/>
        <a:lstStyle/>
        <a:p>
          <a:endParaRPr lang="en-US"/>
        </a:p>
      </dgm:t>
    </dgm:pt>
    <dgm:pt modelId="{94C56845-6E42-44AF-8A55-733FB15A9AA3}" type="sibTrans" cxnId="{3622B9E3-75ED-4094-B2E0-8D70526FA40A}">
      <dgm:prSet/>
      <dgm:spPr/>
      <dgm:t>
        <a:bodyPr/>
        <a:lstStyle/>
        <a:p>
          <a:endParaRPr lang="en-US"/>
        </a:p>
      </dgm:t>
    </dgm:pt>
    <dgm:pt modelId="{89326C96-F695-4E08-B05F-4DBD811CC5F3}" type="pres">
      <dgm:prSet presAssocID="{68F66996-7801-4478-8529-FB4429BA06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56CC1C-95B1-4ECE-B8B7-EAB6F8352708}" type="pres">
      <dgm:prSet presAssocID="{E12D4BEC-24FA-4F70-8845-CED7E592607C}" presName="hierRoot1" presStyleCnt="0">
        <dgm:presLayoutVars>
          <dgm:hierBranch val="init"/>
        </dgm:presLayoutVars>
      </dgm:prSet>
      <dgm:spPr/>
    </dgm:pt>
    <dgm:pt modelId="{8C2F393A-93FF-4731-874E-E0A7FA355F74}" type="pres">
      <dgm:prSet presAssocID="{E12D4BEC-24FA-4F70-8845-CED7E592607C}" presName="rootComposite1" presStyleCnt="0"/>
      <dgm:spPr/>
    </dgm:pt>
    <dgm:pt modelId="{F9B7B418-A7E2-49A8-B140-A4662CCF920D}" type="pres">
      <dgm:prSet presAssocID="{E12D4BEC-24FA-4F70-8845-CED7E592607C}" presName="rootText1" presStyleLbl="node0" presStyleIdx="0" presStyleCnt="1" custScaleX="126017" custScaleY="1105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25D1E8-6618-4FB0-BAF7-C844B7937F9E}" type="pres">
      <dgm:prSet presAssocID="{E12D4BEC-24FA-4F70-8845-CED7E59260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2D2E657-BBD1-440F-BE0A-99E5A04B8E65}" type="pres">
      <dgm:prSet presAssocID="{E12D4BEC-24FA-4F70-8845-CED7E592607C}" presName="hierChild2" presStyleCnt="0"/>
      <dgm:spPr/>
    </dgm:pt>
    <dgm:pt modelId="{80ADE1D4-A556-419C-8379-6DE49C4F9751}" type="pres">
      <dgm:prSet presAssocID="{F1DB54F4-AF6A-4C65-B54A-12376B433A3B}" presName="Name37" presStyleLbl="parChTrans1D2" presStyleIdx="0" presStyleCnt="3"/>
      <dgm:spPr/>
      <dgm:t>
        <a:bodyPr/>
        <a:lstStyle/>
        <a:p>
          <a:endParaRPr lang="en-US"/>
        </a:p>
      </dgm:t>
    </dgm:pt>
    <dgm:pt modelId="{2192EED6-4D8C-4750-BDDD-60A4EAD99974}" type="pres">
      <dgm:prSet presAssocID="{0CAFB414-B52E-497E-896A-781C6C917BA0}" presName="hierRoot2" presStyleCnt="0">
        <dgm:presLayoutVars>
          <dgm:hierBranch val="init"/>
        </dgm:presLayoutVars>
      </dgm:prSet>
      <dgm:spPr/>
    </dgm:pt>
    <dgm:pt modelId="{C707131C-8021-4894-8AF0-3A8015AE056E}" type="pres">
      <dgm:prSet presAssocID="{0CAFB414-B52E-497E-896A-781C6C917BA0}" presName="rootComposite" presStyleCnt="0"/>
      <dgm:spPr/>
    </dgm:pt>
    <dgm:pt modelId="{A1A5AB4D-E068-4D46-80EC-C8F8D26C84E8}" type="pres">
      <dgm:prSet presAssocID="{0CAFB414-B52E-497E-896A-781C6C917BA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6D0EC9-6391-4318-BB00-A935D813935A}" type="pres">
      <dgm:prSet presAssocID="{0CAFB414-B52E-497E-896A-781C6C917BA0}" presName="rootConnector" presStyleLbl="node2" presStyleIdx="0" presStyleCnt="3"/>
      <dgm:spPr/>
      <dgm:t>
        <a:bodyPr/>
        <a:lstStyle/>
        <a:p>
          <a:endParaRPr lang="en-US"/>
        </a:p>
      </dgm:t>
    </dgm:pt>
    <dgm:pt modelId="{D152D156-E013-463E-8D86-35DC81E87FE4}" type="pres">
      <dgm:prSet presAssocID="{0CAFB414-B52E-497E-896A-781C6C917BA0}" presName="hierChild4" presStyleCnt="0"/>
      <dgm:spPr/>
    </dgm:pt>
    <dgm:pt modelId="{86452CBA-20A9-420A-B6D5-123C585C99C2}" type="pres">
      <dgm:prSet presAssocID="{0CAFB414-B52E-497E-896A-781C6C917BA0}" presName="hierChild5" presStyleCnt="0"/>
      <dgm:spPr/>
    </dgm:pt>
    <dgm:pt modelId="{9016F682-0424-44F4-8186-83AF0923186B}" type="pres">
      <dgm:prSet presAssocID="{87B9A670-2677-491B-95EF-562EA40EA5A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62DA1070-BA3E-42FD-94C6-A75C8E6C24F4}" type="pres">
      <dgm:prSet presAssocID="{70F00210-9678-4BE1-876A-20D0D018FFD5}" presName="hierRoot2" presStyleCnt="0">
        <dgm:presLayoutVars>
          <dgm:hierBranch val="init"/>
        </dgm:presLayoutVars>
      </dgm:prSet>
      <dgm:spPr/>
    </dgm:pt>
    <dgm:pt modelId="{D591302B-CE92-4FB5-815F-DFFEF14B1D06}" type="pres">
      <dgm:prSet presAssocID="{70F00210-9678-4BE1-876A-20D0D018FFD5}" presName="rootComposite" presStyleCnt="0"/>
      <dgm:spPr/>
    </dgm:pt>
    <dgm:pt modelId="{4E3F68A6-64C5-4A22-A63B-4F297015577B}" type="pres">
      <dgm:prSet presAssocID="{70F00210-9678-4BE1-876A-20D0D018FFD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44ADBA-DFC2-4AD9-96C7-7188A82502C3}" type="pres">
      <dgm:prSet presAssocID="{70F00210-9678-4BE1-876A-20D0D018FFD5}" presName="rootConnector" presStyleLbl="node2" presStyleIdx="1" presStyleCnt="3"/>
      <dgm:spPr/>
      <dgm:t>
        <a:bodyPr/>
        <a:lstStyle/>
        <a:p>
          <a:endParaRPr lang="en-US"/>
        </a:p>
      </dgm:t>
    </dgm:pt>
    <dgm:pt modelId="{54E52E4A-BFA3-44CD-B96B-7F3367CBACB6}" type="pres">
      <dgm:prSet presAssocID="{70F00210-9678-4BE1-876A-20D0D018FFD5}" presName="hierChild4" presStyleCnt="0"/>
      <dgm:spPr/>
    </dgm:pt>
    <dgm:pt modelId="{3B726686-747F-46AF-8C02-EE3C9AE236C5}" type="pres">
      <dgm:prSet presAssocID="{70F00210-9678-4BE1-876A-20D0D018FFD5}" presName="hierChild5" presStyleCnt="0"/>
      <dgm:spPr/>
    </dgm:pt>
    <dgm:pt modelId="{00E5550F-4500-40D4-A742-A2861CD81615}" type="pres">
      <dgm:prSet presAssocID="{1D2CDCA3-E57F-4774-BECC-2F5CFB538A5F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18F92BA-98F5-4BB6-9855-FB68CCB324B7}" type="pres">
      <dgm:prSet presAssocID="{BE5ED3F5-AA1E-4370-9F9B-0E465574C750}" presName="hierRoot2" presStyleCnt="0">
        <dgm:presLayoutVars>
          <dgm:hierBranch val="init"/>
        </dgm:presLayoutVars>
      </dgm:prSet>
      <dgm:spPr/>
    </dgm:pt>
    <dgm:pt modelId="{29243AC3-88CB-4D6C-A3E5-D8CC8559D7B5}" type="pres">
      <dgm:prSet presAssocID="{BE5ED3F5-AA1E-4370-9F9B-0E465574C750}" presName="rootComposite" presStyleCnt="0"/>
      <dgm:spPr/>
    </dgm:pt>
    <dgm:pt modelId="{00A0C1B7-BC57-454E-8D38-2763CD987354}" type="pres">
      <dgm:prSet presAssocID="{BE5ED3F5-AA1E-4370-9F9B-0E465574C7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445B3F-D1FB-4A65-9106-71CE3A9A8A7F}" type="pres">
      <dgm:prSet presAssocID="{BE5ED3F5-AA1E-4370-9F9B-0E465574C750}" presName="rootConnector" presStyleLbl="node2" presStyleIdx="2" presStyleCnt="3"/>
      <dgm:spPr/>
      <dgm:t>
        <a:bodyPr/>
        <a:lstStyle/>
        <a:p>
          <a:endParaRPr lang="en-US"/>
        </a:p>
      </dgm:t>
    </dgm:pt>
    <dgm:pt modelId="{FF47AF5A-1D90-4300-B1AB-545035318A3C}" type="pres">
      <dgm:prSet presAssocID="{BE5ED3F5-AA1E-4370-9F9B-0E465574C750}" presName="hierChild4" presStyleCnt="0"/>
      <dgm:spPr/>
    </dgm:pt>
    <dgm:pt modelId="{73F4C90B-89C4-4955-80C2-AACBCB0CF322}" type="pres">
      <dgm:prSet presAssocID="{BE5ED3F5-AA1E-4370-9F9B-0E465574C750}" presName="hierChild5" presStyleCnt="0"/>
      <dgm:spPr/>
    </dgm:pt>
    <dgm:pt modelId="{58837BAE-B037-4F37-9912-0A12022EA6CB}" type="pres">
      <dgm:prSet presAssocID="{E12D4BEC-24FA-4F70-8845-CED7E592607C}" presName="hierChild3" presStyleCnt="0"/>
      <dgm:spPr/>
    </dgm:pt>
  </dgm:ptLst>
  <dgm:cxnLst>
    <dgm:cxn modelId="{EB2739F7-96B5-4C99-B9D9-F21BCC9CC323}" type="presOf" srcId="{1D2CDCA3-E57F-4774-BECC-2F5CFB538A5F}" destId="{00E5550F-4500-40D4-A742-A2861CD81615}" srcOrd="0" destOrd="0" presId="urn:microsoft.com/office/officeart/2005/8/layout/orgChart1"/>
    <dgm:cxn modelId="{E6817B42-FE72-4E9E-9923-1AD580F2DCC4}" type="presOf" srcId="{70F00210-9678-4BE1-876A-20D0D018FFD5}" destId="{4844ADBA-DFC2-4AD9-96C7-7188A82502C3}" srcOrd="1" destOrd="0" presId="urn:microsoft.com/office/officeart/2005/8/layout/orgChart1"/>
    <dgm:cxn modelId="{77DB2F81-0929-46B6-B6B4-4382E18C9AA6}" srcId="{E12D4BEC-24FA-4F70-8845-CED7E592607C}" destId="{BE5ED3F5-AA1E-4370-9F9B-0E465574C750}" srcOrd="2" destOrd="0" parTransId="{1D2CDCA3-E57F-4774-BECC-2F5CFB538A5F}" sibTransId="{A0D08389-68C4-4DC2-A577-2FBF5A4F242E}"/>
    <dgm:cxn modelId="{D5D1408E-9798-4212-A978-5E9D6861C38C}" srcId="{E12D4BEC-24FA-4F70-8845-CED7E592607C}" destId="{0CAFB414-B52E-497E-896A-781C6C917BA0}" srcOrd="0" destOrd="0" parTransId="{F1DB54F4-AF6A-4C65-B54A-12376B433A3B}" sibTransId="{4A289312-24DC-4372-9603-3E7036F0E7A4}"/>
    <dgm:cxn modelId="{EA8D7808-BCC2-416B-90B5-65BA2962E48C}" type="presOf" srcId="{BE5ED3F5-AA1E-4370-9F9B-0E465574C750}" destId="{00A0C1B7-BC57-454E-8D38-2763CD987354}" srcOrd="0" destOrd="0" presId="urn:microsoft.com/office/officeart/2005/8/layout/orgChart1"/>
    <dgm:cxn modelId="{E1803EAF-9413-45A4-B654-DAFF267DFDBA}" srcId="{68F66996-7801-4478-8529-FB4429BA0667}" destId="{E12D4BEC-24FA-4F70-8845-CED7E592607C}" srcOrd="0" destOrd="0" parTransId="{5CC5EE38-FFB7-4A46-A624-723D33322661}" sibTransId="{6209357D-F6F4-4E12-A46A-4906089C76B7}"/>
    <dgm:cxn modelId="{AA7B9E4D-0D94-4F81-BFB5-15F809116737}" type="presOf" srcId="{E12D4BEC-24FA-4F70-8845-CED7E592607C}" destId="{2625D1E8-6618-4FB0-BAF7-C844B7937F9E}" srcOrd="1" destOrd="0" presId="urn:microsoft.com/office/officeart/2005/8/layout/orgChart1"/>
    <dgm:cxn modelId="{2296B7BB-49D3-408B-8CFD-DF2A6ED8D72F}" type="presOf" srcId="{68F66996-7801-4478-8529-FB4429BA0667}" destId="{89326C96-F695-4E08-B05F-4DBD811CC5F3}" srcOrd="0" destOrd="0" presId="urn:microsoft.com/office/officeart/2005/8/layout/orgChart1"/>
    <dgm:cxn modelId="{EC2A98EE-FE5D-48E2-A0BB-AFB8C7A0DE88}" type="presOf" srcId="{0CAFB414-B52E-497E-896A-781C6C917BA0}" destId="{486D0EC9-6391-4318-BB00-A935D813935A}" srcOrd="1" destOrd="0" presId="urn:microsoft.com/office/officeart/2005/8/layout/orgChart1"/>
    <dgm:cxn modelId="{30041C39-B9AA-4613-B55F-8F6ECB7F8150}" type="presOf" srcId="{E12D4BEC-24FA-4F70-8845-CED7E592607C}" destId="{F9B7B418-A7E2-49A8-B140-A4662CCF920D}" srcOrd="0" destOrd="0" presId="urn:microsoft.com/office/officeart/2005/8/layout/orgChart1"/>
    <dgm:cxn modelId="{9D0BD51C-B8B1-48CB-BA77-2A8D64745E1F}" type="presOf" srcId="{BE5ED3F5-AA1E-4370-9F9B-0E465574C750}" destId="{A0445B3F-D1FB-4A65-9106-71CE3A9A8A7F}" srcOrd="1" destOrd="0" presId="urn:microsoft.com/office/officeart/2005/8/layout/orgChart1"/>
    <dgm:cxn modelId="{3ED3AABF-B38A-46A3-8DE4-B85550AEBAC0}" type="presOf" srcId="{F1DB54F4-AF6A-4C65-B54A-12376B433A3B}" destId="{80ADE1D4-A556-419C-8379-6DE49C4F9751}" srcOrd="0" destOrd="0" presId="urn:microsoft.com/office/officeart/2005/8/layout/orgChart1"/>
    <dgm:cxn modelId="{93296E65-8491-40EC-8B6F-4BD7A141FAB6}" type="presOf" srcId="{70F00210-9678-4BE1-876A-20D0D018FFD5}" destId="{4E3F68A6-64C5-4A22-A63B-4F297015577B}" srcOrd="0" destOrd="0" presId="urn:microsoft.com/office/officeart/2005/8/layout/orgChart1"/>
    <dgm:cxn modelId="{5428A30B-9BC8-4FCA-83CE-19DFAEF31C71}" type="presOf" srcId="{87B9A670-2677-491B-95EF-562EA40EA5AF}" destId="{9016F682-0424-44F4-8186-83AF0923186B}" srcOrd="0" destOrd="0" presId="urn:microsoft.com/office/officeart/2005/8/layout/orgChart1"/>
    <dgm:cxn modelId="{3622B9E3-75ED-4094-B2E0-8D70526FA40A}" srcId="{E12D4BEC-24FA-4F70-8845-CED7E592607C}" destId="{70F00210-9678-4BE1-876A-20D0D018FFD5}" srcOrd="1" destOrd="0" parTransId="{87B9A670-2677-491B-95EF-562EA40EA5AF}" sibTransId="{94C56845-6E42-44AF-8A55-733FB15A9AA3}"/>
    <dgm:cxn modelId="{1D0857C4-291A-4502-9736-302BF2894510}" type="presOf" srcId="{0CAFB414-B52E-497E-896A-781C6C917BA0}" destId="{A1A5AB4D-E068-4D46-80EC-C8F8D26C84E8}" srcOrd="0" destOrd="0" presId="urn:microsoft.com/office/officeart/2005/8/layout/orgChart1"/>
    <dgm:cxn modelId="{972D82E4-EE7A-445E-A428-B1A0A53EB129}" type="presParOf" srcId="{89326C96-F695-4E08-B05F-4DBD811CC5F3}" destId="{D656CC1C-95B1-4ECE-B8B7-EAB6F8352708}" srcOrd="0" destOrd="0" presId="urn:microsoft.com/office/officeart/2005/8/layout/orgChart1"/>
    <dgm:cxn modelId="{9E7D8E50-42CD-43DC-A936-4F7ABDCC2121}" type="presParOf" srcId="{D656CC1C-95B1-4ECE-B8B7-EAB6F8352708}" destId="{8C2F393A-93FF-4731-874E-E0A7FA355F74}" srcOrd="0" destOrd="0" presId="urn:microsoft.com/office/officeart/2005/8/layout/orgChart1"/>
    <dgm:cxn modelId="{D9117B1B-1BA4-4C69-B92E-337BAE72891F}" type="presParOf" srcId="{8C2F393A-93FF-4731-874E-E0A7FA355F74}" destId="{F9B7B418-A7E2-49A8-B140-A4662CCF920D}" srcOrd="0" destOrd="0" presId="urn:microsoft.com/office/officeart/2005/8/layout/orgChart1"/>
    <dgm:cxn modelId="{639951A0-7CD7-4E05-A307-25FE891F4D23}" type="presParOf" srcId="{8C2F393A-93FF-4731-874E-E0A7FA355F74}" destId="{2625D1E8-6618-4FB0-BAF7-C844B7937F9E}" srcOrd="1" destOrd="0" presId="urn:microsoft.com/office/officeart/2005/8/layout/orgChart1"/>
    <dgm:cxn modelId="{300DEF50-E749-4312-973F-87EAD06E1217}" type="presParOf" srcId="{D656CC1C-95B1-4ECE-B8B7-EAB6F8352708}" destId="{D2D2E657-BBD1-440F-BE0A-99E5A04B8E65}" srcOrd="1" destOrd="0" presId="urn:microsoft.com/office/officeart/2005/8/layout/orgChart1"/>
    <dgm:cxn modelId="{A99E5999-7A29-45E4-8014-16716433F9D2}" type="presParOf" srcId="{D2D2E657-BBD1-440F-BE0A-99E5A04B8E65}" destId="{80ADE1D4-A556-419C-8379-6DE49C4F9751}" srcOrd="0" destOrd="0" presId="urn:microsoft.com/office/officeart/2005/8/layout/orgChart1"/>
    <dgm:cxn modelId="{16B30123-09D2-41F7-9608-E2A178F4F2D6}" type="presParOf" srcId="{D2D2E657-BBD1-440F-BE0A-99E5A04B8E65}" destId="{2192EED6-4D8C-4750-BDDD-60A4EAD99974}" srcOrd="1" destOrd="0" presId="urn:microsoft.com/office/officeart/2005/8/layout/orgChart1"/>
    <dgm:cxn modelId="{25822850-86E9-4513-A5C9-43612C405BB0}" type="presParOf" srcId="{2192EED6-4D8C-4750-BDDD-60A4EAD99974}" destId="{C707131C-8021-4894-8AF0-3A8015AE056E}" srcOrd="0" destOrd="0" presId="urn:microsoft.com/office/officeart/2005/8/layout/orgChart1"/>
    <dgm:cxn modelId="{D1234E62-C712-4DB3-B8C1-C3C668A87BAC}" type="presParOf" srcId="{C707131C-8021-4894-8AF0-3A8015AE056E}" destId="{A1A5AB4D-E068-4D46-80EC-C8F8D26C84E8}" srcOrd="0" destOrd="0" presId="urn:microsoft.com/office/officeart/2005/8/layout/orgChart1"/>
    <dgm:cxn modelId="{A4E2BC28-920F-4FCE-B551-01FC2E2731F3}" type="presParOf" srcId="{C707131C-8021-4894-8AF0-3A8015AE056E}" destId="{486D0EC9-6391-4318-BB00-A935D813935A}" srcOrd="1" destOrd="0" presId="urn:microsoft.com/office/officeart/2005/8/layout/orgChart1"/>
    <dgm:cxn modelId="{97F27E9F-FBAA-4508-A43C-2B1049D1CA38}" type="presParOf" srcId="{2192EED6-4D8C-4750-BDDD-60A4EAD99974}" destId="{D152D156-E013-463E-8D86-35DC81E87FE4}" srcOrd="1" destOrd="0" presId="urn:microsoft.com/office/officeart/2005/8/layout/orgChart1"/>
    <dgm:cxn modelId="{61866CEB-0E60-4EE3-89C3-F0DFEFF7A52D}" type="presParOf" srcId="{2192EED6-4D8C-4750-BDDD-60A4EAD99974}" destId="{86452CBA-20A9-420A-B6D5-123C585C99C2}" srcOrd="2" destOrd="0" presId="urn:microsoft.com/office/officeart/2005/8/layout/orgChart1"/>
    <dgm:cxn modelId="{ED8DF1D0-CD1A-44A9-BE04-40CBC3358856}" type="presParOf" srcId="{D2D2E657-BBD1-440F-BE0A-99E5A04B8E65}" destId="{9016F682-0424-44F4-8186-83AF0923186B}" srcOrd="2" destOrd="0" presId="urn:microsoft.com/office/officeart/2005/8/layout/orgChart1"/>
    <dgm:cxn modelId="{8E023774-0C58-40B3-B0BE-F32549A06ECF}" type="presParOf" srcId="{D2D2E657-BBD1-440F-BE0A-99E5A04B8E65}" destId="{62DA1070-BA3E-42FD-94C6-A75C8E6C24F4}" srcOrd="3" destOrd="0" presId="urn:microsoft.com/office/officeart/2005/8/layout/orgChart1"/>
    <dgm:cxn modelId="{3B91D90D-3590-44F2-8A07-4007FAA0D3E1}" type="presParOf" srcId="{62DA1070-BA3E-42FD-94C6-A75C8E6C24F4}" destId="{D591302B-CE92-4FB5-815F-DFFEF14B1D06}" srcOrd="0" destOrd="0" presId="urn:microsoft.com/office/officeart/2005/8/layout/orgChart1"/>
    <dgm:cxn modelId="{76A77060-E4FE-4580-A042-166804923AEC}" type="presParOf" srcId="{D591302B-CE92-4FB5-815F-DFFEF14B1D06}" destId="{4E3F68A6-64C5-4A22-A63B-4F297015577B}" srcOrd="0" destOrd="0" presId="urn:microsoft.com/office/officeart/2005/8/layout/orgChart1"/>
    <dgm:cxn modelId="{D897CAA3-33E8-4EAE-8768-34A1193CF7D0}" type="presParOf" srcId="{D591302B-CE92-4FB5-815F-DFFEF14B1D06}" destId="{4844ADBA-DFC2-4AD9-96C7-7188A82502C3}" srcOrd="1" destOrd="0" presId="urn:microsoft.com/office/officeart/2005/8/layout/orgChart1"/>
    <dgm:cxn modelId="{A1D18D35-DBD4-4C51-8BE5-C291B72DFDCE}" type="presParOf" srcId="{62DA1070-BA3E-42FD-94C6-A75C8E6C24F4}" destId="{54E52E4A-BFA3-44CD-B96B-7F3367CBACB6}" srcOrd="1" destOrd="0" presId="urn:microsoft.com/office/officeart/2005/8/layout/orgChart1"/>
    <dgm:cxn modelId="{FF11920D-8F77-4E98-BC34-5508F71373DD}" type="presParOf" srcId="{62DA1070-BA3E-42FD-94C6-A75C8E6C24F4}" destId="{3B726686-747F-46AF-8C02-EE3C9AE236C5}" srcOrd="2" destOrd="0" presId="urn:microsoft.com/office/officeart/2005/8/layout/orgChart1"/>
    <dgm:cxn modelId="{EFB07D06-34DD-40FC-BC54-FC05C8043E33}" type="presParOf" srcId="{D2D2E657-BBD1-440F-BE0A-99E5A04B8E65}" destId="{00E5550F-4500-40D4-A742-A2861CD81615}" srcOrd="4" destOrd="0" presId="urn:microsoft.com/office/officeart/2005/8/layout/orgChart1"/>
    <dgm:cxn modelId="{94ED0925-C778-4F10-B3DB-CF304046B287}" type="presParOf" srcId="{D2D2E657-BBD1-440F-BE0A-99E5A04B8E65}" destId="{E18F92BA-98F5-4BB6-9855-FB68CCB324B7}" srcOrd="5" destOrd="0" presId="urn:microsoft.com/office/officeart/2005/8/layout/orgChart1"/>
    <dgm:cxn modelId="{C5C3138B-6F24-4D22-BDDC-BEB2BAA940B4}" type="presParOf" srcId="{E18F92BA-98F5-4BB6-9855-FB68CCB324B7}" destId="{29243AC3-88CB-4D6C-A3E5-D8CC8559D7B5}" srcOrd="0" destOrd="0" presId="urn:microsoft.com/office/officeart/2005/8/layout/orgChart1"/>
    <dgm:cxn modelId="{0A9EF1A5-D3A2-4FA0-AC5B-C11EA62F65C9}" type="presParOf" srcId="{29243AC3-88CB-4D6C-A3E5-D8CC8559D7B5}" destId="{00A0C1B7-BC57-454E-8D38-2763CD987354}" srcOrd="0" destOrd="0" presId="urn:microsoft.com/office/officeart/2005/8/layout/orgChart1"/>
    <dgm:cxn modelId="{4FE40C4E-0A30-49E9-A3AE-C01DFD25B583}" type="presParOf" srcId="{29243AC3-88CB-4D6C-A3E5-D8CC8559D7B5}" destId="{A0445B3F-D1FB-4A65-9106-71CE3A9A8A7F}" srcOrd="1" destOrd="0" presId="urn:microsoft.com/office/officeart/2005/8/layout/orgChart1"/>
    <dgm:cxn modelId="{19FC82D7-A55C-49C4-ABC9-EFBADF1C1706}" type="presParOf" srcId="{E18F92BA-98F5-4BB6-9855-FB68CCB324B7}" destId="{FF47AF5A-1D90-4300-B1AB-545035318A3C}" srcOrd="1" destOrd="0" presId="urn:microsoft.com/office/officeart/2005/8/layout/orgChart1"/>
    <dgm:cxn modelId="{A8C8368F-0185-4313-B360-878562A6845D}" type="presParOf" srcId="{E18F92BA-98F5-4BB6-9855-FB68CCB324B7}" destId="{73F4C90B-89C4-4955-80C2-AACBCB0CF322}" srcOrd="2" destOrd="0" presId="urn:microsoft.com/office/officeart/2005/8/layout/orgChart1"/>
    <dgm:cxn modelId="{C62EFEEE-608D-4A08-8539-01D67668F7EE}" type="presParOf" srcId="{D656CC1C-95B1-4ECE-B8B7-EAB6F8352708}" destId="{58837BAE-B037-4F37-9912-0A12022EA6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5550F-4500-40D4-A742-A2861CD81615}">
      <dsp:nvSpPr>
        <dsp:cNvPr id="0" name=""/>
        <dsp:cNvSpPr/>
      </dsp:nvSpPr>
      <dsp:spPr>
        <a:xfrm>
          <a:off x="3420379" y="2208326"/>
          <a:ext cx="2419943" cy="419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995"/>
              </a:lnTo>
              <a:lnTo>
                <a:pt x="2419943" y="209995"/>
              </a:lnTo>
              <a:lnTo>
                <a:pt x="2419943" y="4199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16F682-0424-44F4-8186-83AF0923186B}">
      <dsp:nvSpPr>
        <dsp:cNvPr id="0" name=""/>
        <dsp:cNvSpPr/>
      </dsp:nvSpPr>
      <dsp:spPr>
        <a:xfrm>
          <a:off x="3374659" y="2208326"/>
          <a:ext cx="91440" cy="4199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9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ADE1D4-A556-419C-8379-6DE49C4F9751}">
      <dsp:nvSpPr>
        <dsp:cNvPr id="0" name=""/>
        <dsp:cNvSpPr/>
      </dsp:nvSpPr>
      <dsp:spPr>
        <a:xfrm>
          <a:off x="1000436" y="2208326"/>
          <a:ext cx="2419943" cy="419990"/>
        </a:xfrm>
        <a:custGeom>
          <a:avLst/>
          <a:gdLst/>
          <a:ahLst/>
          <a:cxnLst/>
          <a:rect l="0" t="0" r="0" b="0"/>
          <a:pathLst>
            <a:path>
              <a:moveTo>
                <a:pt x="2419943" y="0"/>
              </a:moveTo>
              <a:lnTo>
                <a:pt x="2419943" y="209995"/>
              </a:lnTo>
              <a:lnTo>
                <a:pt x="0" y="209995"/>
              </a:lnTo>
              <a:lnTo>
                <a:pt x="0" y="4199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7B418-A7E2-49A8-B140-A4662CCF920D}">
      <dsp:nvSpPr>
        <dsp:cNvPr id="0" name=""/>
        <dsp:cNvSpPr/>
      </dsp:nvSpPr>
      <dsp:spPr>
        <a:xfrm>
          <a:off x="2160239" y="1102432"/>
          <a:ext cx="2520281" cy="1105894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Tiffany</a:t>
          </a:r>
          <a:endParaRPr lang="en-US" sz="2000" b="1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Data collection &amp; outcomes reporting</a:t>
          </a:r>
        </a:p>
      </dsp:txBody>
      <dsp:txXfrm>
        <a:off x="2160239" y="1102432"/>
        <a:ext cx="2520281" cy="1105894"/>
      </dsp:txXfrm>
    </dsp:sp>
    <dsp:sp modelId="{A1A5AB4D-E068-4D46-80EC-C8F8D26C84E8}">
      <dsp:nvSpPr>
        <dsp:cNvPr id="0" name=""/>
        <dsp:cNvSpPr/>
      </dsp:nvSpPr>
      <dsp:spPr>
        <a:xfrm>
          <a:off x="459" y="2628316"/>
          <a:ext cx="1999953" cy="99997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Colleen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Testing Center</a:t>
          </a:r>
        </a:p>
      </dsp:txBody>
      <dsp:txXfrm>
        <a:off x="459" y="2628316"/>
        <a:ext cx="1999953" cy="999976"/>
      </dsp:txXfrm>
    </dsp:sp>
    <dsp:sp modelId="{4E3F68A6-64C5-4A22-A63B-4F297015577B}">
      <dsp:nvSpPr>
        <dsp:cNvPr id="0" name=""/>
        <dsp:cNvSpPr/>
      </dsp:nvSpPr>
      <dsp:spPr>
        <a:xfrm>
          <a:off x="2420403" y="2628316"/>
          <a:ext cx="1999953" cy="999976"/>
        </a:xfrm>
        <a:prstGeom prst="rect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Andrew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Recruitment &amp; Admissions</a:t>
          </a:r>
        </a:p>
      </dsp:txBody>
      <dsp:txXfrm>
        <a:off x="2420403" y="2628316"/>
        <a:ext cx="1999953" cy="999976"/>
      </dsp:txXfrm>
    </dsp:sp>
    <dsp:sp modelId="{00A0C1B7-BC57-454E-8D38-2763CD987354}">
      <dsp:nvSpPr>
        <dsp:cNvPr id="0" name=""/>
        <dsp:cNvSpPr/>
      </dsp:nvSpPr>
      <dsp:spPr>
        <a:xfrm>
          <a:off x="4840347" y="2628316"/>
          <a:ext cx="1999953" cy="99997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Carolyn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Academic Coordinator</a:t>
          </a:r>
        </a:p>
      </dsp:txBody>
      <dsp:txXfrm>
        <a:off x="4840347" y="2628316"/>
        <a:ext cx="1999953" cy="999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0.09091</cdr:x>
      <cdr:y>0.30508</cdr:y>
    </cdr:from>
    <cdr:to>
      <cdr:x>0.20635</cdr:x>
      <cdr:y>0.41808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1296143"/>
          <a:ext cx="914400" cy="480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FF0000"/>
              </a:solidFill>
            </a:rPr>
            <a:t>1050</a:t>
          </a:r>
          <a:endParaRPr lang="en-U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0.09091</cdr:x>
      <cdr:y>0.45763</cdr:y>
    </cdr:from>
    <cdr:to>
      <cdr:x>0.20635</cdr:x>
      <cdr:y>0.54237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0" y="1944215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rgbClr val="FF0000"/>
              </a:solidFill>
            </a:rPr>
            <a:t>1010</a:t>
          </a:r>
          <a:endParaRPr lang="en-U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0.09091</cdr:x>
      <cdr:y>0.57627</cdr:y>
    </cdr:from>
    <cdr:to>
      <cdr:x>0.20635</cdr:x>
      <cdr:y>0.67797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0" y="2448271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rgbClr val="FF0000"/>
              </a:solidFill>
            </a:rPr>
            <a:t>990</a:t>
          </a:r>
          <a:endParaRPr lang="en-U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0.27273</cdr:x>
      <cdr:y>0.67797</cdr:y>
    </cdr:from>
    <cdr:to>
      <cdr:x>0.38817</cdr:x>
      <cdr:y>0.77966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60240" y="2880319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rgbClr val="FF0000"/>
              </a:solidFill>
            </a:rPr>
            <a:t>990</a:t>
          </a:r>
          <a:endParaRPr lang="en-U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0.41818</cdr:x>
      <cdr:y>0.54237</cdr:y>
    </cdr:from>
    <cdr:to>
      <cdr:x>0.53362</cdr:x>
      <cdr:y>0.64407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12368" y="2304255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rgbClr val="FF0000"/>
              </a:solidFill>
            </a:rPr>
            <a:t>1010</a:t>
          </a:r>
          <a:endParaRPr lang="en-US" sz="1600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0.09091</cdr:x>
      <cdr:y>0.30508</cdr:y>
    </cdr:from>
    <cdr:to>
      <cdr:x>0.20635</cdr:x>
      <cdr:y>0.41808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1296143"/>
          <a:ext cx="914400" cy="480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>
              <a:solidFill>
                <a:srgbClr val="FF0000"/>
              </a:solidFill>
            </a:rPr>
            <a:t>1050</a:t>
          </a:r>
          <a:endParaRPr lang="en-U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0.09091</cdr:x>
      <cdr:y>0.45763</cdr:y>
    </cdr:from>
    <cdr:to>
      <cdr:x>0.20635</cdr:x>
      <cdr:y>0.54237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20080" y="1944215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rgbClr val="FF0000"/>
              </a:solidFill>
            </a:rPr>
            <a:t>1010</a:t>
          </a:r>
          <a:endParaRPr lang="en-U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0.09091</cdr:x>
      <cdr:y>0.57627</cdr:y>
    </cdr:from>
    <cdr:to>
      <cdr:x>0.20635</cdr:x>
      <cdr:y>0.67797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0" y="2448271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rgbClr val="FF0000"/>
              </a:solidFill>
            </a:rPr>
            <a:t>990</a:t>
          </a:r>
          <a:endParaRPr lang="en-U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0.27273</cdr:x>
      <cdr:y>0.67797</cdr:y>
    </cdr:from>
    <cdr:to>
      <cdr:x>0.38817</cdr:x>
      <cdr:y>0.77966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160240" y="2880319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rgbClr val="FF0000"/>
              </a:solidFill>
            </a:rPr>
            <a:t>990</a:t>
          </a:r>
          <a:endParaRPr lang="en-US" sz="1600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0.41818</cdr:x>
      <cdr:y>0.54237</cdr:y>
    </cdr:from>
    <cdr:to>
      <cdr:x>0.53362</cdr:x>
      <cdr:y>0.64407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312368" y="2304255"/>
          <a:ext cx="914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 smtClean="0">
              <a:solidFill>
                <a:srgbClr val="FF0000"/>
              </a:solidFill>
            </a:rPr>
            <a:t>1010</a:t>
          </a:r>
          <a:endParaRPr lang="en-US" sz="1600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21424-BE6E-5142-8CE4-38FFC930D5DE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ADB5C-2AE1-B849-AF28-D73A3DAD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the initial assessment.  In this case, a student  is in a state where</a:t>
            </a:r>
            <a:r>
              <a:rPr lang="en-US" baseline="0" dirty="0" smtClean="0"/>
              <a:t> have mastered topics. G, H, I.  Because on the initial assessment, they demonstrated this, we can infer that everything below the state g, h, I is also known to the student.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B4321-BBE4-1C42-B872-89BC00908EC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986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subsets of the knowledge state which means the student “knows” these items as well.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B4321-BBE4-1C42-B872-89BC00908EC8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147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</a:t>
            </a:r>
            <a:r>
              <a:rPr lang="en-US" baseline="0" dirty="0" smtClean="0"/>
              <a:t> a student knows g,h,i,; they’re also ready to learn topic 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B4321-BBE4-1C42-B872-89BC00908EC8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45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 you can go here. Note, you are just adding {a}.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B4321-BBE4-1C42-B872-89BC00908EC8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79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ADB5C-2AE1-B849-AF28-D73A3DAD9CA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5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0348-2BEC-46F3-B037-FDF6CCCDBEC5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849A-6B18-4D32-BA1C-3196A27D8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0348-2BEC-46F3-B037-FDF6CCCDBEC5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849A-6B18-4D32-BA1C-3196A27D8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4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0348-2BEC-46F3-B037-FDF6CCCDBEC5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849A-6B18-4D32-BA1C-3196A27D8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6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0348-2BEC-46F3-B037-FDF6CCCDBEC5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849A-6B18-4D32-BA1C-3196A27D8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0348-2BEC-46F3-B037-FDF6CCCDBEC5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849A-6B18-4D32-BA1C-3196A27D8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94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0348-2BEC-46F3-B037-FDF6CCCDBEC5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849A-6B18-4D32-BA1C-3196A27D8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4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0348-2BEC-46F3-B037-FDF6CCCDBEC5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849A-6B18-4D32-BA1C-3196A27D8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5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0348-2BEC-46F3-B037-FDF6CCCDBEC5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849A-6B18-4D32-BA1C-3196A27D8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0348-2BEC-46F3-B037-FDF6CCCDBEC5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849A-6B18-4D32-BA1C-3196A27D8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9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0348-2BEC-46F3-B037-FDF6CCCDBEC5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849A-6B18-4D32-BA1C-3196A27D8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6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0348-2BEC-46F3-B037-FDF6CCCDBEC5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849A-6B18-4D32-BA1C-3196A27D8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5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0348-2BEC-46F3-B037-FDF6CCCDBEC5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1849A-6B18-4D32-BA1C-3196A27D8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751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Cjj4lJ9NIE&amp;feature=youtu.be" TargetMode="Externa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7772400" cy="4392488"/>
          </a:xfrm>
        </p:spPr>
        <p:txBody>
          <a:bodyPr>
            <a:noAutofit/>
          </a:bodyPr>
          <a:lstStyle/>
          <a:p>
            <a:pPr algn="ctr"/>
            <a:r>
              <a:rPr lang="en-US" sz="4800" b="1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Small, Dream Big:</a:t>
            </a:r>
            <a:br>
              <a:rPr lang="en-US" sz="4800" b="1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Finding Placement That Works</a:t>
            </a:r>
            <a:r>
              <a:rPr lang="en-US" sz="4800" b="1" cap="none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cap="none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Carolyn Hamilton </a:t>
            </a:r>
            <a:br>
              <a:rPr lang="en-US" sz="32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Utah Valley University</a:t>
            </a:r>
            <a:br>
              <a:rPr lang="en-US" sz="28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ORMATYC</a:t>
            </a:r>
            <a:br>
              <a:rPr lang="en-US" sz="28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April 28, 2017</a:t>
            </a:r>
            <a:r>
              <a:rPr lang="en-US" sz="32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cap="none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Curriculum Creep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800" y="3068960"/>
            <a:ext cx="3384376" cy="5040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Intermediate Algebra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76056" y="4005064"/>
            <a:ext cx="353019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College Algebra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71600" y="2204864"/>
            <a:ext cx="2448272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Beginning</a:t>
            </a:r>
            <a:r>
              <a:rPr lang="en-US" dirty="0" smtClean="0"/>
              <a:t> </a:t>
            </a:r>
            <a:r>
              <a:rPr lang="en-US" sz="2400" dirty="0" smtClean="0"/>
              <a:t>Algebra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208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Curriculum Creep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760" y="3068960"/>
            <a:ext cx="3744416" cy="5040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Intermediate Algebra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76056" y="4005064"/>
            <a:ext cx="353019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College Algebra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71600" y="2204864"/>
            <a:ext cx="2448272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Beginning</a:t>
            </a:r>
            <a:r>
              <a:rPr lang="en-US" dirty="0" smtClean="0"/>
              <a:t> </a:t>
            </a:r>
            <a:r>
              <a:rPr lang="en-US" sz="2400" dirty="0" smtClean="0"/>
              <a:t>Algebra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27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Curriculum Creep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11760" y="3068960"/>
            <a:ext cx="3744416" cy="5040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Intermediate Algebra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76056" y="4005064"/>
            <a:ext cx="353019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College Algebra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971600" y="2204864"/>
            <a:ext cx="3024336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Beginning</a:t>
            </a:r>
            <a:r>
              <a:rPr lang="en-US" dirty="0" smtClean="0"/>
              <a:t> </a:t>
            </a:r>
            <a:r>
              <a:rPr lang="en-US" sz="2400" dirty="0" smtClean="0"/>
              <a:t>Algebra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712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Accordion Curriculum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640"/>
            <a:ext cx="8229600" cy="4525963"/>
          </a:xfrm>
        </p:spPr>
        <p:txBody>
          <a:bodyPr/>
          <a:lstStyle/>
          <a:p>
            <a:r>
              <a:rPr lang="en-US" dirty="0" smtClean="0"/>
              <a:t>MAT 920 Arithmetic (3.0)</a:t>
            </a:r>
          </a:p>
          <a:p>
            <a:r>
              <a:rPr lang="en-US" dirty="0" smtClean="0"/>
              <a:t>MAT 950 Pre-algebra (4.0)</a:t>
            </a:r>
          </a:p>
          <a:p>
            <a:r>
              <a:rPr lang="en-US" dirty="0" smtClean="0"/>
              <a:t>MAT 990 Beginning Algebra (4.0)</a:t>
            </a:r>
          </a:p>
          <a:p>
            <a:r>
              <a:rPr lang="en-US" dirty="0" smtClean="0"/>
              <a:t>MAT 1010 Intermediate Algebra (4.0)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3582153"/>
            <a:ext cx="306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MAT 1000 (5.0)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26554" y="1696260"/>
            <a:ext cx="431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}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6881389" y="2454254"/>
            <a:ext cx="431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}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6376314" y="154769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MAT 980 (5.0)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400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What We Had Tried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Summer Bridge Program 2013-2015 </a:t>
            </a:r>
            <a:endParaRPr lang="en-US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454044"/>
              </p:ext>
            </p:extLst>
          </p:nvPr>
        </p:nvGraphicFramePr>
        <p:xfrm>
          <a:off x="753808" y="1196752"/>
          <a:ext cx="6804287" cy="398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323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Courses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Initial Student Placement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Final Student Placement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451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err="1" smtClean="0">
                          <a:latin typeface="Calibri" panose="020F0502020204030204" pitchFamily="34" charset="0"/>
                        </a:rPr>
                        <a:t>Arith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smtClean="0">
                          <a:latin typeface="Calibri" panose="020F0502020204030204" pitchFamily="34" charset="0"/>
                        </a:rPr>
                        <a:t>Pre</a:t>
                      </a:r>
                      <a:r>
                        <a:rPr lang="en-US" sz="1800" b="0" i="1" u="none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1" u="none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smtClean="0">
                          <a:latin typeface="Calibri" panose="020F0502020204030204" pitchFamily="34" charset="0"/>
                        </a:rPr>
                        <a:t>Beg</a:t>
                      </a:r>
                      <a:r>
                        <a:rPr lang="en-US" sz="1800" b="0" i="1" u="none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1" u="none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err="1" smtClean="0">
                          <a:latin typeface="Calibri" panose="020F0502020204030204" pitchFamily="34" charset="0"/>
                        </a:rPr>
                        <a:t>Int</a:t>
                      </a:r>
                      <a:r>
                        <a:rPr lang="en-US" sz="1800" b="0" i="1" u="none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err="1" smtClean="0">
                          <a:latin typeface="Calibri" panose="020F0502020204030204" pitchFamily="34" charset="0"/>
                        </a:rPr>
                        <a:t>Coll</a:t>
                      </a:r>
                      <a:r>
                        <a:rPr lang="en-US" sz="1800" b="0" i="1" u="none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1" u="none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163">
                <a:tc>
                  <a:txBody>
                    <a:bodyPr/>
                    <a:lstStyle/>
                    <a:p>
                      <a:r>
                        <a:rPr lang="en-US" i="1" dirty="0" smtClean="0"/>
                        <a:t>Arithmetic</a:t>
                      </a:r>
                      <a:endParaRPr lang="en-US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13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163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Pre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dirty="0" smtClean="0"/>
                        <a:t>algebra</a:t>
                      </a:r>
                      <a:endParaRPr lang="en-US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22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163">
                <a:tc>
                  <a:txBody>
                    <a:bodyPr/>
                    <a:lstStyle/>
                    <a:p>
                      <a:r>
                        <a:rPr lang="en-US" i="1" dirty="0" smtClean="0"/>
                        <a:t>Beg algebra</a:t>
                      </a:r>
                      <a:endParaRPr lang="en-US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23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17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163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Int</a:t>
                      </a:r>
                      <a:r>
                        <a:rPr lang="en-US" i="1" baseline="0" dirty="0" smtClean="0"/>
                        <a:t> algebra</a:t>
                      </a:r>
                      <a:endParaRPr lang="en-US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41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36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Summer Bridge Program 2013-2015 </a:t>
            </a:r>
            <a:endParaRPr lang="en-US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093900"/>
              </p:ext>
            </p:extLst>
          </p:nvPr>
        </p:nvGraphicFramePr>
        <p:xfrm>
          <a:off x="753808" y="1196752"/>
          <a:ext cx="6804287" cy="398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323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Courses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Initial Student Placement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Final Student Placement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451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err="1" smtClean="0">
                          <a:latin typeface="Calibri" panose="020F0502020204030204" pitchFamily="34" charset="0"/>
                        </a:rPr>
                        <a:t>Arith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smtClean="0">
                          <a:latin typeface="Calibri" panose="020F0502020204030204" pitchFamily="34" charset="0"/>
                        </a:rPr>
                        <a:t>Pre</a:t>
                      </a:r>
                      <a:r>
                        <a:rPr lang="en-US" sz="1800" b="0" i="1" u="none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1" u="none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smtClean="0">
                          <a:latin typeface="Calibri" panose="020F0502020204030204" pitchFamily="34" charset="0"/>
                        </a:rPr>
                        <a:t>Beg</a:t>
                      </a:r>
                      <a:r>
                        <a:rPr lang="en-US" sz="1800" b="0" i="1" u="none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1" u="none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err="1" smtClean="0">
                          <a:latin typeface="Calibri" panose="020F0502020204030204" pitchFamily="34" charset="0"/>
                        </a:rPr>
                        <a:t>Int</a:t>
                      </a:r>
                      <a:r>
                        <a:rPr lang="en-US" sz="1800" b="0" i="1" u="none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err="1" smtClean="0">
                          <a:latin typeface="Calibri" panose="020F0502020204030204" pitchFamily="34" charset="0"/>
                        </a:rPr>
                        <a:t>Coll</a:t>
                      </a:r>
                      <a:r>
                        <a:rPr lang="en-US" sz="1800" b="0" i="1" u="none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1" u="none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163">
                <a:tc>
                  <a:txBody>
                    <a:bodyPr/>
                    <a:lstStyle/>
                    <a:p>
                      <a:r>
                        <a:rPr lang="en-US" i="1" dirty="0" smtClean="0"/>
                        <a:t>Arithmetic</a:t>
                      </a:r>
                      <a:endParaRPr lang="en-US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13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163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Pre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dirty="0" smtClean="0"/>
                        <a:t>algebra</a:t>
                      </a:r>
                      <a:endParaRPr lang="en-US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22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163">
                <a:tc>
                  <a:txBody>
                    <a:bodyPr/>
                    <a:lstStyle/>
                    <a:p>
                      <a:r>
                        <a:rPr lang="en-US" i="1" baseline="0" dirty="0" smtClean="0"/>
                        <a:t>Beg algebra</a:t>
                      </a:r>
                      <a:endParaRPr lang="en-US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23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17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163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Int</a:t>
                      </a:r>
                      <a:r>
                        <a:rPr lang="en-US" i="1" baseline="0" dirty="0" smtClean="0"/>
                        <a:t> algebra</a:t>
                      </a:r>
                      <a:endParaRPr lang="en-US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41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457200" y="4581128"/>
            <a:ext cx="8229600" cy="6039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7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6600"/>
                </a:solidFill>
              </a:rPr>
              <a:t>Summer Bridge Program </a:t>
            </a:r>
            <a:r>
              <a:rPr lang="en-US" b="1" dirty="0" smtClean="0">
                <a:solidFill>
                  <a:srgbClr val="006600"/>
                </a:solidFill>
              </a:rPr>
              <a:t>2013-2015 </a:t>
            </a:r>
            <a:endParaRPr lang="en-US" dirty="0"/>
          </a:p>
        </p:txBody>
      </p:sp>
      <p:graphicFrame>
        <p:nvGraphicFramePr>
          <p:cNvPr id="5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753808" y="1196752"/>
          <a:ext cx="6804287" cy="3983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6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6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323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Courses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Initial Student Placement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Final Student Placement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451">
                <a:tc>
                  <a:txBody>
                    <a:bodyPr/>
                    <a:lstStyle/>
                    <a:p>
                      <a:pPr algn="ctr"/>
                      <a:endParaRPr lang="en-US" sz="40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err="1" smtClean="0">
                          <a:latin typeface="Calibri" panose="020F0502020204030204" pitchFamily="34" charset="0"/>
                        </a:rPr>
                        <a:t>Arith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smtClean="0">
                          <a:latin typeface="Calibri" panose="020F0502020204030204" pitchFamily="34" charset="0"/>
                        </a:rPr>
                        <a:t>Pre</a:t>
                      </a:r>
                      <a:r>
                        <a:rPr lang="en-US" sz="1800" b="0" i="1" u="none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1" u="none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smtClean="0">
                          <a:latin typeface="Calibri" panose="020F0502020204030204" pitchFamily="34" charset="0"/>
                        </a:rPr>
                        <a:t>Beg</a:t>
                      </a:r>
                      <a:r>
                        <a:rPr lang="en-US" sz="1800" b="0" i="1" u="none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1" u="none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err="1" smtClean="0">
                          <a:latin typeface="Calibri" panose="020F0502020204030204" pitchFamily="34" charset="0"/>
                        </a:rPr>
                        <a:t>Int</a:t>
                      </a:r>
                      <a:r>
                        <a:rPr lang="en-US" sz="1800" b="0" i="1" u="none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1" u="none" dirty="0" err="1" smtClean="0">
                          <a:latin typeface="Calibri" panose="020F0502020204030204" pitchFamily="34" charset="0"/>
                        </a:rPr>
                        <a:t>Coll</a:t>
                      </a:r>
                      <a:r>
                        <a:rPr lang="en-US" sz="1800" b="0" i="1" u="none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0" i="1" u="none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1800" b="0" i="1" u="none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163">
                <a:tc>
                  <a:txBody>
                    <a:bodyPr/>
                    <a:lstStyle/>
                    <a:p>
                      <a:r>
                        <a:rPr lang="en-US" i="1" dirty="0" smtClean="0"/>
                        <a:t>Arithmetic</a:t>
                      </a:r>
                      <a:endParaRPr lang="en-US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13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163">
                <a:tc>
                  <a:txBody>
                    <a:bodyPr/>
                    <a:lstStyle/>
                    <a:p>
                      <a:r>
                        <a:rPr lang="en-US" i="1" dirty="0" smtClean="0"/>
                        <a:t>Pre</a:t>
                      </a:r>
                      <a:r>
                        <a:rPr lang="en-US" i="1" baseline="0" dirty="0" smtClean="0"/>
                        <a:t> </a:t>
                      </a:r>
                      <a:r>
                        <a:rPr lang="en-US" i="1" dirty="0" smtClean="0"/>
                        <a:t>algebra</a:t>
                      </a:r>
                      <a:endParaRPr lang="en-US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22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6163">
                <a:tc>
                  <a:txBody>
                    <a:bodyPr/>
                    <a:lstStyle/>
                    <a:p>
                      <a:r>
                        <a:rPr lang="en-US" i="1" dirty="0" smtClean="0"/>
                        <a:t>Beg algebra</a:t>
                      </a:r>
                      <a:endParaRPr lang="en-US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23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17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163">
                <a:tc>
                  <a:txBody>
                    <a:bodyPr/>
                    <a:lstStyle/>
                    <a:p>
                      <a:r>
                        <a:rPr lang="en-US" i="1" dirty="0" err="1" smtClean="0"/>
                        <a:t>Int</a:t>
                      </a:r>
                      <a:r>
                        <a:rPr lang="en-US" i="1" baseline="0" dirty="0" smtClean="0"/>
                        <a:t> algebra</a:t>
                      </a:r>
                      <a:endParaRPr lang="en-US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41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40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76256" y="3429000"/>
            <a:ext cx="20882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Pass Rate: </a:t>
            </a:r>
          </a:p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50%</a:t>
            </a: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4411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Summer Bridge Program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2636" y="1844824"/>
            <a:ext cx="8229600" cy="33123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5400" dirty="0" smtClean="0">
                <a:latin typeface="Calibri" panose="020F0502020204030204" pitchFamily="34" charset="0"/>
              </a:rPr>
              <a:t>Unequal Benefit</a:t>
            </a:r>
          </a:p>
          <a:p>
            <a:pPr marL="0" indent="0" algn="ctr">
              <a:buNone/>
            </a:pPr>
            <a:r>
              <a:rPr lang="en-US" sz="5400" dirty="0" smtClean="0">
                <a:latin typeface="Calibri" panose="020F0502020204030204" pitchFamily="34" charset="0"/>
              </a:rPr>
              <a:t>Dubious Success Rate</a:t>
            </a:r>
          </a:p>
          <a:p>
            <a:pPr marL="0" indent="0" algn="ctr">
              <a:buNone/>
            </a:pPr>
            <a:r>
              <a:rPr lang="en-US" sz="5400" dirty="0" smtClean="0">
                <a:latin typeface="Calibri" panose="020F0502020204030204" pitchFamily="34" charset="0"/>
              </a:rPr>
              <a:t>Why no college algebra?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Cut Score?</a:t>
            </a:r>
          </a:p>
          <a:p>
            <a:pPr marL="0" indent="0" algn="ctr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38924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Intermediate/College Algebra </a:t>
            </a:r>
            <a:br>
              <a:rPr lang="en-US" b="1" dirty="0" smtClean="0">
                <a:solidFill>
                  <a:srgbClr val="006600"/>
                </a:solidFill>
              </a:rPr>
            </a:br>
            <a:r>
              <a:rPr lang="en-US" b="1" dirty="0" smtClean="0">
                <a:solidFill>
                  <a:srgbClr val="006600"/>
                </a:solidFill>
              </a:rPr>
              <a:t>Combo Pilot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2564904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Accuplacer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given to all students during first week of course and again during last week of course in order to measure learning outcomes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59132" y="1668105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How to measure success?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289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684" y="-99392"/>
            <a:ext cx="10477164" cy="6984776"/>
          </a:xfrm>
        </p:spPr>
      </p:pic>
      <p:sp>
        <p:nvSpPr>
          <p:cNvPr id="3" name="TextBox 2"/>
          <p:cNvSpPr txBox="1"/>
          <p:nvPr/>
        </p:nvSpPr>
        <p:spPr>
          <a:xfrm>
            <a:off x="251520" y="274638"/>
            <a:ext cx="91450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  <a:t>Utah Valley University</a:t>
            </a: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271686"/>
            <a:ext cx="82809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1941: founded as a trade technical school for war effort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1987: Utah Valley Community College  (8,700 students)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1993: Utah Valley State College 		(12,000 students)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2008: Utah Valley University 		(25,000 students)</a:t>
            </a: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2017: Largest in Utah 			(35,000 students)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4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Intermediate/College Algebra </a:t>
            </a:r>
            <a:br>
              <a:rPr lang="en-US" b="1" dirty="0" smtClean="0">
                <a:solidFill>
                  <a:srgbClr val="006600"/>
                </a:solidFill>
              </a:rPr>
            </a:br>
            <a:r>
              <a:rPr lang="en-US" b="1" dirty="0" smtClean="0">
                <a:solidFill>
                  <a:srgbClr val="006600"/>
                </a:solidFill>
              </a:rPr>
              <a:t>Combo Pilot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614807"/>
              </p:ext>
            </p:extLst>
          </p:nvPr>
        </p:nvGraphicFramePr>
        <p:xfrm>
          <a:off x="539552" y="1484784"/>
          <a:ext cx="799288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18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Intermediate/College Algebra </a:t>
            </a:r>
            <a:br>
              <a:rPr lang="en-US" b="1" dirty="0" smtClean="0">
                <a:solidFill>
                  <a:srgbClr val="006600"/>
                </a:solidFill>
              </a:rPr>
            </a:br>
            <a:r>
              <a:rPr lang="en-US" b="1" dirty="0" smtClean="0">
                <a:solidFill>
                  <a:srgbClr val="006600"/>
                </a:solidFill>
              </a:rPr>
              <a:t>Combo Pilot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118779"/>
              </p:ext>
            </p:extLst>
          </p:nvPr>
        </p:nvGraphicFramePr>
        <p:xfrm>
          <a:off x="539552" y="1484784"/>
          <a:ext cx="799288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 flipV="1">
            <a:off x="1187624" y="3140968"/>
            <a:ext cx="6768752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 rot="20686036">
            <a:off x="3579966" y="3930176"/>
            <a:ext cx="22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Line of No Change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39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MATH 1010/1050 Combo Pilot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67644" y="2420888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Calibri" panose="020F0502020204030204" pitchFamily="34" charset="0"/>
              </a:rPr>
              <a:t>Accuplacer</a:t>
            </a:r>
            <a:r>
              <a:rPr lang="en-US" sz="3600" dirty="0" smtClean="0">
                <a:latin typeface="Calibri" panose="020F0502020204030204" pitchFamily="34" charset="0"/>
              </a:rPr>
              <a:t> has little correlation at any level.</a:t>
            </a:r>
          </a:p>
          <a:p>
            <a:pPr algn="ctr"/>
            <a:r>
              <a:rPr lang="en-US" sz="3600" dirty="0" smtClean="0">
                <a:latin typeface="Calibri" panose="020F0502020204030204" pitchFamily="34" charset="0"/>
              </a:rPr>
              <a:t>Change in cut score is not the solution.</a:t>
            </a:r>
            <a:endParaRPr lang="en-US" sz="36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412776"/>
            <a:ext cx="4320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</a:rPr>
              <a:t>Lessons Learned: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28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Summer 2015 ALEKS Pilot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1556792"/>
            <a:ext cx="727280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6 weeks in ALEKS course product for $38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3 weeks with an instructor (2 hours per 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Comprehensive Knowledge Assessment used for 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Summer 2015 ALEKS Pilot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84" y="1196752"/>
            <a:ext cx="8460432" cy="401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2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Summer 2015 ALEKS Pilot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388424" cy="34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</a:t>
            </a:r>
            <a:endParaRPr lang="en-US" dirty="0"/>
          </a:p>
        </p:txBody>
      </p:sp>
      <p:pic>
        <p:nvPicPr>
          <p:cNvPr id="8" name="Picture 7" descr="Screen Shot 2016-05-05 at 8.01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4000"/>
            <a:ext cx="6919043" cy="621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7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Summer 2015 ALEKS Pilot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95536" y="2060848"/>
            <a:ext cx="82296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Assessment with ALEKS</a:t>
            </a:r>
            <a:br>
              <a:rPr lang="en-US" dirty="0" smtClean="0"/>
            </a:br>
            <a:r>
              <a:rPr lang="en-US" dirty="0" smtClean="0"/>
              <a:t>is consistent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79712" y="1412776"/>
            <a:ext cx="43204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6600"/>
                </a:solidFill>
              </a:rPr>
              <a:t>Lessons Learned: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537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Summer 2015 ALEKS Pilot</a:t>
            </a:r>
            <a:endParaRPr lang="en-US" dirty="0"/>
          </a:p>
        </p:txBody>
      </p:sp>
      <p:graphicFrame>
        <p:nvGraphicFramePr>
          <p:cNvPr id="3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570902"/>
              </p:ext>
            </p:extLst>
          </p:nvPr>
        </p:nvGraphicFramePr>
        <p:xfrm>
          <a:off x="1547665" y="1412776"/>
          <a:ext cx="5904655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1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Initial Student Placement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Courses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Final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Placement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50</a:t>
                      </a:r>
                      <a:endParaRPr lang="en-US" sz="44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i="1" u="sng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u="none" dirty="0" err="1" smtClean="0"/>
                        <a:t>Int</a:t>
                      </a:r>
                      <a:r>
                        <a:rPr lang="en-US" sz="2400" b="0" i="1" u="none" dirty="0" smtClean="0"/>
                        <a:t> </a:t>
                      </a:r>
                      <a:r>
                        <a:rPr lang="en-US" sz="2400" b="0" i="1" u="none" dirty="0" err="1" smtClean="0"/>
                        <a:t>Alg</a:t>
                      </a:r>
                      <a:endParaRPr lang="en-US" sz="2400" b="0" i="1" u="none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u="none" dirty="0" smtClean="0"/>
                        <a:t>College </a:t>
                      </a:r>
                      <a:r>
                        <a:rPr lang="en-US" sz="2400" b="0" i="1" u="none" dirty="0" err="1" smtClean="0"/>
                        <a:t>Alg</a:t>
                      </a:r>
                      <a:endParaRPr lang="en-US" sz="2400" b="0" i="1" u="none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/>
                        <a:t>Int</a:t>
                      </a:r>
                      <a:r>
                        <a:rPr lang="en-US" sz="2400" i="1" dirty="0" smtClean="0"/>
                        <a:t> </a:t>
                      </a:r>
                      <a:r>
                        <a:rPr lang="en-US" sz="2400" i="1" dirty="0" err="1" smtClean="0"/>
                        <a:t>alg</a:t>
                      </a:r>
                      <a:endParaRPr lang="en-US" sz="2400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26</a:t>
                      </a:r>
                      <a:endParaRPr lang="en-US" sz="24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24</a:t>
                      </a:r>
                      <a:endParaRPr lang="en-US" sz="24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02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10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Summer 2015 ALEKS Pilot</a:t>
            </a:r>
            <a:endParaRPr lang="en-US" dirty="0"/>
          </a:p>
        </p:txBody>
      </p:sp>
      <p:graphicFrame>
        <p:nvGraphicFramePr>
          <p:cNvPr id="3" name="Content Placeholder 9"/>
          <p:cNvGraphicFramePr>
            <a:graphicFrameLocks noGrp="1"/>
          </p:cNvGraphicFramePr>
          <p:nvPr>
            <p:ph idx="1"/>
            <p:extLst/>
          </p:nvPr>
        </p:nvGraphicFramePr>
        <p:xfrm>
          <a:off x="1547665" y="1412776"/>
          <a:ext cx="5904655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1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Initial Student Placement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Courses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Final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Placement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/>
                        <a:t>50</a:t>
                      </a:r>
                      <a:endParaRPr lang="en-US" sz="44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i="1" u="sng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u="none" dirty="0" err="1" smtClean="0"/>
                        <a:t>Int</a:t>
                      </a:r>
                      <a:r>
                        <a:rPr lang="en-US" sz="2400" b="0" i="1" u="none" dirty="0" smtClean="0"/>
                        <a:t> </a:t>
                      </a:r>
                      <a:r>
                        <a:rPr lang="en-US" sz="2400" b="0" i="1" u="none" dirty="0" err="1" smtClean="0"/>
                        <a:t>Alg</a:t>
                      </a:r>
                      <a:endParaRPr lang="en-US" sz="2400" b="0" i="1" u="none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u="none" dirty="0" smtClean="0"/>
                        <a:t>College </a:t>
                      </a:r>
                      <a:r>
                        <a:rPr lang="en-US" sz="2400" b="0" i="1" u="none" dirty="0" err="1" smtClean="0"/>
                        <a:t>Alg</a:t>
                      </a:r>
                      <a:endParaRPr lang="en-US" sz="2400" b="0" i="1" u="none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</a:t>
                      </a:r>
                      <a:endParaRPr lang="en-US" sz="2400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i="1" dirty="0" err="1" smtClean="0"/>
                        <a:t>Int</a:t>
                      </a:r>
                      <a:r>
                        <a:rPr lang="en-US" sz="2400" i="1" dirty="0" smtClean="0"/>
                        <a:t> </a:t>
                      </a:r>
                      <a:r>
                        <a:rPr lang="en-US" sz="2400" i="1" dirty="0" err="1" smtClean="0"/>
                        <a:t>alg</a:t>
                      </a:r>
                      <a:endParaRPr lang="en-US" sz="2400" i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26</a:t>
                      </a:r>
                      <a:endParaRPr lang="en-US" sz="24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24</a:t>
                      </a:r>
                      <a:endParaRPr lang="en-US" sz="2400" b="1" dirty="0"/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47664" y="3789040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48% of students were able to place into college algebra using ALEKS placement</a:t>
            </a:r>
            <a:endParaRPr lang="en-US" sz="2800" dirty="0"/>
          </a:p>
        </p:txBody>
      </p:sp>
      <p:sp>
        <p:nvSpPr>
          <p:cNvPr id="4" name="Oval 3"/>
          <p:cNvSpPr/>
          <p:nvPr/>
        </p:nvSpPr>
        <p:spPr>
          <a:xfrm>
            <a:off x="6084168" y="2852936"/>
            <a:ext cx="1224136" cy="419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67744" y="4743147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Successful in next course?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06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36004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Placement Options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624" y="1196752"/>
            <a:ext cx="7437512" cy="4320480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>
                <a:latin typeface="Calibri" panose="020F0502020204030204" pitchFamily="34" charset="0"/>
              </a:rPr>
              <a:t>ACT/SAT </a:t>
            </a:r>
            <a:r>
              <a:rPr lang="en-US" sz="3400" dirty="0" err="1" smtClean="0">
                <a:latin typeface="Calibri" panose="020F0502020204030204" pitchFamily="34" charset="0"/>
              </a:rPr>
              <a:t>subscores</a:t>
            </a:r>
            <a:endParaRPr lang="en-US" sz="3400" dirty="0" smtClean="0">
              <a:latin typeface="Calibri" panose="020F0502020204030204" pitchFamily="34" charset="0"/>
            </a:endParaRPr>
          </a:p>
          <a:p>
            <a:r>
              <a:rPr lang="en-US" sz="3400" dirty="0" err="1">
                <a:latin typeface="Calibri" panose="020F0502020204030204" pitchFamily="34" charset="0"/>
              </a:rPr>
              <a:t>Accuplacer</a:t>
            </a:r>
            <a:endParaRPr lang="en-US" sz="3400" dirty="0">
              <a:latin typeface="Calibri" panose="020F0502020204030204" pitchFamily="34" charset="0"/>
            </a:endParaRPr>
          </a:p>
          <a:p>
            <a:endParaRPr lang="en-US" sz="3400" dirty="0" smtClean="0">
              <a:latin typeface="Calibri" panose="020F0502020204030204" pitchFamily="34" charset="0"/>
            </a:endParaRPr>
          </a:p>
          <a:p>
            <a:r>
              <a:rPr lang="en-US" sz="3400" dirty="0" smtClean="0">
                <a:latin typeface="Calibri" panose="020F0502020204030204" pitchFamily="34" charset="0"/>
              </a:rPr>
              <a:t>ACT/SAT + GPA</a:t>
            </a:r>
          </a:p>
          <a:p>
            <a:r>
              <a:rPr lang="en-US" sz="3400" dirty="0" smtClean="0">
                <a:latin typeface="Calibri" panose="020F0502020204030204" pitchFamily="34" charset="0"/>
              </a:rPr>
              <a:t>High school courses</a:t>
            </a:r>
          </a:p>
          <a:p>
            <a:r>
              <a:rPr lang="en-US" sz="3400" dirty="0" smtClean="0">
                <a:latin typeface="Calibri" panose="020F0502020204030204" pitchFamily="34" charset="0"/>
              </a:rPr>
              <a:t>Self-selection</a:t>
            </a:r>
          </a:p>
          <a:p>
            <a:r>
              <a:rPr lang="en-US" sz="3400" dirty="0" smtClean="0">
                <a:latin typeface="Calibri" panose="020F0502020204030204" pitchFamily="34" charset="0"/>
              </a:rPr>
              <a:t>Multiple measures</a:t>
            </a:r>
            <a:endParaRPr lang="en-US" sz="4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Summer 2015 ALEKS Pilot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1628800"/>
            <a:ext cx="648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80% of the students placed into </a:t>
            </a:r>
            <a:r>
              <a:rPr lang="en-US" sz="3600" dirty="0"/>
              <a:t>c</a:t>
            </a:r>
            <a:r>
              <a:rPr lang="en-US" sz="3600" dirty="0" smtClean="0"/>
              <a:t>ollege </a:t>
            </a:r>
            <a:r>
              <a:rPr lang="en-US" sz="3600" dirty="0"/>
              <a:t>a</a:t>
            </a:r>
            <a:r>
              <a:rPr lang="en-US" sz="3600" dirty="0" smtClean="0"/>
              <a:t>lgebra by ALEKS passed </a:t>
            </a:r>
          </a:p>
          <a:p>
            <a:endParaRPr lang="en-US" sz="3600" dirty="0"/>
          </a:p>
          <a:p>
            <a:r>
              <a:rPr lang="en-US" sz="3600" dirty="0" smtClean="0"/>
              <a:t>Average grade:  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6485" y="4186072"/>
            <a:ext cx="69590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 is too small for significance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Likely placed too low to begin with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8229600" cy="1656184"/>
          </a:xfrm>
        </p:spPr>
        <p:txBody>
          <a:bodyPr>
            <a:normAutofit/>
          </a:bodyPr>
          <a:lstStyle/>
          <a:p>
            <a:r>
              <a:rPr lang="en-US" dirty="0" smtClean="0"/>
              <a:t>Students are making measurable progress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3933056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Won’t work for truly developmental students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3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Spring 2016 QL Completion Pilot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Identified students who had stopped out without completing degree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All graduation requirements met except  </a:t>
            </a:r>
            <a:r>
              <a:rPr lang="en-US" sz="3200" dirty="0">
                <a:latin typeface="Calibri" panose="020F0502020204030204" pitchFamily="34" charset="0"/>
              </a:rPr>
              <a:t>Q</a:t>
            </a:r>
            <a:r>
              <a:rPr lang="en-US" sz="3200" dirty="0" smtClean="0">
                <a:latin typeface="Calibri" panose="020F0502020204030204" pitchFamily="34" charset="0"/>
              </a:rPr>
              <a:t>uantitative Literacy (QL)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Met minimum GPA requirements</a:t>
            </a:r>
          </a:p>
          <a:p>
            <a:pPr marL="285750" indent="-285750">
              <a:buFont typeface="Arial"/>
              <a:buChar char="•"/>
            </a:pPr>
            <a:r>
              <a:rPr lang="en-US" sz="3200" dirty="0" smtClean="0">
                <a:latin typeface="Calibri" panose="020F0502020204030204" pitchFamily="34" charset="0"/>
              </a:rPr>
              <a:t>ALEKS PPL pre- and post-tests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Spring 2016 QL Completion Pilot</a:t>
            </a:r>
            <a:endParaRPr lang="en-US" dirty="0"/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847373"/>
              </p:ext>
            </p:extLst>
          </p:nvPr>
        </p:nvGraphicFramePr>
        <p:xfrm>
          <a:off x="1187625" y="1556792"/>
          <a:ext cx="648071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Initial Student Placement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Courses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Final Student Placement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Calibri" panose="020F0502020204030204" pitchFamily="34" charset="0"/>
                        </a:rPr>
                        <a:t>39</a:t>
                      </a:r>
                      <a:endParaRPr lang="en-US" sz="4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i="1" u="sng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 dirty="0" smtClean="0">
                          <a:latin typeface="Calibri" panose="020F0502020204030204" pitchFamily="34" charset="0"/>
                        </a:rPr>
                        <a:t>Pre </a:t>
                      </a:r>
                    </a:p>
                    <a:p>
                      <a:pPr algn="ctr"/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2400" b="1" i="1" u="none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 dirty="0" smtClean="0">
                          <a:latin typeface="Calibri" panose="020F0502020204030204" pitchFamily="34" charset="0"/>
                        </a:rPr>
                        <a:t>Beg </a:t>
                      </a:r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2400" b="1" i="1" u="none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Int</a:t>
                      </a:r>
                      <a:r>
                        <a:rPr lang="en-US" sz="2400" b="1" i="1" u="none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2400" b="1" i="1" u="none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Coll</a:t>
                      </a:r>
                      <a:endParaRPr lang="en-US" sz="2400" b="1" i="1" u="none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2400" b="1" i="1" u="none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9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Pre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Beg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Int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Coll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26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Spring 2016 QL Completion Pilot</a:t>
            </a:r>
            <a:endParaRPr lang="en-US" dirty="0"/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489993"/>
              </p:ext>
            </p:extLst>
          </p:nvPr>
        </p:nvGraphicFramePr>
        <p:xfrm>
          <a:off x="1187625" y="1556792"/>
          <a:ext cx="648071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Initial Student Placement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Courses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Final Student Placement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Calibri" panose="020F0502020204030204" pitchFamily="34" charset="0"/>
                        </a:rPr>
                        <a:t>39</a:t>
                      </a:r>
                      <a:endParaRPr lang="en-US" sz="4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i="1" u="sng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 dirty="0" smtClean="0">
                          <a:latin typeface="Calibri" panose="020F0502020204030204" pitchFamily="34" charset="0"/>
                        </a:rPr>
                        <a:t>Pre </a:t>
                      </a:r>
                    </a:p>
                    <a:p>
                      <a:pPr algn="ctr"/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2400" b="1" i="1" u="none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 dirty="0" smtClean="0">
                          <a:latin typeface="Calibri" panose="020F0502020204030204" pitchFamily="34" charset="0"/>
                        </a:rPr>
                        <a:t>Beg </a:t>
                      </a:r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2400" b="1" i="1" u="none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Int</a:t>
                      </a:r>
                      <a:r>
                        <a:rPr lang="en-US" sz="2400" b="1" i="1" u="none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2400" b="1" i="1" u="none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Coll</a:t>
                      </a:r>
                      <a:endParaRPr lang="en-US" sz="2400" b="1" i="1" u="none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2400" b="1" i="1" u="none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9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Pre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Beg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Int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Coll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588224" y="2492896"/>
            <a:ext cx="1008112" cy="2630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Spring 2016 QL Completion Pilot</a:t>
            </a:r>
            <a:endParaRPr lang="en-US" dirty="0"/>
          </a:p>
        </p:txBody>
      </p:sp>
      <p:graphicFrame>
        <p:nvGraphicFramePr>
          <p:cNvPr id="4" name="Content Placeholder 9"/>
          <p:cNvGraphicFramePr>
            <a:graphicFrameLocks/>
          </p:cNvGraphicFramePr>
          <p:nvPr>
            <p:extLst/>
          </p:nvPr>
        </p:nvGraphicFramePr>
        <p:xfrm>
          <a:off x="1187625" y="1556792"/>
          <a:ext cx="6480719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1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4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Initial Student Placement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Courses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</a:rPr>
                        <a:t>Final Student Placement</a:t>
                      </a:r>
                      <a:endParaRPr lang="en-US" dirty="0">
                        <a:solidFill>
                          <a:srgbClr val="0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Calibri" panose="020F0502020204030204" pitchFamily="34" charset="0"/>
                        </a:rPr>
                        <a:t>39</a:t>
                      </a:r>
                      <a:endParaRPr lang="en-US" sz="44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i="1" u="sng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 dirty="0" smtClean="0">
                          <a:latin typeface="Calibri" panose="020F0502020204030204" pitchFamily="34" charset="0"/>
                        </a:rPr>
                        <a:t>Pre </a:t>
                      </a:r>
                    </a:p>
                    <a:p>
                      <a:pPr algn="ctr"/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2400" b="1" i="1" u="none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 dirty="0" smtClean="0">
                          <a:latin typeface="Calibri" panose="020F0502020204030204" pitchFamily="34" charset="0"/>
                        </a:rPr>
                        <a:t>Beg </a:t>
                      </a:r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2400" b="1" i="1" u="none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Int</a:t>
                      </a:r>
                      <a:r>
                        <a:rPr lang="en-US" sz="2400" b="1" i="1" u="none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2400" b="1" i="1" u="none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Coll</a:t>
                      </a:r>
                      <a:endParaRPr lang="en-US" sz="2400" b="1" i="1" u="none" dirty="0" smtClean="0">
                        <a:latin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2400" b="1" i="1" u="none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sz="2400" b="1" i="1" u="none" dirty="0" smtClean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9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Pre </a:t>
                      </a:r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Beg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10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Int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8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sz="24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Calibri" panose="020F0502020204030204" pitchFamily="34" charset="0"/>
                        </a:rPr>
                        <a:t>Coll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</a:rPr>
                        <a:t>Alg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004048" y="4221088"/>
            <a:ext cx="29523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5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Spring 2016 QL Completion Pilot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0240" y="2420888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alibri" panose="020F0502020204030204" pitchFamily="34" charset="0"/>
              </a:rPr>
              <a:t>ALEKS can help even the most underprepared prepared students advance if they are motivated</a:t>
            </a:r>
            <a:endParaRPr lang="en-US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8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4-27 at 6.3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990284" cy="532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6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04-27 at 6.34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31"/>
            <a:ext cx="6696744" cy="528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9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521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Lesson Learned: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9632" y="1844824"/>
            <a:ext cx="669674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/>
              <a:t>ALEKS </a:t>
            </a:r>
            <a:r>
              <a:rPr lang="en-US" i="1" smtClean="0">
                <a:solidFill>
                  <a:srgbClr val="006600"/>
                </a:solidFill>
              </a:rPr>
              <a:t>is</a:t>
            </a:r>
            <a:r>
              <a:rPr lang="en-US" smtClean="0"/>
              <a:t> multiple measures: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3212976"/>
            <a:ext cx="56886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Mathematical </a:t>
            </a:r>
            <a:r>
              <a:rPr lang="en-US" sz="3600" dirty="0" smtClean="0"/>
              <a:t>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Initiative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Work ethic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9018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83186" y="651597"/>
            <a:ext cx="5822830" cy="4768251"/>
          </a:xfrm>
          <a:prstGeom prst="ellipse">
            <a:avLst/>
          </a:prstGeom>
          <a:solidFill>
            <a:srgbClr val="A5A5A5">
              <a:alpha val="32157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Oval 9"/>
          <p:cNvSpPr/>
          <p:nvPr/>
        </p:nvSpPr>
        <p:spPr>
          <a:xfrm>
            <a:off x="2895756" y="664545"/>
            <a:ext cx="5822830" cy="4768251"/>
          </a:xfrm>
          <a:prstGeom prst="ellipse">
            <a:avLst/>
          </a:prstGeom>
          <a:solidFill>
            <a:srgbClr val="FFC000">
              <a:alpha val="20000"/>
            </a:srgb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091747" y="1391671"/>
          <a:ext cx="1141079" cy="3448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1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POLS1000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MATH 990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MGMT 2240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TECH1010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POLS1100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HUM1010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COMM1020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ASTR1040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PHIL205G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PSY1010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HLTH1100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HIST1700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PHIL2050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ENGL1010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MATH 1010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BIOL1010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MATH 1050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411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ENGL2010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96" marR="4496" marT="449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763688" y="3048671"/>
          <a:ext cx="833477" cy="10420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ZOOL2320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ZOOL2325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MUSC1010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IM1010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 smtClean="0">
                          <a:effectLst/>
                        </a:rPr>
                        <a:t>MATH</a:t>
                      </a:r>
                      <a:r>
                        <a:rPr lang="en-US" sz="1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400" b="1" u="none" strike="noStrike" dirty="0" smtClean="0">
                          <a:effectLst/>
                        </a:rPr>
                        <a:t>950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ENGH0990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SOC1010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04639" y="1842672"/>
            <a:ext cx="13197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25 Most Failed </a:t>
            </a:r>
            <a:br>
              <a:rPr lang="en-US" sz="2000" b="1" dirty="0"/>
            </a:br>
            <a:r>
              <a:rPr lang="en-US" sz="2000" b="1" dirty="0"/>
              <a:t>Courses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8959" y="1842672"/>
            <a:ext cx="1491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25 Most Highly </a:t>
            </a:r>
            <a:br>
              <a:rPr lang="en-US" b="1" dirty="0"/>
            </a:br>
            <a:r>
              <a:rPr lang="en-US" b="1" dirty="0"/>
              <a:t>Enrolled Courses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514239" y="3035723"/>
          <a:ext cx="823405" cy="960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3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MGMT3000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METO1010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FIN1060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PSY1100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NUTR1020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>
                          <a:effectLst/>
                        </a:rPr>
                        <a:t>PES1097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effectLst/>
                        </a:rPr>
                        <a:t>ENGL2020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87883" y="111153"/>
            <a:ext cx="5380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6600"/>
                </a:solidFill>
              </a:rPr>
              <a:t>The  Highest </a:t>
            </a:r>
            <a:r>
              <a:rPr lang="en-GB" sz="2400" b="1" dirty="0">
                <a:solidFill>
                  <a:srgbClr val="006600"/>
                </a:solidFill>
              </a:rPr>
              <a:t>Enrolled</a:t>
            </a:r>
            <a:r>
              <a:rPr lang="en-GB" b="1" dirty="0">
                <a:solidFill>
                  <a:srgbClr val="006600"/>
                </a:solidFill>
              </a:rPr>
              <a:t> &amp; Highest </a:t>
            </a:r>
            <a:r>
              <a:rPr lang="en-GB" sz="2400" b="1" dirty="0">
                <a:solidFill>
                  <a:srgbClr val="006600"/>
                </a:solidFill>
              </a:rPr>
              <a:t>Failed</a:t>
            </a:r>
            <a:r>
              <a:rPr lang="en-GB" b="1" dirty="0">
                <a:solidFill>
                  <a:srgbClr val="006600"/>
                </a:solidFill>
              </a:rPr>
              <a:t> </a:t>
            </a:r>
            <a:r>
              <a:rPr lang="en-GB" sz="2000" b="1" dirty="0" smtClean="0">
                <a:solidFill>
                  <a:srgbClr val="006600"/>
                </a:solidFill>
              </a:rPr>
              <a:t>Courses</a:t>
            </a:r>
            <a:r>
              <a:rPr lang="en-GB" b="1" dirty="0" smtClean="0">
                <a:solidFill>
                  <a:srgbClr val="006600"/>
                </a:solidFill>
              </a:rPr>
              <a:t> </a:t>
            </a:r>
            <a:endParaRPr lang="en-US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6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Wasatch High Pilot 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Wasatch High Pilot</a:t>
            </a:r>
            <a:endParaRPr lang="en-US" dirty="0"/>
          </a:p>
        </p:txBody>
      </p:sp>
      <p:pic>
        <p:nvPicPr>
          <p:cNvPr id="3" name="Picture 2" descr="ALEKS_Wasatch_Histogram_Initi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2115616"/>
            <a:ext cx="8712968" cy="108732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8224" y="2636912"/>
            <a:ext cx="172819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 = 331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096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Wasatch High Pilot Spring 2016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539552" y="1124745"/>
          <a:ext cx="79208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44208" y="234888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167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52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Wasatch High Pilot Spring 2016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539552" y="1124745"/>
          <a:ext cx="792088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44208" y="234888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 = 167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>
            <a:off x="755576" y="1844798"/>
            <a:ext cx="4536525" cy="1368178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29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Wasatch High Pilot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268760"/>
            <a:ext cx="70567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Lessons Learned:</a:t>
            </a:r>
          </a:p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Not all SM3 students are created equal</a:t>
            </a:r>
          </a:p>
          <a:p>
            <a:endParaRPr lang="en-US" sz="3200" dirty="0">
              <a:latin typeface="Calibri" panose="020F0502020204030204" pitchFamily="34" charset="0"/>
            </a:endParaRPr>
          </a:p>
          <a:p>
            <a:pPr algn="ctr"/>
            <a:r>
              <a:rPr lang="en-US" sz="3200" dirty="0" smtClean="0">
                <a:latin typeface="Calibri" panose="020F0502020204030204" pitchFamily="34" charset="0"/>
              </a:rPr>
              <a:t>No one placed lower on a retake with ALEKS</a:t>
            </a:r>
            <a:endParaRPr 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Predictable Placement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941376622"/>
              </p:ext>
            </p:extLst>
          </p:nvPr>
        </p:nvGraphicFramePr>
        <p:xfrm>
          <a:off x="1331640" y="1196752"/>
          <a:ext cx="6192688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051720" y="3573016"/>
            <a:ext cx="151216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051720" y="3068960"/>
            <a:ext cx="223224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35896" y="3573016"/>
            <a:ext cx="0" cy="100811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27984" y="3140968"/>
            <a:ext cx="0" cy="144016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32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Better Placement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397878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200" dirty="0" smtClean="0"/>
              <a:t>More accurate placement </a:t>
            </a:r>
            <a:endParaRPr lang="en-US" sz="3200" dirty="0"/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More homogenous classes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Higher pass rates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Potential to inform curriculum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Seamless transition from high school to college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3200" dirty="0" smtClean="0"/>
              <a:t>Opportunity to improve placement level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Transparency means less frustration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Less wasted time and money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Less anxiety about math placement across campus</a:t>
            </a:r>
          </a:p>
          <a:p>
            <a:pPr marL="742950" lvl="1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31094"/>
            <a:ext cx="7886700" cy="994172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What is ALEKS?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65092" y="1891572"/>
            <a:ext cx="5687616" cy="3156347"/>
          </a:xfrm>
        </p:spPr>
        <p:txBody>
          <a:bodyPr>
            <a:normAutofit/>
          </a:bodyPr>
          <a:lstStyle/>
          <a:p>
            <a:r>
              <a:rPr lang="en-US" sz="2700" dirty="0">
                <a:solidFill>
                  <a:srgbClr val="BF4D00"/>
                </a:solidFill>
              </a:rPr>
              <a:t>A</a:t>
            </a:r>
            <a:r>
              <a:rPr lang="en-US" sz="2700" dirty="0">
                <a:solidFill>
                  <a:srgbClr val="000000"/>
                </a:solidFill>
              </a:rPr>
              <a:t>ssessment and </a:t>
            </a:r>
            <a:r>
              <a:rPr lang="en-US" sz="2700" dirty="0" err="1">
                <a:solidFill>
                  <a:srgbClr val="BF4D00"/>
                </a:solidFill>
              </a:rPr>
              <a:t>LE</a:t>
            </a:r>
            <a:r>
              <a:rPr lang="en-US" sz="2700" dirty="0" err="1">
                <a:solidFill>
                  <a:srgbClr val="000000"/>
                </a:solidFill>
              </a:rPr>
              <a:t>arning</a:t>
            </a:r>
            <a:r>
              <a:rPr lang="en-US" sz="2700" dirty="0">
                <a:solidFill>
                  <a:srgbClr val="000000"/>
                </a:solidFill>
              </a:rPr>
              <a:t> in </a:t>
            </a:r>
            <a:r>
              <a:rPr lang="en-US" sz="2700" dirty="0">
                <a:solidFill>
                  <a:srgbClr val="BF4D00"/>
                </a:solidFill>
              </a:rPr>
              <a:t>K</a:t>
            </a:r>
            <a:r>
              <a:rPr lang="en-US" sz="2700" dirty="0">
                <a:solidFill>
                  <a:srgbClr val="000000"/>
                </a:solidFill>
              </a:rPr>
              <a:t>nowledge </a:t>
            </a:r>
            <a:r>
              <a:rPr lang="en-US" sz="2700" dirty="0">
                <a:solidFill>
                  <a:srgbClr val="BF4D00"/>
                </a:solidFill>
              </a:rPr>
              <a:t>S</a:t>
            </a:r>
            <a:r>
              <a:rPr lang="en-US" sz="2700" dirty="0">
                <a:solidFill>
                  <a:srgbClr val="000000"/>
                </a:solidFill>
              </a:rPr>
              <a:t>paces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700" dirty="0">
                <a:solidFill>
                  <a:srgbClr val="000000"/>
                </a:solidFill>
              </a:rPr>
              <a:t>What’s a knowledge space?</a:t>
            </a:r>
          </a:p>
          <a:p>
            <a:pPr marL="301752" lvl="1" indent="0">
              <a:buNone/>
            </a:pPr>
            <a:endParaRPr lang="en-US" sz="2700" dirty="0">
              <a:solidFill>
                <a:srgbClr val="000000"/>
              </a:solidFill>
            </a:endParaRPr>
          </a:p>
          <a:p>
            <a:pPr marL="301752" lvl="1" indent="0">
              <a:buNone/>
            </a:pPr>
            <a:r>
              <a:rPr lang="en-US" sz="2700" dirty="0">
                <a:solidFill>
                  <a:srgbClr val="000000"/>
                </a:solidFill>
              </a:rPr>
              <a:t>Intricate mathematical data structure of prerequisite knowledge chains</a:t>
            </a:r>
          </a:p>
          <a:p>
            <a:pPr marL="301752" lvl="1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61722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31094"/>
            <a:ext cx="7886700" cy="994172"/>
          </a:xfrm>
        </p:spPr>
        <p:txBody>
          <a:bodyPr/>
          <a:lstStyle/>
          <a:p>
            <a:r>
              <a:rPr lang="en-US" dirty="0" smtClean="0"/>
              <a:t>Knowledge Spaces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05995" y="2024844"/>
                <a:ext cx="3814706" cy="7010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10=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−3)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995" y="2024844"/>
                <a:ext cx="3814706" cy="7010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62211" y="2143507"/>
                <a:ext cx="1017330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211" y="2143507"/>
                <a:ext cx="101733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432781" y="3050959"/>
            <a:ext cx="6272454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Distributive Property, Least Common Denominator, combining similar terms, adding positive and negative numbers, dividing two numbers, balancing an equation, multiplying fractions, multiplying positive and negative numbers, cancelation property of fractions</a:t>
            </a:r>
          </a:p>
        </p:txBody>
      </p:sp>
    </p:spTree>
    <p:extLst>
      <p:ext uri="{BB962C8B-B14F-4D97-AF65-F5344CB8AC3E}">
        <p14:creationId xmlns:p14="http://schemas.microsoft.com/office/powerpoint/2010/main" val="39170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12366" y="5564673"/>
            <a:ext cx="1153026" cy="39728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 }</a:t>
            </a:r>
          </a:p>
        </p:txBody>
      </p:sp>
      <p:sp>
        <p:nvSpPr>
          <p:cNvPr id="5" name="Oval 4"/>
          <p:cNvSpPr/>
          <p:nvPr/>
        </p:nvSpPr>
        <p:spPr>
          <a:xfrm>
            <a:off x="6188496" y="4864186"/>
            <a:ext cx="387272" cy="3906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{c}</a:t>
            </a:r>
          </a:p>
        </p:txBody>
      </p:sp>
      <p:sp>
        <p:nvSpPr>
          <p:cNvPr id="6" name="Oval 5"/>
          <p:cNvSpPr/>
          <p:nvPr/>
        </p:nvSpPr>
        <p:spPr>
          <a:xfrm>
            <a:off x="4485805" y="4890518"/>
            <a:ext cx="405059" cy="33172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{i}</a:t>
            </a:r>
          </a:p>
        </p:txBody>
      </p:sp>
      <p:sp>
        <p:nvSpPr>
          <p:cNvPr id="7" name="Oval 6"/>
          <p:cNvSpPr/>
          <p:nvPr/>
        </p:nvSpPr>
        <p:spPr>
          <a:xfrm>
            <a:off x="2389900" y="4891349"/>
            <a:ext cx="405434" cy="36515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{g}</a:t>
            </a:r>
          </a:p>
        </p:txBody>
      </p:sp>
      <p:sp>
        <p:nvSpPr>
          <p:cNvPr id="8" name="Oval 7"/>
          <p:cNvSpPr/>
          <p:nvPr/>
        </p:nvSpPr>
        <p:spPr>
          <a:xfrm>
            <a:off x="5923547" y="3881055"/>
            <a:ext cx="585539" cy="546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{i, h}</a:t>
            </a:r>
          </a:p>
        </p:txBody>
      </p:sp>
      <p:sp>
        <p:nvSpPr>
          <p:cNvPr id="9" name="Oval 8"/>
          <p:cNvSpPr/>
          <p:nvPr/>
        </p:nvSpPr>
        <p:spPr>
          <a:xfrm>
            <a:off x="2795334" y="3881055"/>
            <a:ext cx="585539" cy="546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{i, g}</a:t>
            </a:r>
          </a:p>
        </p:txBody>
      </p:sp>
      <p:sp>
        <p:nvSpPr>
          <p:cNvPr id="10" name="Oval 9"/>
          <p:cNvSpPr/>
          <p:nvPr/>
        </p:nvSpPr>
        <p:spPr>
          <a:xfrm>
            <a:off x="1309435" y="3881055"/>
            <a:ext cx="585539" cy="546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{g, h}</a:t>
            </a:r>
          </a:p>
        </p:txBody>
      </p:sp>
      <p:sp>
        <p:nvSpPr>
          <p:cNvPr id="11" name="Oval 10"/>
          <p:cNvSpPr/>
          <p:nvPr/>
        </p:nvSpPr>
        <p:spPr>
          <a:xfrm>
            <a:off x="7202905" y="3881055"/>
            <a:ext cx="585539" cy="546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i}</a:t>
            </a:r>
          </a:p>
        </p:txBody>
      </p:sp>
      <p:sp>
        <p:nvSpPr>
          <p:cNvPr id="13" name="Oval 12"/>
          <p:cNvSpPr/>
          <p:nvPr/>
        </p:nvSpPr>
        <p:spPr>
          <a:xfrm>
            <a:off x="4273215" y="3881055"/>
            <a:ext cx="585539" cy="546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g}</a:t>
            </a:r>
          </a:p>
        </p:txBody>
      </p:sp>
      <p:sp>
        <p:nvSpPr>
          <p:cNvPr id="14" name="Oval 13"/>
          <p:cNvSpPr/>
          <p:nvPr/>
        </p:nvSpPr>
        <p:spPr>
          <a:xfrm>
            <a:off x="6509087" y="2561383"/>
            <a:ext cx="776036" cy="641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i, h}</a:t>
            </a:r>
          </a:p>
        </p:txBody>
      </p:sp>
      <p:sp>
        <p:nvSpPr>
          <p:cNvPr id="15" name="Oval 14"/>
          <p:cNvSpPr/>
          <p:nvPr/>
        </p:nvSpPr>
        <p:spPr>
          <a:xfrm>
            <a:off x="3380872" y="2561383"/>
            <a:ext cx="810131" cy="641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g, h}</a:t>
            </a:r>
          </a:p>
        </p:txBody>
      </p:sp>
      <p:sp>
        <p:nvSpPr>
          <p:cNvPr id="16" name="Oval 15"/>
          <p:cNvSpPr/>
          <p:nvPr/>
        </p:nvSpPr>
        <p:spPr>
          <a:xfrm>
            <a:off x="1909730" y="2561382"/>
            <a:ext cx="731059" cy="558466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{g, h, i}</a:t>
            </a:r>
          </a:p>
        </p:txBody>
      </p:sp>
      <p:sp>
        <p:nvSpPr>
          <p:cNvPr id="17" name="Oval 16"/>
          <p:cNvSpPr/>
          <p:nvPr/>
        </p:nvSpPr>
        <p:spPr>
          <a:xfrm>
            <a:off x="5060892" y="2561383"/>
            <a:ext cx="722899" cy="641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i, g}</a:t>
            </a:r>
          </a:p>
        </p:txBody>
      </p:sp>
      <p:sp>
        <p:nvSpPr>
          <p:cNvPr id="18" name="Oval 17"/>
          <p:cNvSpPr/>
          <p:nvPr/>
        </p:nvSpPr>
        <p:spPr>
          <a:xfrm>
            <a:off x="2795333" y="1647826"/>
            <a:ext cx="904871" cy="5248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{a, g, h, i}</a:t>
            </a:r>
          </a:p>
        </p:txBody>
      </p:sp>
      <p:sp>
        <p:nvSpPr>
          <p:cNvPr id="19" name="Oval 18"/>
          <p:cNvSpPr/>
          <p:nvPr/>
        </p:nvSpPr>
        <p:spPr>
          <a:xfrm>
            <a:off x="5099963" y="1558908"/>
            <a:ext cx="971549" cy="5248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i, g, h}</a:t>
            </a:r>
          </a:p>
        </p:txBody>
      </p:sp>
      <p:sp>
        <p:nvSpPr>
          <p:cNvPr id="20" name="Oval 19"/>
          <p:cNvSpPr/>
          <p:nvPr/>
        </p:nvSpPr>
        <p:spPr>
          <a:xfrm>
            <a:off x="3916500" y="897948"/>
            <a:ext cx="1074389" cy="3873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{a, c, i, g, h}</a:t>
            </a:r>
          </a:p>
        </p:txBody>
      </p:sp>
      <p:cxnSp>
        <p:nvCxnSpPr>
          <p:cNvPr id="22" name="Straight Arrow Connector 21"/>
          <p:cNvCxnSpPr>
            <a:stCxn id="4" idx="2"/>
            <a:endCxn id="7" idx="5"/>
          </p:cNvCxnSpPr>
          <p:nvPr/>
        </p:nvCxnSpPr>
        <p:spPr>
          <a:xfrm flipH="1" flipV="1">
            <a:off x="2735959" y="5203031"/>
            <a:ext cx="1376408" cy="5602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3" name="Straight Arrow Connector 22"/>
          <p:cNvCxnSpPr>
            <a:stCxn id="4" idx="0"/>
            <a:endCxn id="6" idx="4"/>
          </p:cNvCxnSpPr>
          <p:nvPr/>
        </p:nvCxnSpPr>
        <p:spPr>
          <a:xfrm flipH="1" flipV="1">
            <a:off x="4688333" y="5222241"/>
            <a:ext cx="546" cy="342433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4" idx="6"/>
            <a:endCxn id="5" idx="3"/>
          </p:cNvCxnSpPr>
          <p:nvPr/>
        </p:nvCxnSpPr>
        <p:spPr>
          <a:xfrm flipV="1">
            <a:off x="5265392" y="5197584"/>
            <a:ext cx="979818" cy="56573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/>
          <p:cNvCxnSpPr>
            <a:stCxn id="7" idx="1"/>
            <a:endCxn id="10" idx="4"/>
          </p:cNvCxnSpPr>
          <p:nvPr/>
        </p:nvCxnSpPr>
        <p:spPr>
          <a:xfrm flipH="1" flipV="1">
            <a:off x="1602205" y="4427097"/>
            <a:ext cx="847070" cy="51772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8" name="Straight Arrow Connector 37"/>
          <p:cNvCxnSpPr>
            <a:stCxn id="7" idx="0"/>
            <a:endCxn id="9" idx="3"/>
          </p:cNvCxnSpPr>
          <p:nvPr/>
        </p:nvCxnSpPr>
        <p:spPr>
          <a:xfrm flipV="1">
            <a:off x="2592617" y="4347131"/>
            <a:ext cx="288468" cy="54421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0" name="Straight Arrow Connector 39"/>
          <p:cNvCxnSpPr>
            <a:stCxn id="7" idx="7"/>
            <a:endCxn id="13" idx="3"/>
          </p:cNvCxnSpPr>
          <p:nvPr/>
        </p:nvCxnSpPr>
        <p:spPr>
          <a:xfrm flipV="1">
            <a:off x="2735960" y="4347133"/>
            <a:ext cx="1623007" cy="59769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>
            <a:stCxn id="6" idx="1"/>
            <a:endCxn id="9" idx="5"/>
          </p:cNvCxnSpPr>
          <p:nvPr/>
        </p:nvCxnSpPr>
        <p:spPr>
          <a:xfrm flipH="1" flipV="1">
            <a:off x="3295122" y="4347131"/>
            <a:ext cx="1250001" cy="59196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>
            <a:stCxn id="6" idx="7"/>
            <a:endCxn id="8" idx="3"/>
          </p:cNvCxnSpPr>
          <p:nvPr/>
        </p:nvCxnSpPr>
        <p:spPr>
          <a:xfrm flipV="1">
            <a:off x="4831543" y="4347131"/>
            <a:ext cx="1177755" cy="59196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6" name="Straight Arrow Connector 45"/>
          <p:cNvCxnSpPr>
            <a:stCxn id="5" idx="1"/>
            <a:endCxn id="13" idx="5"/>
          </p:cNvCxnSpPr>
          <p:nvPr/>
        </p:nvCxnSpPr>
        <p:spPr>
          <a:xfrm flipH="1" flipV="1">
            <a:off x="4773004" y="4347133"/>
            <a:ext cx="1472207" cy="57425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>
            <a:stCxn id="5" idx="7"/>
            <a:endCxn id="11" idx="4"/>
          </p:cNvCxnSpPr>
          <p:nvPr/>
        </p:nvCxnSpPr>
        <p:spPr>
          <a:xfrm flipV="1">
            <a:off x="6519053" y="4427097"/>
            <a:ext cx="976622" cy="494291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0" name="Straight Arrow Connector 49"/>
          <p:cNvCxnSpPr>
            <a:stCxn id="10" idx="0"/>
            <a:endCxn id="16" idx="3"/>
          </p:cNvCxnSpPr>
          <p:nvPr/>
        </p:nvCxnSpPr>
        <p:spPr>
          <a:xfrm flipV="1">
            <a:off x="1602205" y="3038063"/>
            <a:ext cx="414585" cy="842993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2" name="Straight Arrow Connector 51"/>
          <p:cNvCxnSpPr>
            <a:stCxn id="9" idx="1"/>
            <a:endCxn id="16" idx="5"/>
          </p:cNvCxnSpPr>
          <p:nvPr/>
        </p:nvCxnSpPr>
        <p:spPr>
          <a:xfrm flipH="1" flipV="1">
            <a:off x="2533727" y="3038062"/>
            <a:ext cx="347358" cy="922959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6" name="Straight Arrow Connector 55"/>
          <p:cNvCxnSpPr>
            <a:stCxn id="9" idx="7"/>
            <a:endCxn id="17" idx="3"/>
          </p:cNvCxnSpPr>
          <p:nvPr/>
        </p:nvCxnSpPr>
        <p:spPr>
          <a:xfrm flipV="1">
            <a:off x="3295122" y="3109093"/>
            <a:ext cx="1871636" cy="851928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9" name="Straight Arrow Connector 58"/>
          <p:cNvCxnSpPr>
            <a:stCxn id="13" idx="1"/>
            <a:endCxn id="15" idx="4"/>
          </p:cNvCxnSpPr>
          <p:nvPr/>
        </p:nvCxnSpPr>
        <p:spPr>
          <a:xfrm flipH="1" flipV="1">
            <a:off x="3785939" y="3203067"/>
            <a:ext cx="573028" cy="75795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2" name="Straight Arrow Connector 61"/>
          <p:cNvCxnSpPr>
            <a:stCxn id="13" idx="7"/>
            <a:endCxn id="17" idx="4"/>
          </p:cNvCxnSpPr>
          <p:nvPr/>
        </p:nvCxnSpPr>
        <p:spPr>
          <a:xfrm flipV="1">
            <a:off x="4773003" y="3203067"/>
            <a:ext cx="649338" cy="75795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8" name="Straight Arrow Connector 67"/>
          <p:cNvCxnSpPr>
            <a:stCxn id="8" idx="7"/>
            <a:endCxn id="14" idx="4"/>
          </p:cNvCxnSpPr>
          <p:nvPr/>
        </p:nvCxnSpPr>
        <p:spPr>
          <a:xfrm flipV="1">
            <a:off x="6423335" y="3203067"/>
            <a:ext cx="473769" cy="75795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>
            <a:stCxn id="11" idx="0"/>
            <a:endCxn id="14" idx="5"/>
          </p:cNvCxnSpPr>
          <p:nvPr/>
        </p:nvCxnSpPr>
        <p:spPr>
          <a:xfrm flipH="1" flipV="1">
            <a:off x="7171474" y="3109094"/>
            <a:ext cx="324201" cy="77196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4" name="Straight Arrow Connector 73"/>
          <p:cNvCxnSpPr>
            <a:stCxn id="14" idx="1"/>
            <a:endCxn id="19" idx="5"/>
          </p:cNvCxnSpPr>
          <p:nvPr/>
        </p:nvCxnSpPr>
        <p:spPr>
          <a:xfrm flipH="1" flipV="1">
            <a:off x="5929232" y="2006917"/>
            <a:ext cx="693503" cy="64843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/>
          <p:cNvCxnSpPr>
            <a:stCxn id="19" idx="1"/>
            <a:endCxn id="20" idx="5"/>
          </p:cNvCxnSpPr>
          <p:nvPr/>
        </p:nvCxnSpPr>
        <p:spPr>
          <a:xfrm flipH="1" flipV="1">
            <a:off x="4833548" y="1228590"/>
            <a:ext cx="408695" cy="4071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/>
          <p:cNvCxnSpPr>
            <a:stCxn id="18" idx="7"/>
            <a:endCxn id="20" idx="3"/>
          </p:cNvCxnSpPr>
          <p:nvPr/>
        </p:nvCxnSpPr>
        <p:spPr>
          <a:xfrm flipV="1">
            <a:off x="3567689" y="1228590"/>
            <a:ext cx="506151" cy="496103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3" name="Straight Arrow Connector 82"/>
          <p:cNvCxnSpPr>
            <a:stCxn id="16" idx="0"/>
            <a:endCxn id="18" idx="3"/>
          </p:cNvCxnSpPr>
          <p:nvPr/>
        </p:nvCxnSpPr>
        <p:spPr>
          <a:xfrm flipV="1">
            <a:off x="2275259" y="2095837"/>
            <a:ext cx="652590" cy="46554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6" name="Straight Arrow Connector 85"/>
          <p:cNvCxnSpPr>
            <a:stCxn id="15" idx="6"/>
            <a:endCxn id="19" idx="3"/>
          </p:cNvCxnSpPr>
          <p:nvPr/>
        </p:nvCxnSpPr>
        <p:spPr>
          <a:xfrm flipV="1">
            <a:off x="4191003" y="2006919"/>
            <a:ext cx="1051239" cy="87530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9" name="Straight Arrow Connector 88"/>
          <p:cNvCxnSpPr>
            <a:stCxn id="16" idx="6"/>
            <a:endCxn id="19" idx="2"/>
          </p:cNvCxnSpPr>
          <p:nvPr/>
        </p:nvCxnSpPr>
        <p:spPr>
          <a:xfrm flipV="1">
            <a:off x="2640789" y="1821347"/>
            <a:ext cx="2459174" cy="1019269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>
            <a:stCxn id="11" idx="1"/>
            <a:endCxn id="17" idx="6"/>
          </p:cNvCxnSpPr>
          <p:nvPr/>
        </p:nvCxnSpPr>
        <p:spPr>
          <a:xfrm flipH="1" flipV="1">
            <a:off x="5783790" y="2882224"/>
            <a:ext cx="1504866" cy="107879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8" name="Straight Arrow Connector 97"/>
          <p:cNvCxnSpPr>
            <a:stCxn id="10" idx="6"/>
            <a:endCxn id="15" idx="3"/>
          </p:cNvCxnSpPr>
          <p:nvPr/>
        </p:nvCxnSpPr>
        <p:spPr>
          <a:xfrm flipV="1">
            <a:off x="1894974" y="3109094"/>
            <a:ext cx="1604540" cy="1044983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100"/>
          <p:cNvCxnSpPr>
            <a:stCxn id="8" idx="1"/>
            <a:endCxn id="16" idx="5"/>
          </p:cNvCxnSpPr>
          <p:nvPr/>
        </p:nvCxnSpPr>
        <p:spPr>
          <a:xfrm flipH="1" flipV="1">
            <a:off x="2533728" y="3038062"/>
            <a:ext cx="3475571" cy="922959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47" name="Straight Arrow Connector 146"/>
          <p:cNvCxnSpPr>
            <a:stCxn id="17" idx="7"/>
            <a:endCxn id="19" idx="4"/>
          </p:cNvCxnSpPr>
          <p:nvPr/>
        </p:nvCxnSpPr>
        <p:spPr>
          <a:xfrm flipH="1" flipV="1">
            <a:off x="5585737" y="2083785"/>
            <a:ext cx="92187" cy="57157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3" name="Rectangle 52"/>
          <p:cNvSpPr/>
          <p:nvPr/>
        </p:nvSpPr>
        <p:spPr>
          <a:xfrm>
            <a:off x="6681841" y="947927"/>
            <a:ext cx="149772" cy="14977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TextBox 53"/>
          <p:cNvSpPr txBox="1"/>
          <p:nvPr/>
        </p:nvSpPr>
        <p:spPr>
          <a:xfrm>
            <a:off x="6799526" y="868388"/>
            <a:ext cx="8620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Unknown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681841" y="1156290"/>
            <a:ext cx="149772" cy="14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TextBox 54"/>
          <p:cNvSpPr txBox="1"/>
          <p:nvPr/>
        </p:nvSpPr>
        <p:spPr>
          <a:xfrm>
            <a:off x="6805848" y="1076751"/>
            <a:ext cx="6685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Known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69" y="845861"/>
            <a:ext cx="701657" cy="7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73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36004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Two-Year Placement Expiration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268760"/>
            <a:ext cx="9144000" cy="4525963"/>
          </a:xfrm>
        </p:spPr>
        <p:txBody>
          <a:bodyPr>
            <a:normAutofit/>
          </a:bodyPr>
          <a:lstStyle/>
          <a:p>
            <a:r>
              <a:rPr lang="en-US" sz="3400" dirty="0">
                <a:latin typeface="Calibri" panose="020F0502020204030204" pitchFamily="34" charset="0"/>
              </a:rPr>
              <a:t>Large population of students have a 2-year </a:t>
            </a:r>
            <a:r>
              <a:rPr lang="en-US" sz="3400" dirty="0" smtClean="0">
                <a:latin typeface="Calibri" panose="020F0502020204030204" pitchFamily="34" charset="0"/>
              </a:rPr>
              <a:t>gap</a:t>
            </a:r>
          </a:p>
          <a:p>
            <a:r>
              <a:rPr lang="en-US" sz="3400" dirty="0" smtClean="0">
                <a:latin typeface="Calibri" panose="020F0502020204030204" pitchFamily="34" charset="0"/>
              </a:rPr>
              <a:t>Large non-traditional population (15-year gap)</a:t>
            </a:r>
            <a:endParaRPr lang="en-US" sz="3400" dirty="0">
              <a:latin typeface="Calibri" panose="020F0502020204030204" pitchFamily="34" charset="0"/>
            </a:endParaRPr>
          </a:p>
          <a:p>
            <a:r>
              <a:rPr lang="en-US" sz="3400" dirty="0" smtClean="0">
                <a:latin typeface="Calibri" panose="020F0502020204030204" pitchFamily="34" charset="0"/>
              </a:rPr>
              <a:t>Students</a:t>
            </a:r>
            <a:r>
              <a:rPr lang="en-US" sz="3400" dirty="0">
                <a:latin typeface="Calibri" panose="020F0502020204030204" pitchFamily="34" charset="0"/>
              </a:rPr>
              <a:t>’ skills do not </a:t>
            </a:r>
            <a:r>
              <a:rPr lang="en-US" sz="3400" dirty="0" smtClean="0">
                <a:latin typeface="Calibri" panose="020F0502020204030204" pitchFamily="34" charset="0"/>
              </a:rPr>
              <a:t>evaporate </a:t>
            </a:r>
            <a:r>
              <a:rPr lang="en-US" sz="3400" dirty="0">
                <a:latin typeface="Calibri" panose="020F0502020204030204" pitchFamily="34" charset="0"/>
              </a:rPr>
              <a:t>after a set amount of </a:t>
            </a:r>
            <a:r>
              <a:rPr lang="en-US" sz="3400" dirty="0" smtClean="0">
                <a:latin typeface="Calibri" panose="020F0502020204030204" pitchFamily="34" charset="0"/>
              </a:rPr>
              <a:t>time </a:t>
            </a:r>
          </a:p>
          <a:p>
            <a:r>
              <a:rPr lang="en-US" sz="3400" dirty="0" smtClean="0">
                <a:latin typeface="Calibri" panose="020F0502020204030204" pitchFamily="34" charset="0"/>
              </a:rPr>
              <a:t>If not refreshed, learning curve too steep</a:t>
            </a:r>
          </a:p>
          <a:p>
            <a:r>
              <a:rPr lang="en-US" sz="3400" dirty="0" smtClean="0">
                <a:latin typeface="Calibri" panose="020F0502020204030204" pitchFamily="34" charset="0"/>
              </a:rPr>
              <a:t>Student </a:t>
            </a:r>
            <a:r>
              <a:rPr lang="en-US" sz="3400" dirty="0">
                <a:latin typeface="Calibri" panose="020F0502020204030204" pitchFamily="34" charset="0"/>
              </a:rPr>
              <a:t>skills can be </a:t>
            </a:r>
            <a:r>
              <a:rPr lang="en-US" sz="3400" dirty="0" smtClean="0">
                <a:latin typeface="Calibri" panose="020F0502020204030204" pitchFamily="34" charset="0"/>
              </a:rPr>
              <a:t>refreshed quickly</a:t>
            </a:r>
          </a:p>
          <a:p>
            <a:pPr marL="0" indent="0">
              <a:buNone/>
            </a:pPr>
            <a:endParaRPr lang="en-US" sz="3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4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12366" y="5564673"/>
            <a:ext cx="1153026" cy="397285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 }</a:t>
            </a:r>
          </a:p>
        </p:txBody>
      </p:sp>
      <p:sp>
        <p:nvSpPr>
          <p:cNvPr id="5" name="Oval 4"/>
          <p:cNvSpPr/>
          <p:nvPr/>
        </p:nvSpPr>
        <p:spPr>
          <a:xfrm>
            <a:off x="6188496" y="4864186"/>
            <a:ext cx="387272" cy="3906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{c}</a:t>
            </a:r>
          </a:p>
        </p:txBody>
      </p:sp>
      <p:sp>
        <p:nvSpPr>
          <p:cNvPr id="6" name="Oval 5"/>
          <p:cNvSpPr/>
          <p:nvPr/>
        </p:nvSpPr>
        <p:spPr>
          <a:xfrm>
            <a:off x="4485805" y="4890518"/>
            <a:ext cx="405059" cy="33172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{i}</a:t>
            </a:r>
          </a:p>
        </p:txBody>
      </p:sp>
      <p:sp>
        <p:nvSpPr>
          <p:cNvPr id="7" name="Oval 6"/>
          <p:cNvSpPr/>
          <p:nvPr/>
        </p:nvSpPr>
        <p:spPr>
          <a:xfrm>
            <a:off x="2389900" y="4891349"/>
            <a:ext cx="405434" cy="36515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{g}</a:t>
            </a:r>
          </a:p>
        </p:txBody>
      </p:sp>
      <p:sp>
        <p:nvSpPr>
          <p:cNvPr id="8" name="Oval 7"/>
          <p:cNvSpPr/>
          <p:nvPr/>
        </p:nvSpPr>
        <p:spPr>
          <a:xfrm>
            <a:off x="5923547" y="3881055"/>
            <a:ext cx="585539" cy="54604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{i, h}</a:t>
            </a:r>
          </a:p>
        </p:txBody>
      </p:sp>
      <p:sp>
        <p:nvSpPr>
          <p:cNvPr id="9" name="Oval 8"/>
          <p:cNvSpPr/>
          <p:nvPr/>
        </p:nvSpPr>
        <p:spPr>
          <a:xfrm>
            <a:off x="2795334" y="3881055"/>
            <a:ext cx="585539" cy="54604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{i, g}</a:t>
            </a:r>
          </a:p>
        </p:txBody>
      </p:sp>
      <p:sp>
        <p:nvSpPr>
          <p:cNvPr id="10" name="Oval 9"/>
          <p:cNvSpPr/>
          <p:nvPr/>
        </p:nvSpPr>
        <p:spPr>
          <a:xfrm>
            <a:off x="1309435" y="3881055"/>
            <a:ext cx="585539" cy="54604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{g, h}</a:t>
            </a:r>
          </a:p>
        </p:txBody>
      </p:sp>
      <p:sp>
        <p:nvSpPr>
          <p:cNvPr id="11" name="Oval 10"/>
          <p:cNvSpPr/>
          <p:nvPr/>
        </p:nvSpPr>
        <p:spPr>
          <a:xfrm>
            <a:off x="7202905" y="3881055"/>
            <a:ext cx="585539" cy="546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i}</a:t>
            </a:r>
          </a:p>
        </p:txBody>
      </p:sp>
      <p:sp>
        <p:nvSpPr>
          <p:cNvPr id="13" name="Oval 12"/>
          <p:cNvSpPr/>
          <p:nvPr/>
        </p:nvSpPr>
        <p:spPr>
          <a:xfrm>
            <a:off x="4273215" y="3881055"/>
            <a:ext cx="585539" cy="546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g}</a:t>
            </a:r>
          </a:p>
        </p:txBody>
      </p:sp>
      <p:sp>
        <p:nvSpPr>
          <p:cNvPr id="14" name="Oval 13"/>
          <p:cNvSpPr/>
          <p:nvPr/>
        </p:nvSpPr>
        <p:spPr>
          <a:xfrm>
            <a:off x="6509087" y="2561383"/>
            <a:ext cx="776036" cy="641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i, h}</a:t>
            </a:r>
          </a:p>
        </p:txBody>
      </p:sp>
      <p:sp>
        <p:nvSpPr>
          <p:cNvPr id="15" name="Oval 14"/>
          <p:cNvSpPr/>
          <p:nvPr/>
        </p:nvSpPr>
        <p:spPr>
          <a:xfrm>
            <a:off x="3380872" y="2561383"/>
            <a:ext cx="810131" cy="641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g, h}</a:t>
            </a:r>
          </a:p>
        </p:txBody>
      </p:sp>
      <p:sp>
        <p:nvSpPr>
          <p:cNvPr id="16" name="Oval 15"/>
          <p:cNvSpPr/>
          <p:nvPr/>
        </p:nvSpPr>
        <p:spPr>
          <a:xfrm>
            <a:off x="1909730" y="2561382"/>
            <a:ext cx="731059" cy="558466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{g, h, i}</a:t>
            </a:r>
          </a:p>
        </p:txBody>
      </p:sp>
      <p:sp>
        <p:nvSpPr>
          <p:cNvPr id="17" name="Oval 16"/>
          <p:cNvSpPr/>
          <p:nvPr/>
        </p:nvSpPr>
        <p:spPr>
          <a:xfrm>
            <a:off x="5060892" y="2561383"/>
            <a:ext cx="722899" cy="641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i, g}</a:t>
            </a:r>
          </a:p>
        </p:txBody>
      </p:sp>
      <p:sp>
        <p:nvSpPr>
          <p:cNvPr id="18" name="Oval 17"/>
          <p:cNvSpPr/>
          <p:nvPr/>
        </p:nvSpPr>
        <p:spPr>
          <a:xfrm>
            <a:off x="2795333" y="1647826"/>
            <a:ext cx="904871" cy="5248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{a, g, h, i}</a:t>
            </a:r>
          </a:p>
        </p:txBody>
      </p:sp>
      <p:sp>
        <p:nvSpPr>
          <p:cNvPr id="19" name="Oval 18"/>
          <p:cNvSpPr/>
          <p:nvPr/>
        </p:nvSpPr>
        <p:spPr>
          <a:xfrm>
            <a:off x="5099963" y="1558908"/>
            <a:ext cx="971549" cy="5248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i, g, h}</a:t>
            </a:r>
          </a:p>
        </p:txBody>
      </p:sp>
      <p:sp>
        <p:nvSpPr>
          <p:cNvPr id="20" name="Oval 19"/>
          <p:cNvSpPr/>
          <p:nvPr/>
        </p:nvSpPr>
        <p:spPr>
          <a:xfrm>
            <a:off x="3916500" y="897948"/>
            <a:ext cx="1074389" cy="3873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{a, c, i, g, h}</a:t>
            </a:r>
          </a:p>
        </p:txBody>
      </p:sp>
      <p:cxnSp>
        <p:nvCxnSpPr>
          <p:cNvPr id="22" name="Straight Arrow Connector 21"/>
          <p:cNvCxnSpPr>
            <a:stCxn id="4" idx="2"/>
            <a:endCxn id="7" idx="5"/>
          </p:cNvCxnSpPr>
          <p:nvPr/>
        </p:nvCxnSpPr>
        <p:spPr>
          <a:xfrm flipH="1" flipV="1">
            <a:off x="2735959" y="5203031"/>
            <a:ext cx="1376408" cy="560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>
            <a:stCxn id="4" idx="0"/>
            <a:endCxn id="6" idx="4"/>
          </p:cNvCxnSpPr>
          <p:nvPr/>
        </p:nvCxnSpPr>
        <p:spPr>
          <a:xfrm flipH="1" flipV="1">
            <a:off x="4688333" y="5222241"/>
            <a:ext cx="546" cy="342433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4" idx="6"/>
            <a:endCxn id="5" idx="3"/>
          </p:cNvCxnSpPr>
          <p:nvPr/>
        </p:nvCxnSpPr>
        <p:spPr>
          <a:xfrm flipV="1">
            <a:off x="5265392" y="5197584"/>
            <a:ext cx="979818" cy="56573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/>
          <p:cNvCxnSpPr>
            <a:stCxn id="7" idx="1"/>
            <a:endCxn id="10" idx="4"/>
          </p:cNvCxnSpPr>
          <p:nvPr/>
        </p:nvCxnSpPr>
        <p:spPr>
          <a:xfrm flipH="1" flipV="1">
            <a:off x="1602205" y="4427097"/>
            <a:ext cx="847070" cy="517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38" name="Straight Arrow Connector 37"/>
          <p:cNvCxnSpPr>
            <a:stCxn id="7" idx="0"/>
            <a:endCxn id="9" idx="3"/>
          </p:cNvCxnSpPr>
          <p:nvPr/>
        </p:nvCxnSpPr>
        <p:spPr>
          <a:xfrm flipV="1">
            <a:off x="2592617" y="4347131"/>
            <a:ext cx="288468" cy="544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0" name="Straight Arrow Connector 39"/>
          <p:cNvCxnSpPr>
            <a:stCxn id="7" idx="7"/>
            <a:endCxn id="13" idx="3"/>
          </p:cNvCxnSpPr>
          <p:nvPr/>
        </p:nvCxnSpPr>
        <p:spPr>
          <a:xfrm flipV="1">
            <a:off x="2735960" y="4347133"/>
            <a:ext cx="1623007" cy="59769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>
            <a:stCxn id="6" idx="1"/>
            <a:endCxn id="9" idx="5"/>
          </p:cNvCxnSpPr>
          <p:nvPr/>
        </p:nvCxnSpPr>
        <p:spPr>
          <a:xfrm flipH="1" flipV="1">
            <a:off x="3295122" y="4347131"/>
            <a:ext cx="1250001" cy="591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4" name="Straight Arrow Connector 43"/>
          <p:cNvCxnSpPr>
            <a:stCxn id="6" idx="7"/>
            <a:endCxn id="8" idx="3"/>
          </p:cNvCxnSpPr>
          <p:nvPr/>
        </p:nvCxnSpPr>
        <p:spPr>
          <a:xfrm flipV="1">
            <a:off x="4831543" y="4347131"/>
            <a:ext cx="1177755" cy="591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6" name="Straight Arrow Connector 45"/>
          <p:cNvCxnSpPr>
            <a:stCxn id="5" idx="1"/>
            <a:endCxn id="13" idx="5"/>
          </p:cNvCxnSpPr>
          <p:nvPr/>
        </p:nvCxnSpPr>
        <p:spPr>
          <a:xfrm flipH="1" flipV="1">
            <a:off x="4773004" y="4347133"/>
            <a:ext cx="1472207" cy="57425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>
            <a:stCxn id="5" idx="7"/>
            <a:endCxn id="11" idx="4"/>
          </p:cNvCxnSpPr>
          <p:nvPr/>
        </p:nvCxnSpPr>
        <p:spPr>
          <a:xfrm flipV="1">
            <a:off x="6519053" y="4427097"/>
            <a:ext cx="976622" cy="494291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0" name="Straight Arrow Connector 49"/>
          <p:cNvCxnSpPr>
            <a:stCxn id="10" idx="0"/>
            <a:endCxn id="16" idx="3"/>
          </p:cNvCxnSpPr>
          <p:nvPr/>
        </p:nvCxnSpPr>
        <p:spPr>
          <a:xfrm flipV="1">
            <a:off x="1602205" y="3038063"/>
            <a:ext cx="414585" cy="842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2" name="Straight Arrow Connector 51"/>
          <p:cNvCxnSpPr>
            <a:stCxn id="9" idx="1"/>
            <a:endCxn id="16" idx="5"/>
          </p:cNvCxnSpPr>
          <p:nvPr/>
        </p:nvCxnSpPr>
        <p:spPr>
          <a:xfrm flipH="1" flipV="1">
            <a:off x="2533727" y="3038062"/>
            <a:ext cx="347358" cy="922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6" name="Straight Arrow Connector 55"/>
          <p:cNvCxnSpPr>
            <a:stCxn id="9" idx="7"/>
            <a:endCxn id="17" idx="3"/>
          </p:cNvCxnSpPr>
          <p:nvPr/>
        </p:nvCxnSpPr>
        <p:spPr>
          <a:xfrm flipV="1">
            <a:off x="3295122" y="3109093"/>
            <a:ext cx="1871636" cy="851928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9" name="Straight Arrow Connector 58"/>
          <p:cNvCxnSpPr>
            <a:stCxn id="13" idx="1"/>
            <a:endCxn id="15" idx="4"/>
          </p:cNvCxnSpPr>
          <p:nvPr/>
        </p:nvCxnSpPr>
        <p:spPr>
          <a:xfrm flipH="1" flipV="1">
            <a:off x="3785939" y="3203067"/>
            <a:ext cx="573028" cy="75795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2" name="Straight Arrow Connector 61"/>
          <p:cNvCxnSpPr>
            <a:stCxn id="13" idx="7"/>
            <a:endCxn id="17" idx="4"/>
          </p:cNvCxnSpPr>
          <p:nvPr/>
        </p:nvCxnSpPr>
        <p:spPr>
          <a:xfrm flipV="1">
            <a:off x="4773003" y="3203067"/>
            <a:ext cx="649338" cy="75795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8" name="Straight Arrow Connector 67"/>
          <p:cNvCxnSpPr>
            <a:stCxn id="8" idx="7"/>
            <a:endCxn id="14" idx="4"/>
          </p:cNvCxnSpPr>
          <p:nvPr/>
        </p:nvCxnSpPr>
        <p:spPr>
          <a:xfrm flipV="1">
            <a:off x="6423335" y="3203067"/>
            <a:ext cx="473769" cy="75795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>
            <a:stCxn id="11" idx="0"/>
            <a:endCxn id="14" idx="5"/>
          </p:cNvCxnSpPr>
          <p:nvPr/>
        </p:nvCxnSpPr>
        <p:spPr>
          <a:xfrm flipH="1" flipV="1">
            <a:off x="7171474" y="3109094"/>
            <a:ext cx="324201" cy="77196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4" name="Straight Arrow Connector 73"/>
          <p:cNvCxnSpPr>
            <a:stCxn id="14" idx="1"/>
            <a:endCxn id="19" idx="5"/>
          </p:cNvCxnSpPr>
          <p:nvPr/>
        </p:nvCxnSpPr>
        <p:spPr>
          <a:xfrm flipH="1" flipV="1">
            <a:off x="5929232" y="2006917"/>
            <a:ext cx="693503" cy="64843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/>
          <p:cNvCxnSpPr>
            <a:stCxn id="19" idx="1"/>
            <a:endCxn id="20" idx="5"/>
          </p:cNvCxnSpPr>
          <p:nvPr/>
        </p:nvCxnSpPr>
        <p:spPr>
          <a:xfrm flipH="1" flipV="1">
            <a:off x="4833548" y="1228590"/>
            <a:ext cx="408695" cy="4071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/>
          <p:cNvCxnSpPr>
            <a:stCxn id="18" idx="7"/>
            <a:endCxn id="20" idx="3"/>
          </p:cNvCxnSpPr>
          <p:nvPr/>
        </p:nvCxnSpPr>
        <p:spPr>
          <a:xfrm flipV="1">
            <a:off x="3567689" y="1228590"/>
            <a:ext cx="506151" cy="496103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3" name="Straight Arrow Connector 82"/>
          <p:cNvCxnSpPr>
            <a:stCxn id="16" idx="0"/>
            <a:endCxn id="18" idx="3"/>
          </p:cNvCxnSpPr>
          <p:nvPr/>
        </p:nvCxnSpPr>
        <p:spPr>
          <a:xfrm flipV="1">
            <a:off x="2275259" y="2095837"/>
            <a:ext cx="652590" cy="46554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6" name="Straight Arrow Connector 85"/>
          <p:cNvCxnSpPr>
            <a:stCxn id="15" idx="6"/>
            <a:endCxn id="19" idx="3"/>
          </p:cNvCxnSpPr>
          <p:nvPr/>
        </p:nvCxnSpPr>
        <p:spPr>
          <a:xfrm flipV="1">
            <a:off x="4191003" y="2006919"/>
            <a:ext cx="1051239" cy="87530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9" name="Straight Arrow Connector 88"/>
          <p:cNvCxnSpPr>
            <a:stCxn id="16" idx="6"/>
            <a:endCxn id="19" idx="2"/>
          </p:cNvCxnSpPr>
          <p:nvPr/>
        </p:nvCxnSpPr>
        <p:spPr>
          <a:xfrm flipV="1">
            <a:off x="2640789" y="1821347"/>
            <a:ext cx="2459174" cy="1019269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>
            <a:stCxn id="11" idx="1"/>
            <a:endCxn id="17" idx="6"/>
          </p:cNvCxnSpPr>
          <p:nvPr/>
        </p:nvCxnSpPr>
        <p:spPr>
          <a:xfrm flipH="1" flipV="1">
            <a:off x="5783790" y="2882224"/>
            <a:ext cx="1504866" cy="107879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8" name="Straight Arrow Connector 97"/>
          <p:cNvCxnSpPr>
            <a:stCxn id="10" idx="6"/>
            <a:endCxn id="15" idx="3"/>
          </p:cNvCxnSpPr>
          <p:nvPr/>
        </p:nvCxnSpPr>
        <p:spPr>
          <a:xfrm flipV="1">
            <a:off x="1894974" y="3109094"/>
            <a:ext cx="1604540" cy="1044983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100"/>
          <p:cNvCxnSpPr>
            <a:stCxn id="8" idx="1"/>
            <a:endCxn id="16" idx="5"/>
          </p:cNvCxnSpPr>
          <p:nvPr/>
        </p:nvCxnSpPr>
        <p:spPr>
          <a:xfrm flipH="1" flipV="1">
            <a:off x="2533728" y="3038062"/>
            <a:ext cx="3475571" cy="922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47" name="Straight Arrow Connector 146"/>
          <p:cNvCxnSpPr>
            <a:stCxn id="17" idx="7"/>
            <a:endCxn id="19" idx="4"/>
          </p:cNvCxnSpPr>
          <p:nvPr/>
        </p:nvCxnSpPr>
        <p:spPr>
          <a:xfrm flipH="1" flipV="1">
            <a:off x="5585737" y="2083785"/>
            <a:ext cx="92187" cy="57157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3" name="Rectangle 52"/>
          <p:cNvSpPr/>
          <p:nvPr/>
        </p:nvSpPr>
        <p:spPr>
          <a:xfrm>
            <a:off x="6681841" y="947927"/>
            <a:ext cx="149772" cy="14977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TextBox 53"/>
          <p:cNvSpPr txBox="1"/>
          <p:nvPr/>
        </p:nvSpPr>
        <p:spPr>
          <a:xfrm>
            <a:off x="6799526" y="868388"/>
            <a:ext cx="8620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Unknown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681841" y="1156290"/>
            <a:ext cx="149772" cy="14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TextBox 54"/>
          <p:cNvSpPr txBox="1"/>
          <p:nvPr/>
        </p:nvSpPr>
        <p:spPr>
          <a:xfrm>
            <a:off x="6805848" y="1076751"/>
            <a:ext cx="6685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Known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45" y="857251"/>
            <a:ext cx="254357" cy="25435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62501"/>
            <a:ext cx="701657" cy="7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12366" y="5564673"/>
            <a:ext cx="1153026" cy="397285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 }</a:t>
            </a:r>
          </a:p>
        </p:txBody>
      </p:sp>
      <p:sp>
        <p:nvSpPr>
          <p:cNvPr id="5" name="Oval 4"/>
          <p:cNvSpPr/>
          <p:nvPr/>
        </p:nvSpPr>
        <p:spPr>
          <a:xfrm>
            <a:off x="6188496" y="4864186"/>
            <a:ext cx="387272" cy="3906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{c}</a:t>
            </a:r>
          </a:p>
        </p:txBody>
      </p:sp>
      <p:sp>
        <p:nvSpPr>
          <p:cNvPr id="6" name="Oval 5"/>
          <p:cNvSpPr/>
          <p:nvPr/>
        </p:nvSpPr>
        <p:spPr>
          <a:xfrm>
            <a:off x="4485805" y="4890518"/>
            <a:ext cx="405059" cy="33172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{i}</a:t>
            </a:r>
          </a:p>
        </p:txBody>
      </p:sp>
      <p:sp>
        <p:nvSpPr>
          <p:cNvPr id="7" name="Oval 6"/>
          <p:cNvSpPr/>
          <p:nvPr/>
        </p:nvSpPr>
        <p:spPr>
          <a:xfrm>
            <a:off x="2389900" y="4891349"/>
            <a:ext cx="405434" cy="36515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{g}</a:t>
            </a:r>
          </a:p>
        </p:txBody>
      </p:sp>
      <p:sp>
        <p:nvSpPr>
          <p:cNvPr id="8" name="Oval 7"/>
          <p:cNvSpPr/>
          <p:nvPr/>
        </p:nvSpPr>
        <p:spPr>
          <a:xfrm>
            <a:off x="5923547" y="3881055"/>
            <a:ext cx="585539" cy="54604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{i, h}</a:t>
            </a:r>
          </a:p>
        </p:txBody>
      </p:sp>
      <p:sp>
        <p:nvSpPr>
          <p:cNvPr id="9" name="Oval 8"/>
          <p:cNvSpPr/>
          <p:nvPr/>
        </p:nvSpPr>
        <p:spPr>
          <a:xfrm>
            <a:off x="2795334" y="3881055"/>
            <a:ext cx="585539" cy="54604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{i, g}</a:t>
            </a:r>
          </a:p>
        </p:txBody>
      </p:sp>
      <p:sp>
        <p:nvSpPr>
          <p:cNvPr id="10" name="Oval 9"/>
          <p:cNvSpPr/>
          <p:nvPr/>
        </p:nvSpPr>
        <p:spPr>
          <a:xfrm>
            <a:off x="1309435" y="3881055"/>
            <a:ext cx="585539" cy="54604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{g, h}</a:t>
            </a:r>
          </a:p>
        </p:txBody>
      </p:sp>
      <p:sp>
        <p:nvSpPr>
          <p:cNvPr id="11" name="Oval 10"/>
          <p:cNvSpPr/>
          <p:nvPr/>
        </p:nvSpPr>
        <p:spPr>
          <a:xfrm>
            <a:off x="7202905" y="3881055"/>
            <a:ext cx="585539" cy="546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i}</a:t>
            </a:r>
          </a:p>
        </p:txBody>
      </p:sp>
      <p:sp>
        <p:nvSpPr>
          <p:cNvPr id="13" name="Oval 12"/>
          <p:cNvSpPr/>
          <p:nvPr/>
        </p:nvSpPr>
        <p:spPr>
          <a:xfrm>
            <a:off x="4273215" y="3881055"/>
            <a:ext cx="585539" cy="546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g}</a:t>
            </a:r>
          </a:p>
        </p:txBody>
      </p:sp>
      <p:sp>
        <p:nvSpPr>
          <p:cNvPr id="14" name="Oval 13"/>
          <p:cNvSpPr/>
          <p:nvPr/>
        </p:nvSpPr>
        <p:spPr>
          <a:xfrm>
            <a:off x="6509087" y="2561383"/>
            <a:ext cx="776036" cy="641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i, h}</a:t>
            </a:r>
          </a:p>
        </p:txBody>
      </p:sp>
      <p:sp>
        <p:nvSpPr>
          <p:cNvPr id="15" name="Oval 14"/>
          <p:cNvSpPr/>
          <p:nvPr/>
        </p:nvSpPr>
        <p:spPr>
          <a:xfrm>
            <a:off x="3380872" y="2561383"/>
            <a:ext cx="810131" cy="641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g, h}</a:t>
            </a:r>
          </a:p>
        </p:txBody>
      </p:sp>
      <p:sp>
        <p:nvSpPr>
          <p:cNvPr id="16" name="Oval 15"/>
          <p:cNvSpPr/>
          <p:nvPr/>
        </p:nvSpPr>
        <p:spPr>
          <a:xfrm>
            <a:off x="1909730" y="2561382"/>
            <a:ext cx="731059" cy="558466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{g, h, i}</a:t>
            </a:r>
          </a:p>
        </p:txBody>
      </p:sp>
      <p:sp>
        <p:nvSpPr>
          <p:cNvPr id="17" name="Oval 16"/>
          <p:cNvSpPr/>
          <p:nvPr/>
        </p:nvSpPr>
        <p:spPr>
          <a:xfrm>
            <a:off x="5060892" y="2561383"/>
            <a:ext cx="722899" cy="641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i, g}</a:t>
            </a:r>
          </a:p>
        </p:txBody>
      </p:sp>
      <p:sp>
        <p:nvSpPr>
          <p:cNvPr id="18" name="Oval 17"/>
          <p:cNvSpPr/>
          <p:nvPr/>
        </p:nvSpPr>
        <p:spPr>
          <a:xfrm>
            <a:off x="2795333" y="1647826"/>
            <a:ext cx="904871" cy="524878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{a, g, h, i}</a:t>
            </a:r>
          </a:p>
        </p:txBody>
      </p:sp>
      <p:sp>
        <p:nvSpPr>
          <p:cNvPr id="19" name="Oval 18"/>
          <p:cNvSpPr/>
          <p:nvPr/>
        </p:nvSpPr>
        <p:spPr>
          <a:xfrm>
            <a:off x="5099963" y="1558908"/>
            <a:ext cx="971549" cy="52487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i, g, h}</a:t>
            </a:r>
          </a:p>
        </p:txBody>
      </p:sp>
      <p:sp>
        <p:nvSpPr>
          <p:cNvPr id="20" name="Oval 19"/>
          <p:cNvSpPr/>
          <p:nvPr/>
        </p:nvSpPr>
        <p:spPr>
          <a:xfrm>
            <a:off x="3916500" y="897948"/>
            <a:ext cx="1074389" cy="3873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{a, c, i, g, h}</a:t>
            </a:r>
          </a:p>
        </p:txBody>
      </p:sp>
      <p:cxnSp>
        <p:nvCxnSpPr>
          <p:cNvPr id="22" name="Straight Arrow Connector 21"/>
          <p:cNvCxnSpPr>
            <a:stCxn id="4" idx="2"/>
            <a:endCxn id="7" idx="5"/>
          </p:cNvCxnSpPr>
          <p:nvPr/>
        </p:nvCxnSpPr>
        <p:spPr>
          <a:xfrm flipH="1" flipV="1">
            <a:off x="2735959" y="5203031"/>
            <a:ext cx="1376408" cy="560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>
            <a:stCxn id="4" idx="0"/>
            <a:endCxn id="6" idx="4"/>
          </p:cNvCxnSpPr>
          <p:nvPr/>
        </p:nvCxnSpPr>
        <p:spPr>
          <a:xfrm flipH="1" flipV="1">
            <a:off x="4688333" y="5222241"/>
            <a:ext cx="546" cy="342433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4" idx="6"/>
            <a:endCxn id="5" idx="3"/>
          </p:cNvCxnSpPr>
          <p:nvPr/>
        </p:nvCxnSpPr>
        <p:spPr>
          <a:xfrm flipV="1">
            <a:off x="5265392" y="5197584"/>
            <a:ext cx="979818" cy="56573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/>
          <p:cNvCxnSpPr>
            <a:stCxn id="7" idx="1"/>
            <a:endCxn id="10" idx="4"/>
          </p:cNvCxnSpPr>
          <p:nvPr/>
        </p:nvCxnSpPr>
        <p:spPr>
          <a:xfrm flipH="1" flipV="1">
            <a:off x="1602205" y="4427097"/>
            <a:ext cx="847070" cy="517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38" name="Straight Arrow Connector 37"/>
          <p:cNvCxnSpPr>
            <a:stCxn id="7" idx="0"/>
            <a:endCxn id="9" idx="3"/>
          </p:cNvCxnSpPr>
          <p:nvPr/>
        </p:nvCxnSpPr>
        <p:spPr>
          <a:xfrm flipV="1">
            <a:off x="2592617" y="4347131"/>
            <a:ext cx="288468" cy="544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0" name="Straight Arrow Connector 39"/>
          <p:cNvCxnSpPr>
            <a:stCxn id="7" idx="7"/>
            <a:endCxn id="13" idx="3"/>
          </p:cNvCxnSpPr>
          <p:nvPr/>
        </p:nvCxnSpPr>
        <p:spPr>
          <a:xfrm flipV="1">
            <a:off x="2735960" y="4347133"/>
            <a:ext cx="1623007" cy="59769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>
            <a:stCxn id="6" idx="1"/>
            <a:endCxn id="9" idx="5"/>
          </p:cNvCxnSpPr>
          <p:nvPr/>
        </p:nvCxnSpPr>
        <p:spPr>
          <a:xfrm flipH="1" flipV="1">
            <a:off x="3295122" y="4347131"/>
            <a:ext cx="1250001" cy="591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4" name="Straight Arrow Connector 43"/>
          <p:cNvCxnSpPr>
            <a:stCxn id="6" idx="7"/>
            <a:endCxn id="8" idx="3"/>
          </p:cNvCxnSpPr>
          <p:nvPr/>
        </p:nvCxnSpPr>
        <p:spPr>
          <a:xfrm flipV="1">
            <a:off x="4831543" y="4347131"/>
            <a:ext cx="1177755" cy="591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6" name="Straight Arrow Connector 45"/>
          <p:cNvCxnSpPr>
            <a:stCxn id="5" idx="1"/>
            <a:endCxn id="13" idx="5"/>
          </p:cNvCxnSpPr>
          <p:nvPr/>
        </p:nvCxnSpPr>
        <p:spPr>
          <a:xfrm flipH="1" flipV="1">
            <a:off x="4773004" y="4347133"/>
            <a:ext cx="1472207" cy="57425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>
            <a:stCxn id="5" idx="7"/>
            <a:endCxn id="11" idx="4"/>
          </p:cNvCxnSpPr>
          <p:nvPr/>
        </p:nvCxnSpPr>
        <p:spPr>
          <a:xfrm flipV="1">
            <a:off x="6519053" y="4427097"/>
            <a:ext cx="976622" cy="494291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0" name="Straight Arrow Connector 49"/>
          <p:cNvCxnSpPr>
            <a:stCxn id="10" idx="0"/>
            <a:endCxn id="16" idx="3"/>
          </p:cNvCxnSpPr>
          <p:nvPr/>
        </p:nvCxnSpPr>
        <p:spPr>
          <a:xfrm flipV="1">
            <a:off x="1602205" y="3038063"/>
            <a:ext cx="414585" cy="842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2" name="Straight Arrow Connector 51"/>
          <p:cNvCxnSpPr>
            <a:stCxn id="9" idx="1"/>
            <a:endCxn id="16" idx="5"/>
          </p:cNvCxnSpPr>
          <p:nvPr/>
        </p:nvCxnSpPr>
        <p:spPr>
          <a:xfrm flipH="1" flipV="1">
            <a:off x="2533727" y="3038062"/>
            <a:ext cx="347358" cy="922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6" name="Straight Arrow Connector 55"/>
          <p:cNvCxnSpPr>
            <a:stCxn id="9" idx="7"/>
            <a:endCxn id="17" idx="3"/>
          </p:cNvCxnSpPr>
          <p:nvPr/>
        </p:nvCxnSpPr>
        <p:spPr>
          <a:xfrm flipV="1">
            <a:off x="3295122" y="3109093"/>
            <a:ext cx="1871636" cy="851928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9" name="Straight Arrow Connector 58"/>
          <p:cNvCxnSpPr>
            <a:stCxn id="13" idx="1"/>
            <a:endCxn id="15" idx="4"/>
          </p:cNvCxnSpPr>
          <p:nvPr/>
        </p:nvCxnSpPr>
        <p:spPr>
          <a:xfrm flipH="1" flipV="1">
            <a:off x="3785939" y="3203067"/>
            <a:ext cx="573028" cy="75795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2" name="Straight Arrow Connector 61"/>
          <p:cNvCxnSpPr>
            <a:stCxn id="13" idx="7"/>
            <a:endCxn id="17" idx="4"/>
          </p:cNvCxnSpPr>
          <p:nvPr/>
        </p:nvCxnSpPr>
        <p:spPr>
          <a:xfrm flipV="1">
            <a:off x="4773003" y="3203067"/>
            <a:ext cx="649338" cy="75795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8" name="Straight Arrow Connector 67"/>
          <p:cNvCxnSpPr>
            <a:stCxn id="8" idx="7"/>
            <a:endCxn id="14" idx="4"/>
          </p:cNvCxnSpPr>
          <p:nvPr/>
        </p:nvCxnSpPr>
        <p:spPr>
          <a:xfrm flipV="1">
            <a:off x="6423335" y="3203067"/>
            <a:ext cx="473769" cy="75795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>
            <a:stCxn id="11" idx="0"/>
            <a:endCxn id="14" idx="5"/>
          </p:cNvCxnSpPr>
          <p:nvPr/>
        </p:nvCxnSpPr>
        <p:spPr>
          <a:xfrm flipH="1" flipV="1">
            <a:off x="7171474" y="3109094"/>
            <a:ext cx="324201" cy="77196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4" name="Straight Arrow Connector 73"/>
          <p:cNvCxnSpPr>
            <a:stCxn id="14" idx="1"/>
            <a:endCxn id="19" idx="5"/>
          </p:cNvCxnSpPr>
          <p:nvPr/>
        </p:nvCxnSpPr>
        <p:spPr>
          <a:xfrm flipH="1" flipV="1">
            <a:off x="5929232" y="2006917"/>
            <a:ext cx="693503" cy="64843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/>
          <p:cNvCxnSpPr>
            <a:stCxn id="19" idx="1"/>
            <a:endCxn id="20" idx="5"/>
          </p:cNvCxnSpPr>
          <p:nvPr/>
        </p:nvCxnSpPr>
        <p:spPr>
          <a:xfrm flipH="1" flipV="1">
            <a:off x="4833548" y="1228590"/>
            <a:ext cx="408695" cy="4071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/>
          <p:cNvCxnSpPr>
            <a:stCxn id="18" idx="7"/>
            <a:endCxn id="20" idx="3"/>
          </p:cNvCxnSpPr>
          <p:nvPr/>
        </p:nvCxnSpPr>
        <p:spPr>
          <a:xfrm flipV="1">
            <a:off x="3567689" y="1228590"/>
            <a:ext cx="506151" cy="496103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3" name="Straight Arrow Connector 82"/>
          <p:cNvCxnSpPr>
            <a:stCxn id="16" idx="0"/>
            <a:endCxn id="18" idx="3"/>
          </p:cNvCxnSpPr>
          <p:nvPr/>
        </p:nvCxnSpPr>
        <p:spPr>
          <a:xfrm flipV="1">
            <a:off x="2275259" y="2095837"/>
            <a:ext cx="652590" cy="46554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6" name="Straight Arrow Connector 85"/>
          <p:cNvCxnSpPr>
            <a:stCxn id="15" idx="6"/>
            <a:endCxn id="19" idx="3"/>
          </p:cNvCxnSpPr>
          <p:nvPr/>
        </p:nvCxnSpPr>
        <p:spPr>
          <a:xfrm flipV="1">
            <a:off x="4191003" y="2006919"/>
            <a:ext cx="1051239" cy="87530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9" name="Straight Arrow Connector 88"/>
          <p:cNvCxnSpPr>
            <a:stCxn id="16" idx="6"/>
            <a:endCxn id="19" idx="2"/>
          </p:cNvCxnSpPr>
          <p:nvPr/>
        </p:nvCxnSpPr>
        <p:spPr>
          <a:xfrm flipV="1">
            <a:off x="2640789" y="1821347"/>
            <a:ext cx="2459174" cy="1019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93" name="Straight Arrow Connector 92"/>
          <p:cNvCxnSpPr>
            <a:stCxn id="11" idx="1"/>
            <a:endCxn id="17" idx="6"/>
          </p:cNvCxnSpPr>
          <p:nvPr/>
        </p:nvCxnSpPr>
        <p:spPr>
          <a:xfrm flipH="1" flipV="1">
            <a:off x="5783790" y="2882224"/>
            <a:ext cx="1504866" cy="107879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8" name="Straight Arrow Connector 97"/>
          <p:cNvCxnSpPr>
            <a:stCxn id="10" idx="6"/>
            <a:endCxn id="15" idx="3"/>
          </p:cNvCxnSpPr>
          <p:nvPr/>
        </p:nvCxnSpPr>
        <p:spPr>
          <a:xfrm flipV="1">
            <a:off x="1894974" y="3109094"/>
            <a:ext cx="1604540" cy="1044983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100"/>
          <p:cNvCxnSpPr>
            <a:stCxn id="8" idx="1"/>
            <a:endCxn id="16" idx="5"/>
          </p:cNvCxnSpPr>
          <p:nvPr/>
        </p:nvCxnSpPr>
        <p:spPr>
          <a:xfrm flipH="1" flipV="1">
            <a:off x="2533728" y="3038062"/>
            <a:ext cx="3475571" cy="922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47" name="Straight Arrow Connector 146"/>
          <p:cNvCxnSpPr>
            <a:stCxn id="17" idx="7"/>
            <a:endCxn id="19" idx="4"/>
          </p:cNvCxnSpPr>
          <p:nvPr/>
        </p:nvCxnSpPr>
        <p:spPr>
          <a:xfrm flipH="1" flipV="1">
            <a:off x="5585737" y="2083785"/>
            <a:ext cx="92187" cy="57157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3" name="Rectangle 52"/>
          <p:cNvSpPr/>
          <p:nvPr/>
        </p:nvSpPr>
        <p:spPr>
          <a:xfrm>
            <a:off x="6681841" y="947927"/>
            <a:ext cx="149772" cy="14977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TextBox 53"/>
          <p:cNvSpPr txBox="1"/>
          <p:nvPr/>
        </p:nvSpPr>
        <p:spPr>
          <a:xfrm>
            <a:off x="6799526" y="868388"/>
            <a:ext cx="8620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Unknown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81841" y="1366067"/>
            <a:ext cx="149772" cy="149772"/>
          </a:xfrm>
          <a:prstGeom prst="rect">
            <a:avLst/>
          </a:prstGeom>
          <a:solidFill>
            <a:srgbClr val="8064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9" name="TextBox 48"/>
          <p:cNvSpPr txBox="1"/>
          <p:nvPr/>
        </p:nvSpPr>
        <p:spPr>
          <a:xfrm>
            <a:off x="6809385" y="1286527"/>
            <a:ext cx="12347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Ready to Learn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681841" y="1156290"/>
            <a:ext cx="149772" cy="14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TextBox 54"/>
          <p:cNvSpPr txBox="1"/>
          <p:nvPr/>
        </p:nvSpPr>
        <p:spPr>
          <a:xfrm>
            <a:off x="6805848" y="1076751"/>
            <a:ext cx="6685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Known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45" y="857251"/>
            <a:ext cx="254357" cy="254357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62501"/>
            <a:ext cx="701657" cy="7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1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112366" y="5564673"/>
            <a:ext cx="1153026" cy="397285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 }</a:t>
            </a:r>
          </a:p>
        </p:txBody>
      </p:sp>
      <p:sp>
        <p:nvSpPr>
          <p:cNvPr id="5" name="Oval 4"/>
          <p:cNvSpPr/>
          <p:nvPr/>
        </p:nvSpPr>
        <p:spPr>
          <a:xfrm>
            <a:off x="6188496" y="4864186"/>
            <a:ext cx="387272" cy="39060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{c}</a:t>
            </a:r>
          </a:p>
        </p:txBody>
      </p:sp>
      <p:sp>
        <p:nvSpPr>
          <p:cNvPr id="6" name="Oval 5"/>
          <p:cNvSpPr/>
          <p:nvPr/>
        </p:nvSpPr>
        <p:spPr>
          <a:xfrm>
            <a:off x="4485805" y="4890518"/>
            <a:ext cx="405059" cy="33172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{i}</a:t>
            </a:r>
          </a:p>
        </p:txBody>
      </p:sp>
      <p:sp>
        <p:nvSpPr>
          <p:cNvPr id="7" name="Oval 6"/>
          <p:cNvSpPr/>
          <p:nvPr/>
        </p:nvSpPr>
        <p:spPr>
          <a:xfrm>
            <a:off x="2389900" y="4891349"/>
            <a:ext cx="405434" cy="365158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{g}</a:t>
            </a:r>
          </a:p>
        </p:txBody>
      </p:sp>
      <p:sp>
        <p:nvSpPr>
          <p:cNvPr id="8" name="Oval 7"/>
          <p:cNvSpPr/>
          <p:nvPr/>
        </p:nvSpPr>
        <p:spPr>
          <a:xfrm>
            <a:off x="5923547" y="3881055"/>
            <a:ext cx="585539" cy="54604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{i, h}</a:t>
            </a:r>
          </a:p>
        </p:txBody>
      </p:sp>
      <p:sp>
        <p:nvSpPr>
          <p:cNvPr id="9" name="Oval 8"/>
          <p:cNvSpPr/>
          <p:nvPr/>
        </p:nvSpPr>
        <p:spPr>
          <a:xfrm>
            <a:off x="2795334" y="3881055"/>
            <a:ext cx="585539" cy="54604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{i, g}</a:t>
            </a:r>
          </a:p>
        </p:txBody>
      </p:sp>
      <p:sp>
        <p:nvSpPr>
          <p:cNvPr id="10" name="Oval 9"/>
          <p:cNvSpPr/>
          <p:nvPr/>
        </p:nvSpPr>
        <p:spPr>
          <a:xfrm>
            <a:off x="1309435" y="3881055"/>
            <a:ext cx="585539" cy="546042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{g, h}</a:t>
            </a:r>
          </a:p>
        </p:txBody>
      </p:sp>
      <p:sp>
        <p:nvSpPr>
          <p:cNvPr id="11" name="Oval 10"/>
          <p:cNvSpPr/>
          <p:nvPr/>
        </p:nvSpPr>
        <p:spPr>
          <a:xfrm>
            <a:off x="7202905" y="3881055"/>
            <a:ext cx="585539" cy="546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i}</a:t>
            </a:r>
          </a:p>
        </p:txBody>
      </p:sp>
      <p:sp>
        <p:nvSpPr>
          <p:cNvPr id="13" name="Oval 12"/>
          <p:cNvSpPr/>
          <p:nvPr/>
        </p:nvSpPr>
        <p:spPr>
          <a:xfrm>
            <a:off x="4273215" y="3881055"/>
            <a:ext cx="585539" cy="54604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g}</a:t>
            </a:r>
          </a:p>
        </p:txBody>
      </p:sp>
      <p:sp>
        <p:nvSpPr>
          <p:cNvPr id="14" name="Oval 13"/>
          <p:cNvSpPr/>
          <p:nvPr/>
        </p:nvSpPr>
        <p:spPr>
          <a:xfrm>
            <a:off x="6509087" y="2561383"/>
            <a:ext cx="776036" cy="641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i, h}</a:t>
            </a:r>
          </a:p>
        </p:txBody>
      </p:sp>
      <p:sp>
        <p:nvSpPr>
          <p:cNvPr id="15" name="Oval 14"/>
          <p:cNvSpPr/>
          <p:nvPr/>
        </p:nvSpPr>
        <p:spPr>
          <a:xfrm>
            <a:off x="3380872" y="2561383"/>
            <a:ext cx="810131" cy="641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g, h}</a:t>
            </a:r>
          </a:p>
        </p:txBody>
      </p:sp>
      <p:sp>
        <p:nvSpPr>
          <p:cNvPr id="16" name="Oval 15"/>
          <p:cNvSpPr/>
          <p:nvPr/>
        </p:nvSpPr>
        <p:spPr>
          <a:xfrm>
            <a:off x="1909730" y="2561382"/>
            <a:ext cx="731059" cy="558466"/>
          </a:xfrm>
          <a:prstGeom prst="ellips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{g, h, i}</a:t>
            </a:r>
          </a:p>
        </p:txBody>
      </p:sp>
      <p:sp>
        <p:nvSpPr>
          <p:cNvPr id="17" name="Oval 16"/>
          <p:cNvSpPr/>
          <p:nvPr/>
        </p:nvSpPr>
        <p:spPr>
          <a:xfrm>
            <a:off x="5060892" y="2561383"/>
            <a:ext cx="722899" cy="6416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i, g}</a:t>
            </a:r>
          </a:p>
        </p:txBody>
      </p:sp>
      <p:sp>
        <p:nvSpPr>
          <p:cNvPr id="18" name="Oval 17"/>
          <p:cNvSpPr/>
          <p:nvPr/>
        </p:nvSpPr>
        <p:spPr>
          <a:xfrm>
            <a:off x="2795333" y="1647826"/>
            <a:ext cx="904871" cy="52487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{a, g, h, i}</a:t>
            </a:r>
          </a:p>
        </p:txBody>
      </p:sp>
      <p:sp>
        <p:nvSpPr>
          <p:cNvPr id="19" name="Oval 18"/>
          <p:cNvSpPr/>
          <p:nvPr/>
        </p:nvSpPr>
        <p:spPr>
          <a:xfrm>
            <a:off x="5099963" y="1558908"/>
            <a:ext cx="971549" cy="524878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{c, i, g, h}</a:t>
            </a:r>
          </a:p>
        </p:txBody>
      </p:sp>
      <p:sp>
        <p:nvSpPr>
          <p:cNvPr id="20" name="Oval 19"/>
          <p:cNvSpPr/>
          <p:nvPr/>
        </p:nvSpPr>
        <p:spPr>
          <a:xfrm>
            <a:off x="3916500" y="897948"/>
            <a:ext cx="1074389" cy="3873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{a, c, i, g, h}</a:t>
            </a:r>
          </a:p>
        </p:txBody>
      </p:sp>
      <p:cxnSp>
        <p:nvCxnSpPr>
          <p:cNvPr id="22" name="Straight Arrow Connector 21"/>
          <p:cNvCxnSpPr>
            <a:stCxn id="4" idx="2"/>
            <a:endCxn id="7" idx="5"/>
          </p:cNvCxnSpPr>
          <p:nvPr/>
        </p:nvCxnSpPr>
        <p:spPr>
          <a:xfrm flipH="1" flipV="1">
            <a:off x="2735959" y="5203031"/>
            <a:ext cx="1376408" cy="5602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>
            <a:stCxn id="4" idx="0"/>
            <a:endCxn id="6" idx="4"/>
          </p:cNvCxnSpPr>
          <p:nvPr/>
        </p:nvCxnSpPr>
        <p:spPr>
          <a:xfrm flipH="1" flipV="1">
            <a:off x="4688333" y="5222241"/>
            <a:ext cx="546" cy="342433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/>
          <p:cNvCxnSpPr>
            <a:stCxn id="4" idx="6"/>
            <a:endCxn id="5" idx="3"/>
          </p:cNvCxnSpPr>
          <p:nvPr/>
        </p:nvCxnSpPr>
        <p:spPr>
          <a:xfrm flipV="1">
            <a:off x="5265392" y="5197584"/>
            <a:ext cx="979818" cy="56573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36" name="Straight Arrow Connector 35"/>
          <p:cNvCxnSpPr>
            <a:stCxn id="7" idx="1"/>
            <a:endCxn id="10" idx="4"/>
          </p:cNvCxnSpPr>
          <p:nvPr/>
        </p:nvCxnSpPr>
        <p:spPr>
          <a:xfrm flipH="1" flipV="1">
            <a:off x="1602205" y="4427097"/>
            <a:ext cx="847070" cy="5177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38" name="Straight Arrow Connector 37"/>
          <p:cNvCxnSpPr>
            <a:stCxn id="7" idx="0"/>
            <a:endCxn id="9" idx="3"/>
          </p:cNvCxnSpPr>
          <p:nvPr/>
        </p:nvCxnSpPr>
        <p:spPr>
          <a:xfrm flipV="1">
            <a:off x="2592617" y="4347131"/>
            <a:ext cx="288468" cy="5442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0" name="Straight Arrow Connector 39"/>
          <p:cNvCxnSpPr>
            <a:stCxn id="7" idx="7"/>
            <a:endCxn id="13" idx="3"/>
          </p:cNvCxnSpPr>
          <p:nvPr/>
        </p:nvCxnSpPr>
        <p:spPr>
          <a:xfrm flipV="1">
            <a:off x="2735960" y="4347133"/>
            <a:ext cx="1623007" cy="59769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2" name="Straight Arrow Connector 41"/>
          <p:cNvCxnSpPr>
            <a:stCxn id="6" idx="1"/>
            <a:endCxn id="9" idx="5"/>
          </p:cNvCxnSpPr>
          <p:nvPr/>
        </p:nvCxnSpPr>
        <p:spPr>
          <a:xfrm flipH="1" flipV="1">
            <a:off x="3295122" y="4347131"/>
            <a:ext cx="1250001" cy="591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4" name="Straight Arrow Connector 43"/>
          <p:cNvCxnSpPr>
            <a:stCxn id="6" idx="7"/>
            <a:endCxn id="8" idx="3"/>
          </p:cNvCxnSpPr>
          <p:nvPr/>
        </p:nvCxnSpPr>
        <p:spPr>
          <a:xfrm flipV="1">
            <a:off x="4831543" y="4347131"/>
            <a:ext cx="1177755" cy="5919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46" name="Straight Arrow Connector 45"/>
          <p:cNvCxnSpPr>
            <a:stCxn id="5" idx="1"/>
            <a:endCxn id="13" idx="5"/>
          </p:cNvCxnSpPr>
          <p:nvPr/>
        </p:nvCxnSpPr>
        <p:spPr>
          <a:xfrm flipH="1" flipV="1">
            <a:off x="4773004" y="4347133"/>
            <a:ext cx="1472207" cy="57425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48" name="Straight Arrow Connector 47"/>
          <p:cNvCxnSpPr>
            <a:stCxn id="5" idx="7"/>
            <a:endCxn id="11" idx="4"/>
          </p:cNvCxnSpPr>
          <p:nvPr/>
        </p:nvCxnSpPr>
        <p:spPr>
          <a:xfrm flipV="1">
            <a:off x="6519053" y="4427097"/>
            <a:ext cx="976622" cy="494291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0" name="Straight Arrow Connector 49"/>
          <p:cNvCxnSpPr>
            <a:stCxn id="10" idx="0"/>
            <a:endCxn id="16" idx="3"/>
          </p:cNvCxnSpPr>
          <p:nvPr/>
        </p:nvCxnSpPr>
        <p:spPr>
          <a:xfrm flipV="1">
            <a:off x="1602205" y="3038063"/>
            <a:ext cx="414585" cy="8429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2" name="Straight Arrow Connector 51"/>
          <p:cNvCxnSpPr>
            <a:stCxn id="9" idx="1"/>
            <a:endCxn id="16" idx="5"/>
          </p:cNvCxnSpPr>
          <p:nvPr/>
        </p:nvCxnSpPr>
        <p:spPr>
          <a:xfrm flipH="1" flipV="1">
            <a:off x="2533727" y="3038062"/>
            <a:ext cx="347358" cy="922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56" name="Straight Arrow Connector 55"/>
          <p:cNvCxnSpPr>
            <a:stCxn id="9" idx="7"/>
            <a:endCxn id="17" idx="3"/>
          </p:cNvCxnSpPr>
          <p:nvPr/>
        </p:nvCxnSpPr>
        <p:spPr>
          <a:xfrm flipV="1">
            <a:off x="3295122" y="3109093"/>
            <a:ext cx="1871636" cy="851928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59" name="Straight Arrow Connector 58"/>
          <p:cNvCxnSpPr>
            <a:stCxn id="13" idx="1"/>
            <a:endCxn id="15" idx="4"/>
          </p:cNvCxnSpPr>
          <p:nvPr/>
        </p:nvCxnSpPr>
        <p:spPr>
          <a:xfrm flipH="1" flipV="1">
            <a:off x="3785939" y="3203067"/>
            <a:ext cx="573028" cy="75795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2" name="Straight Arrow Connector 61"/>
          <p:cNvCxnSpPr>
            <a:stCxn id="13" idx="7"/>
            <a:endCxn id="17" idx="4"/>
          </p:cNvCxnSpPr>
          <p:nvPr/>
        </p:nvCxnSpPr>
        <p:spPr>
          <a:xfrm flipV="1">
            <a:off x="4773003" y="3203067"/>
            <a:ext cx="649338" cy="75795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68" name="Straight Arrow Connector 67"/>
          <p:cNvCxnSpPr>
            <a:stCxn id="8" idx="7"/>
            <a:endCxn id="14" idx="4"/>
          </p:cNvCxnSpPr>
          <p:nvPr/>
        </p:nvCxnSpPr>
        <p:spPr>
          <a:xfrm flipV="1">
            <a:off x="6423335" y="3203067"/>
            <a:ext cx="473769" cy="75795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1" name="Straight Arrow Connector 70"/>
          <p:cNvCxnSpPr>
            <a:stCxn id="11" idx="0"/>
            <a:endCxn id="14" idx="5"/>
          </p:cNvCxnSpPr>
          <p:nvPr/>
        </p:nvCxnSpPr>
        <p:spPr>
          <a:xfrm flipH="1" flipV="1">
            <a:off x="7171474" y="3109094"/>
            <a:ext cx="324201" cy="771962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4" name="Straight Arrow Connector 73"/>
          <p:cNvCxnSpPr>
            <a:stCxn id="14" idx="1"/>
            <a:endCxn id="19" idx="5"/>
          </p:cNvCxnSpPr>
          <p:nvPr/>
        </p:nvCxnSpPr>
        <p:spPr>
          <a:xfrm flipH="1" flipV="1">
            <a:off x="5929232" y="2006917"/>
            <a:ext cx="693503" cy="64843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77" name="Straight Arrow Connector 76"/>
          <p:cNvCxnSpPr>
            <a:stCxn id="19" idx="1"/>
            <a:endCxn id="20" idx="5"/>
          </p:cNvCxnSpPr>
          <p:nvPr/>
        </p:nvCxnSpPr>
        <p:spPr>
          <a:xfrm flipH="1" flipV="1">
            <a:off x="4833548" y="1228590"/>
            <a:ext cx="408695" cy="407185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0" name="Straight Arrow Connector 79"/>
          <p:cNvCxnSpPr>
            <a:stCxn id="18" idx="7"/>
            <a:endCxn id="20" idx="3"/>
          </p:cNvCxnSpPr>
          <p:nvPr/>
        </p:nvCxnSpPr>
        <p:spPr>
          <a:xfrm flipV="1">
            <a:off x="3567689" y="1228590"/>
            <a:ext cx="506151" cy="496103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3" name="Straight Arrow Connector 82"/>
          <p:cNvCxnSpPr>
            <a:stCxn id="16" idx="0"/>
            <a:endCxn id="18" idx="3"/>
          </p:cNvCxnSpPr>
          <p:nvPr/>
        </p:nvCxnSpPr>
        <p:spPr>
          <a:xfrm flipV="1">
            <a:off x="2275259" y="2095837"/>
            <a:ext cx="652590" cy="4655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86" name="Straight Arrow Connector 85"/>
          <p:cNvCxnSpPr>
            <a:stCxn id="15" idx="6"/>
            <a:endCxn id="19" idx="3"/>
          </p:cNvCxnSpPr>
          <p:nvPr/>
        </p:nvCxnSpPr>
        <p:spPr>
          <a:xfrm flipV="1">
            <a:off x="4191003" y="2006919"/>
            <a:ext cx="1051239" cy="875306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89" name="Straight Arrow Connector 88"/>
          <p:cNvCxnSpPr>
            <a:stCxn id="16" idx="6"/>
            <a:endCxn id="19" idx="2"/>
          </p:cNvCxnSpPr>
          <p:nvPr/>
        </p:nvCxnSpPr>
        <p:spPr>
          <a:xfrm flipV="1">
            <a:off x="2640789" y="1821347"/>
            <a:ext cx="2459174" cy="10192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cxnSp>
      <p:cxnSp>
        <p:nvCxnSpPr>
          <p:cNvPr id="93" name="Straight Arrow Connector 92"/>
          <p:cNvCxnSpPr>
            <a:stCxn id="11" idx="1"/>
            <a:endCxn id="17" idx="6"/>
          </p:cNvCxnSpPr>
          <p:nvPr/>
        </p:nvCxnSpPr>
        <p:spPr>
          <a:xfrm flipH="1" flipV="1">
            <a:off x="5783790" y="2882224"/>
            <a:ext cx="1504866" cy="1078797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8" name="Straight Arrow Connector 97"/>
          <p:cNvCxnSpPr>
            <a:stCxn id="10" idx="6"/>
            <a:endCxn id="15" idx="3"/>
          </p:cNvCxnSpPr>
          <p:nvPr/>
        </p:nvCxnSpPr>
        <p:spPr>
          <a:xfrm flipV="1">
            <a:off x="1894974" y="3109094"/>
            <a:ext cx="1604540" cy="1044983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1" name="Straight Arrow Connector 100"/>
          <p:cNvCxnSpPr>
            <a:stCxn id="8" idx="1"/>
            <a:endCxn id="16" idx="5"/>
          </p:cNvCxnSpPr>
          <p:nvPr/>
        </p:nvCxnSpPr>
        <p:spPr>
          <a:xfrm flipH="1" flipV="1">
            <a:off x="2533728" y="3038062"/>
            <a:ext cx="3475571" cy="9229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147" name="Straight Arrow Connector 146"/>
          <p:cNvCxnSpPr>
            <a:stCxn id="17" idx="7"/>
            <a:endCxn id="19" idx="4"/>
          </p:cNvCxnSpPr>
          <p:nvPr/>
        </p:nvCxnSpPr>
        <p:spPr>
          <a:xfrm flipH="1" flipV="1">
            <a:off x="5585737" y="2083785"/>
            <a:ext cx="92187" cy="571570"/>
          </a:xfrm>
          <a:prstGeom prst="straightConnector1">
            <a:avLst/>
          </a:prstGeom>
          <a:ln>
            <a:solidFill>
              <a:schemeClr val="bg1">
                <a:lumMod val="95000"/>
              </a:schemeClr>
            </a:solidFill>
            <a:tailEnd type="arrow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53" name="Rectangle 52"/>
          <p:cNvSpPr/>
          <p:nvPr/>
        </p:nvSpPr>
        <p:spPr>
          <a:xfrm>
            <a:off x="6681841" y="947927"/>
            <a:ext cx="149772" cy="149772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4" name="TextBox 53"/>
          <p:cNvSpPr txBox="1"/>
          <p:nvPr/>
        </p:nvSpPr>
        <p:spPr>
          <a:xfrm>
            <a:off x="6799526" y="868388"/>
            <a:ext cx="8620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Unknown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681841" y="1366067"/>
            <a:ext cx="149772" cy="14977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9" name="TextBox 48"/>
          <p:cNvSpPr txBox="1"/>
          <p:nvPr/>
        </p:nvSpPr>
        <p:spPr>
          <a:xfrm>
            <a:off x="6809385" y="1286527"/>
            <a:ext cx="12347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Ready to Learn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681841" y="1156290"/>
            <a:ext cx="149772" cy="1497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5" name="TextBox 54"/>
          <p:cNvSpPr txBox="1"/>
          <p:nvPr/>
        </p:nvSpPr>
        <p:spPr>
          <a:xfrm>
            <a:off x="6805848" y="1076751"/>
            <a:ext cx="6685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Known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345" y="857251"/>
            <a:ext cx="254357" cy="254357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862501"/>
            <a:ext cx="701657" cy="70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2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1-11 at 6.2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780" y="960353"/>
            <a:ext cx="3987449" cy="488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9" y="548680"/>
            <a:ext cx="8363982" cy="4077222"/>
          </a:xfrm>
        </p:spPr>
      </p:pic>
    </p:spTree>
    <p:extLst>
      <p:ext uri="{BB962C8B-B14F-4D97-AF65-F5344CB8AC3E}">
        <p14:creationId xmlns:p14="http://schemas.microsoft.com/office/powerpoint/2010/main" val="16222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Lessons Learned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9936" y="98072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Assessments need to be proctored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" y="1843083"/>
            <a:ext cx="3365673" cy="335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Lessons Learned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" y="1843083"/>
            <a:ext cx="3365673" cy="3359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30383"/>
            <a:ext cx="3384724" cy="33720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9936" y="98072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Assessments need to be proctored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1443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Lessons Learned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97098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Proctored Placement</a:t>
            </a:r>
            <a:endParaRPr lang="en-US" sz="3600" b="1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40"/>
            <a:ext cx="8678328" cy="25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Lessons Learned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97098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Proctored Placement</a:t>
            </a:r>
            <a:endParaRPr lang="en-US" sz="3600" b="1" dirty="0">
              <a:solidFill>
                <a:srgbClr val="0066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4" y="1835076"/>
            <a:ext cx="3365673" cy="33593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16" y="1835076"/>
            <a:ext cx="3359323" cy="3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5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Lessons Learned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97098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Proctored Placement</a:t>
            </a:r>
            <a:endParaRPr lang="en-US" sz="3600" b="1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35076"/>
            <a:ext cx="3384724" cy="33720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956" y="1820228"/>
            <a:ext cx="3384724" cy="33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5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85" y="620688"/>
            <a:ext cx="8229600" cy="28803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Math at UVU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9024" y="1124744"/>
            <a:ext cx="8784976" cy="4525963"/>
          </a:xfrm>
        </p:spPr>
        <p:txBody>
          <a:bodyPr>
            <a:normAutofit/>
          </a:bodyPr>
          <a:lstStyle/>
          <a:p>
            <a:endParaRPr lang="en-US" sz="3400" dirty="0" smtClean="0">
              <a:latin typeface="Calibri" panose="020F0502020204030204" pitchFamily="34" charset="0"/>
            </a:endParaRPr>
          </a:p>
          <a:p>
            <a:r>
              <a:rPr lang="en-US" sz="3400" dirty="0" smtClean="0">
                <a:latin typeface="Calibri" panose="020F0502020204030204" pitchFamily="34" charset="0"/>
              </a:rPr>
              <a:t>Two </a:t>
            </a:r>
            <a:r>
              <a:rPr lang="en-US" sz="3400" dirty="0">
                <a:latin typeface="Calibri" panose="020F0502020204030204" pitchFamily="34" charset="0"/>
              </a:rPr>
              <a:t>Math </a:t>
            </a:r>
            <a:r>
              <a:rPr lang="en-US" sz="3400" dirty="0" smtClean="0">
                <a:latin typeface="Calibri" panose="020F0502020204030204" pitchFamily="34" charset="0"/>
              </a:rPr>
              <a:t>Departments in separate Colleges</a:t>
            </a:r>
            <a:r>
              <a:rPr lang="en-US" sz="3400" dirty="0">
                <a:latin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endParaRPr lang="en-US" sz="3400" dirty="0">
              <a:latin typeface="Calibri" panose="020F0502020204030204" pitchFamily="34" charset="0"/>
            </a:endParaRPr>
          </a:p>
          <a:p>
            <a:r>
              <a:rPr lang="en-US" sz="3400" dirty="0" smtClean="0">
                <a:latin typeface="Calibri" panose="020F0502020204030204" pitchFamily="34" charset="0"/>
              </a:rPr>
              <a:t>Student </a:t>
            </a:r>
            <a:r>
              <a:rPr lang="en-US" sz="3400" dirty="0">
                <a:latin typeface="Calibri" panose="020F0502020204030204" pitchFamily="34" charset="0"/>
              </a:rPr>
              <a:t>skills vary </a:t>
            </a:r>
            <a:r>
              <a:rPr lang="en-US" sz="3400" dirty="0" smtClean="0">
                <a:latin typeface="Calibri" panose="020F0502020204030204" pitchFamily="34" charset="0"/>
              </a:rPr>
              <a:t>wildly in every class</a:t>
            </a:r>
          </a:p>
          <a:p>
            <a:endParaRPr lang="en-US" sz="3400" dirty="0">
              <a:latin typeface="Calibri" panose="020F0502020204030204" pitchFamily="34" charset="0"/>
            </a:endParaRPr>
          </a:p>
          <a:p>
            <a:r>
              <a:rPr lang="en-US" sz="3400" dirty="0" smtClean="0">
                <a:latin typeface="Calibri" panose="020F0502020204030204" pitchFamily="34" charset="0"/>
              </a:rPr>
              <a:t>70% of incoming students need remediation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6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Lessons Learned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970980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</a:rPr>
              <a:t>Proctored Placement</a:t>
            </a:r>
            <a:endParaRPr lang="en-US" sz="3600" b="1" dirty="0">
              <a:solidFill>
                <a:srgbClr val="00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35076"/>
            <a:ext cx="3384724" cy="3372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916" y="1835076"/>
            <a:ext cx="3359323" cy="33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Messaging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r>
              <a:rPr lang="en-US" dirty="0" smtClean="0"/>
              <a:t>“Be honest or you may be placed in a higher course and possibly fail”</a:t>
            </a:r>
          </a:p>
          <a:p>
            <a:r>
              <a:rPr lang="en-US" dirty="0" smtClean="0"/>
              <a:t>Don’t ruin your study plan! You’ll be forced into a higher learning module and review material won’t be available before your retake.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8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006600"/>
                </a:solidFill>
              </a:rPr>
              <a:t>Savings from Improved Placement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based on Fall 2016 enrollments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865116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Fewer Courses Repeated</a:t>
            </a:r>
            <a:r>
              <a:rPr lang="en-US" sz="2400" dirty="0" smtClean="0"/>
              <a:t>: 80% pass rate means  808 students that won’t need repeat a math class</a:t>
            </a:r>
          </a:p>
          <a:p>
            <a:pPr algn="ctr"/>
            <a:r>
              <a:rPr lang="en-US" sz="2400" dirty="0" smtClean="0"/>
              <a:t>= </a:t>
            </a:r>
            <a:r>
              <a:rPr lang="en-US" sz="3600" dirty="0" smtClean="0">
                <a:solidFill>
                  <a:srgbClr val="FF0000"/>
                </a:solidFill>
              </a:rPr>
              <a:t>27</a:t>
            </a:r>
            <a:r>
              <a:rPr lang="en-US" sz="2400" dirty="0" smtClean="0"/>
              <a:t> sections of 30 students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55679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Fewer Courses Needed</a:t>
            </a:r>
            <a:r>
              <a:rPr lang="en-US" sz="2400" dirty="0" smtClean="0"/>
              <a:t>:  50% of students skip at 			least one math course with ALEKS</a:t>
            </a:r>
          </a:p>
          <a:p>
            <a:pPr algn="ctr"/>
            <a:r>
              <a:rPr lang="en-US" sz="2400" dirty="0"/>
              <a:t>	</a:t>
            </a:r>
            <a:r>
              <a:rPr lang="en-US" sz="2800" b="1" dirty="0" smtClean="0"/>
              <a:t>50% </a:t>
            </a:r>
            <a:r>
              <a:rPr lang="en-US" sz="2800" dirty="0" smtClean="0"/>
              <a:t>of 3,574 in </a:t>
            </a:r>
            <a:r>
              <a:rPr lang="en-US" sz="2800" b="1" dirty="0" smtClean="0"/>
              <a:t>dev math </a:t>
            </a:r>
            <a:r>
              <a:rPr lang="en-US" sz="2800" dirty="0" smtClean="0"/>
              <a:t>= 1,787 fewer 					students </a:t>
            </a:r>
          </a:p>
          <a:p>
            <a:pPr algn="ctr"/>
            <a:r>
              <a:rPr lang="en-US" sz="2800" dirty="0" smtClean="0"/>
              <a:t>= </a:t>
            </a:r>
            <a:r>
              <a:rPr lang="en-US" sz="3600" dirty="0" smtClean="0">
                <a:solidFill>
                  <a:srgbClr val="FF0000"/>
                </a:solidFill>
              </a:rPr>
              <a:t>60</a:t>
            </a:r>
            <a:r>
              <a:rPr lang="en-US" sz="2800" dirty="0" smtClean="0"/>
              <a:t> sections of 30 students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0036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After One Year…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588" y="1268760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Senior Academic Vice President is convinced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Math faculty are convinced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Advisors are (mostly) convinced but worried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High-level Student Affairs (mostly) convinced but worried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Developmental math faculty are resigned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/>
              <a:t>Accuplacer</a:t>
            </a:r>
            <a:r>
              <a:rPr lang="en-US" sz="3200" dirty="0" smtClean="0"/>
              <a:t> contract expiring Fall 2017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7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2636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How to Implement?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1916832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Find: </a:t>
            </a:r>
            <a:r>
              <a:rPr lang="en-US" sz="4400" dirty="0" err="1" smtClean="0"/>
              <a:t>Accuplacer</a:t>
            </a:r>
            <a:endParaRPr lang="en-US" sz="4400" dirty="0" smtClean="0"/>
          </a:p>
          <a:p>
            <a:r>
              <a:rPr lang="en-US" sz="4400" dirty="0" smtClean="0"/>
              <a:t>Replace: ALEKS PPL</a:t>
            </a:r>
            <a:endParaRPr lang="en-US" sz="4400" dirty="0"/>
          </a:p>
        </p:txBody>
      </p:sp>
      <p:sp>
        <p:nvSpPr>
          <p:cNvPr id="9" name="Multiply 8"/>
          <p:cNvSpPr/>
          <p:nvPr/>
        </p:nvSpPr>
        <p:spPr>
          <a:xfrm rot="16582751">
            <a:off x="2123728" y="11815"/>
            <a:ext cx="3312368" cy="5256584"/>
          </a:xfrm>
          <a:prstGeom prst="mathMultiply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1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02636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Fundamental Questions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556792"/>
            <a:ext cx="705678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Who pays?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Proctored or </a:t>
            </a:r>
            <a:r>
              <a:rPr lang="en-US" sz="3200" dirty="0" err="1"/>
              <a:t>u</a:t>
            </a:r>
            <a:r>
              <a:rPr lang="en-US" sz="3200" dirty="0" err="1" smtClean="0"/>
              <a:t>nproctored</a:t>
            </a:r>
            <a:r>
              <a:rPr lang="en-US" sz="32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When to place?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Guided </a:t>
            </a:r>
            <a:r>
              <a:rPr lang="en-US" sz="3200" dirty="0"/>
              <a:t>study? Emporium? Self-study</a:t>
            </a:r>
            <a:r>
              <a:rPr lang="en-US" sz="32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Who is in charge? 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1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/>
          <a:lstStyle/>
          <a:p>
            <a:r>
              <a:rPr lang="en-US" dirty="0" smtClean="0"/>
              <a:t>When to place?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780928"/>
            <a:ext cx="6995120" cy="3052936"/>
          </a:xfrm>
        </p:spPr>
        <p:txBody>
          <a:bodyPr/>
          <a:lstStyle/>
          <a:p>
            <a:r>
              <a:rPr lang="en-US" dirty="0" smtClean="0"/>
              <a:t>Placement required for admission?</a:t>
            </a:r>
          </a:p>
          <a:p>
            <a:r>
              <a:rPr lang="en-US" dirty="0" smtClean="0"/>
              <a:t>Freshman Orientation</a:t>
            </a:r>
          </a:p>
          <a:p>
            <a:r>
              <a:rPr lang="en-US" dirty="0"/>
              <a:t>Expiration of placement </a:t>
            </a:r>
            <a:r>
              <a:rPr lang="en-US" dirty="0" smtClean="0"/>
              <a:t>scores?</a:t>
            </a:r>
          </a:p>
          <a:p>
            <a:r>
              <a:rPr lang="en-US" dirty="0" smtClean="0"/>
              <a:t>“Just-in-time” placement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20888" y="1403648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</a:rPr>
              <a:t>Approach placement as a </a:t>
            </a:r>
            <a:r>
              <a:rPr lang="en-US" sz="3600" i="1" dirty="0" smtClean="0">
                <a:solidFill>
                  <a:srgbClr val="006600"/>
                </a:solidFill>
              </a:rPr>
              <a:t>process</a:t>
            </a:r>
            <a:r>
              <a:rPr lang="en-US" sz="3600" dirty="0" smtClean="0">
                <a:solidFill>
                  <a:srgbClr val="006600"/>
                </a:solidFill>
              </a:rPr>
              <a:t>, not an event</a:t>
            </a:r>
            <a:endParaRPr lang="en-US" sz="3600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35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86409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What We Did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1412776"/>
            <a:ext cx="7293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Placement no longer required before admissions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week structured enrollment decision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Placement not part of Orientation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0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Guided study?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04" y="1988840"/>
            <a:ext cx="7771696" cy="1584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3717032"/>
            <a:ext cx="7427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50% </a:t>
            </a:r>
            <a:r>
              <a:rPr lang="en-US" sz="3200" dirty="0" smtClean="0"/>
              <a:t>of students started a Prep Module working independently</a:t>
            </a:r>
            <a:endParaRPr lang="en-US" sz="3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Guided study?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6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Curriculum Creep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800" y="3068960"/>
            <a:ext cx="2880320" cy="5040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Intermediate Algebra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652120" y="4005064"/>
            <a:ext cx="2954135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College Algebra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985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3717032"/>
            <a:ext cx="74991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84% </a:t>
            </a:r>
            <a:r>
              <a:rPr lang="en-US" sz="3200" dirty="0" smtClean="0"/>
              <a:t>of students started a Prep Module working with a faculty member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59548"/>
            <a:ext cx="7943789" cy="161346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Guided study?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MATH 100R Math Leap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Meets for 2 hours once each week with full-time faculty member for 7 ½ weeks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Proctored placement on first and last day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Math help, advising and ALEKS guidance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Minimum hours per week in ALEKS required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Non-credit and 1.0 credit options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96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548680"/>
            <a:ext cx="878497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MATH 100R Math Leap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Average of 1.1 courses skipped per student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Initial: 70% test Beginning Algebra or lower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Final: 75% test Intermediate Algebra or higher</a:t>
            </a:r>
          </a:p>
        </p:txBody>
      </p:sp>
    </p:spTree>
    <p:extLst>
      <p:ext uri="{BB962C8B-B14F-4D97-AF65-F5344CB8AC3E}">
        <p14:creationId xmlns:p14="http://schemas.microsoft.com/office/powerpoint/2010/main" val="82832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 charge?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6704" y="24692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Who is responsible?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1417638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Academic </a:t>
            </a:r>
            <a:r>
              <a:rPr lang="en-US" sz="3200" dirty="0"/>
              <a:t>d</a:t>
            </a:r>
            <a:r>
              <a:rPr lang="en-US" sz="3200" dirty="0" smtClean="0"/>
              <a:t>epartment sets policies, guidelines, deadlines, etc.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7108" y="3546426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Implementation done by IT, Registrar, Admissions, Advising, Testing Services,  High School Coordination, Orientation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67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Areas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0504" y="1405869"/>
            <a:ext cx="5842992" cy="4525963"/>
          </a:xfrm>
        </p:spPr>
        <p:txBody>
          <a:bodyPr/>
          <a:lstStyle/>
          <a:p>
            <a:r>
              <a:rPr lang="en-US" dirty="0" smtClean="0"/>
              <a:t>Placement Product </a:t>
            </a:r>
          </a:p>
          <a:p>
            <a:r>
              <a:rPr lang="en-US" dirty="0" smtClean="0"/>
              <a:t>Data analysis</a:t>
            </a:r>
          </a:p>
          <a:p>
            <a:r>
              <a:rPr lang="en-US" dirty="0" smtClean="0"/>
              <a:t>IT implementation</a:t>
            </a:r>
          </a:p>
          <a:p>
            <a:r>
              <a:rPr lang="en-US" dirty="0" smtClean="0"/>
              <a:t>Campus communication</a:t>
            </a:r>
          </a:p>
          <a:p>
            <a:pPr lvl="1"/>
            <a:r>
              <a:rPr lang="en-US" dirty="0" smtClean="0"/>
              <a:t> hotline, website, emails</a:t>
            </a:r>
          </a:p>
          <a:p>
            <a:r>
              <a:rPr lang="en-US" dirty="0" smtClean="0"/>
              <a:t>Support Services</a:t>
            </a:r>
          </a:p>
          <a:p>
            <a:pPr lvl="1"/>
            <a:r>
              <a:rPr lang="en-US" dirty="0" smtClean="0"/>
              <a:t>Labs, TAs, proctoring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892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45582876"/>
              </p:ext>
            </p:extLst>
          </p:nvPr>
        </p:nvGraphicFramePr>
        <p:xfrm>
          <a:off x="971600" y="0"/>
          <a:ext cx="6840760" cy="473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08000" y="3784600"/>
            <a:ext cx="2695848" cy="148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Concurrent Enrollment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Advising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3784600"/>
            <a:ext cx="2695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Registration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211960" y="3573016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00588" y="3784600"/>
            <a:ext cx="2695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ALEKS Cohorts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Faculty liaison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Math Leap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Math Lab Tutoring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732240" y="3573016"/>
            <a:ext cx="0" cy="300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855924" y="3562660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94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Lessons Learned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Changing attitude and beliefs takes time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Many, many meetings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“One more barrier”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Majority of work done by Student Affairs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Respect their workload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IT for ALEKS has been easy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IT for Banner processes takes more time</a:t>
            </a: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8229600" cy="36004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006600"/>
                </a:solidFill>
              </a:rPr>
              <a:t>Hurdles to Clear</a:t>
            </a:r>
            <a:endParaRPr lang="en-US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624" y="1196752"/>
            <a:ext cx="7437512" cy="4320480"/>
          </a:xfrm>
        </p:spPr>
        <p:txBody>
          <a:bodyPr>
            <a:normAutofit lnSpcReduction="10000"/>
          </a:bodyPr>
          <a:lstStyle/>
          <a:p>
            <a:r>
              <a:rPr lang="en-US" sz="3400" dirty="0" smtClean="0">
                <a:latin typeface="Calibri" panose="020F0502020204030204" pitchFamily="34" charset="0"/>
              </a:rPr>
              <a:t>Strong tradition of ACT/SAT placement</a:t>
            </a:r>
          </a:p>
          <a:p>
            <a:r>
              <a:rPr lang="en-US" sz="3400" dirty="0" smtClean="0">
                <a:latin typeface="Calibri" panose="020F0502020204030204" pitchFamily="34" charset="0"/>
              </a:rPr>
              <a:t>Multiple placements in ALEKS</a:t>
            </a:r>
          </a:p>
          <a:p>
            <a:r>
              <a:rPr lang="en-US" sz="3400" dirty="0" smtClean="0">
                <a:latin typeface="Calibri" panose="020F0502020204030204" pitchFamily="34" charset="0"/>
              </a:rPr>
              <a:t>Too expensive</a:t>
            </a:r>
          </a:p>
          <a:p>
            <a:r>
              <a:rPr lang="en-US" sz="3400" dirty="0">
                <a:latin typeface="Calibri" panose="020F0502020204030204" pitchFamily="34" charset="0"/>
              </a:rPr>
              <a:t>Textbook publisher’s product</a:t>
            </a:r>
          </a:p>
          <a:p>
            <a:r>
              <a:rPr lang="en-US" sz="3400" dirty="0" smtClean="0">
                <a:latin typeface="Calibri" panose="020F0502020204030204" pitchFamily="34" charset="0"/>
              </a:rPr>
              <a:t>Admissions policy requires placement</a:t>
            </a:r>
          </a:p>
          <a:p>
            <a:r>
              <a:rPr lang="en-US" sz="3400" dirty="0" smtClean="0">
                <a:latin typeface="Calibri" panose="020F0502020204030204" pitchFamily="34" charset="0"/>
              </a:rPr>
              <a:t>State contract with </a:t>
            </a:r>
            <a:r>
              <a:rPr lang="en-US" sz="3400" dirty="0" err="1" smtClean="0">
                <a:latin typeface="Calibri" panose="020F0502020204030204" pitchFamily="34" charset="0"/>
              </a:rPr>
              <a:t>Accuplacer</a:t>
            </a:r>
            <a:endParaRPr lang="en-US" sz="3400" dirty="0" smtClean="0">
              <a:latin typeface="Calibri" panose="020F0502020204030204" pitchFamily="34" charset="0"/>
            </a:endParaRPr>
          </a:p>
          <a:p>
            <a:r>
              <a:rPr lang="en-US" sz="3400" dirty="0" smtClean="0">
                <a:latin typeface="Calibri" panose="020F0502020204030204" pitchFamily="34" charset="0"/>
              </a:rPr>
              <a:t>Multiple measures are needed</a:t>
            </a:r>
            <a:endParaRPr lang="en-US" sz="4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4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07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Accordion Curriculum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640"/>
            <a:ext cx="8229600" cy="4525963"/>
          </a:xfrm>
        </p:spPr>
        <p:txBody>
          <a:bodyPr/>
          <a:lstStyle/>
          <a:p>
            <a:r>
              <a:rPr lang="en-US" dirty="0" smtClean="0"/>
              <a:t>MAT 920 Arithmetic (3.0)</a:t>
            </a:r>
          </a:p>
          <a:p>
            <a:r>
              <a:rPr lang="en-US" dirty="0" smtClean="0"/>
              <a:t>MAT 950 Pre-algebra (4.0)</a:t>
            </a:r>
          </a:p>
          <a:p>
            <a:r>
              <a:rPr lang="en-US" dirty="0" smtClean="0"/>
              <a:t>MAT 990 Beginning Algebra (4.0)</a:t>
            </a:r>
          </a:p>
          <a:p>
            <a:r>
              <a:rPr lang="en-US" dirty="0" smtClean="0"/>
              <a:t>MAT 1010 Intermediate Algebra (4.0)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8144" y="3582153"/>
            <a:ext cx="3069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MAT 1000 (5.0)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226554" y="1696260"/>
            <a:ext cx="431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}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6881389" y="2454254"/>
            <a:ext cx="431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}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6376314" y="154769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MAT 980 (5.0)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49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Accordion Curriculum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64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MAT 920 Arithmetic (3.0)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MAT 950 Pre-algebra (4.0)</a:t>
            </a:r>
            <a:endParaRPr lang="en-US" dirty="0" smtClean="0"/>
          </a:p>
          <a:p>
            <a:r>
              <a:rPr lang="en-US" dirty="0" smtClean="0"/>
              <a:t> MAT 990 Beginning Algebra (4.0)</a:t>
            </a:r>
          </a:p>
          <a:p>
            <a:r>
              <a:rPr lang="en-US" dirty="0" smtClean="0"/>
              <a:t>MAT 1010 Intermediate Algebra (4.0)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1556792"/>
            <a:ext cx="36724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MAT 950 (4.0)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6569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Curriculum Creep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800" y="3068960"/>
            <a:ext cx="2880320" cy="5040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Intermediate Algebra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76056" y="4005064"/>
            <a:ext cx="353019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College Algebra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8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Accordion Curriculum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64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MAT 920 Arithmetic (3.0)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MAT 950 Pre-algebra (4.0)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MAT 990 Beginning Algebra (4.0)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MAT 1010 Intermediate Algebra (4.0)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56792"/>
            <a:ext cx="36724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MAT 950 (4.0)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2708920"/>
            <a:ext cx="36724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MAT  1000 (4.0)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590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Accordion Curriculum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864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MAT 920 Arithmetic (3.0)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MAT 950 Pre-algebra (4.0)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MAT 990 Beginning Algebra (4.0)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MAT 1010 Intermediate Algebra (4.0)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56792"/>
            <a:ext cx="36724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MAT 950 (4.0)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2708920"/>
            <a:ext cx="36724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MAT  1000 (4.0)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57200" y="4036958"/>
            <a:ext cx="367240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GE Math  (3 options)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751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Pathway – Quantitative Reasoning</a:t>
            </a:r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150467" cy="4470630"/>
          </a:xfrm>
        </p:spPr>
      </p:pic>
    </p:spTree>
    <p:extLst>
      <p:ext uri="{BB962C8B-B14F-4D97-AF65-F5344CB8AC3E}">
        <p14:creationId xmlns:p14="http://schemas.microsoft.com/office/powerpoint/2010/main" val="39178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Pathway – College Algebra</a:t>
            </a:r>
            <a:endParaRPr lang="en-US" b="1" dirty="0">
              <a:solidFill>
                <a:srgbClr val="0066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35" y="1226900"/>
            <a:ext cx="7226257" cy="4899264"/>
          </a:xfrm>
        </p:spPr>
      </p:pic>
    </p:spTree>
    <p:extLst>
      <p:ext uri="{BB962C8B-B14F-4D97-AF65-F5344CB8AC3E}">
        <p14:creationId xmlns:p14="http://schemas.microsoft.com/office/powerpoint/2010/main" val="111010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/>
          </p:cNvPr>
          <p:cNvSpPr txBox="1"/>
          <p:nvPr/>
        </p:nvSpPr>
        <p:spPr>
          <a:xfrm>
            <a:off x="-1145697" y="-4870761"/>
            <a:ext cx="87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ALEKS Testimonials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3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464496"/>
          </a:xfrm>
        </p:spPr>
        <p:txBody>
          <a:bodyPr>
            <a:normAutofit/>
          </a:bodyPr>
          <a:lstStyle/>
          <a:p>
            <a:r>
              <a:rPr lang="en-US" dirty="0" smtClean="0"/>
              <a:t>Long Journey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Disruptive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Worth the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8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6653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3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6600"/>
                </a:solidFill>
              </a:rPr>
              <a:t>Curriculum Creep</a:t>
            </a:r>
            <a:endParaRPr lang="en-US" b="1" dirty="0">
              <a:solidFill>
                <a:srgbClr val="00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1800" y="3068960"/>
            <a:ext cx="3384376" cy="5040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Intermediate Algebra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76056" y="4005064"/>
            <a:ext cx="3530199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College Algebra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579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8257</TotalTime>
  <Words>2224</Words>
  <Application>Microsoft Office PowerPoint</Application>
  <PresentationFormat>On-screen Show (4:3)</PresentationFormat>
  <Paragraphs>639</Paragraphs>
  <Slides>86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1" baseType="lpstr">
      <vt:lpstr>Arial</vt:lpstr>
      <vt:lpstr>Calibri</vt:lpstr>
      <vt:lpstr>Cambria Math</vt:lpstr>
      <vt:lpstr>Times New Roman</vt:lpstr>
      <vt:lpstr>Тема Office</vt:lpstr>
      <vt:lpstr>Start Small, Dream Big: Finding Placement That Works  Carolyn Hamilton  Utah Valley University  ORMATYC April 28, 2017  </vt:lpstr>
      <vt:lpstr>PowerPoint Presentation</vt:lpstr>
      <vt:lpstr>Placement Options</vt:lpstr>
      <vt:lpstr>PowerPoint Presentation</vt:lpstr>
      <vt:lpstr>Two-Year Placement Expiration</vt:lpstr>
      <vt:lpstr>Math at UVU</vt:lpstr>
      <vt:lpstr>Curriculum Creep</vt:lpstr>
      <vt:lpstr>Curriculum Creep</vt:lpstr>
      <vt:lpstr>Curriculum Creep</vt:lpstr>
      <vt:lpstr>Curriculum Creep</vt:lpstr>
      <vt:lpstr>Curriculum Creep</vt:lpstr>
      <vt:lpstr>Curriculum Creep</vt:lpstr>
      <vt:lpstr>Accordion Curriculum</vt:lpstr>
      <vt:lpstr>What We Had Tried</vt:lpstr>
      <vt:lpstr>Summer Bridge Program 2013-2015 </vt:lpstr>
      <vt:lpstr>Summer Bridge Program 2013-2015 </vt:lpstr>
      <vt:lpstr>Summer Bridge Program 2013-2015 </vt:lpstr>
      <vt:lpstr>Summer Bridge Program</vt:lpstr>
      <vt:lpstr>Intermediate/College Algebra  Combo Pilot</vt:lpstr>
      <vt:lpstr>Intermediate/College Algebra  Combo Pilot</vt:lpstr>
      <vt:lpstr>Intermediate/College Algebra  Combo Pilot</vt:lpstr>
      <vt:lpstr>MATH 1010/1050 Combo Pilot</vt:lpstr>
      <vt:lpstr>Summer 2015 ALEKS Pilot</vt:lpstr>
      <vt:lpstr>Summer 2015 ALEKS Pilot</vt:lpstr>
      <vt:lpstr>Summer 2015 ALEKS Pilot</vt:lpstr>
      <vt:lpstr>Consistent</vt:lpstr>
      <vt:lpstr>Summer 2015 ALEKS Pilot</vt:lpstr>
      <vt:lpstr>Summer 2015 ALEKS Pilot</vt:lpstr>
      <vt:lpstr>Summer 2015 ALEKS Pilot</vt:lpstr>
      <vt:lpstr>Summer 2015 ALEKS Pilot</vt:lpstr>
      <vt:lpstr>Students are making measurable progress </vt:lpstr>
      <vt:lpstr>Spring 2016 QL Completion Pilot</vt:lpstr>
      <vt:lpstr>Spring 2016 QL Completion Pilot</vt:lpstr>
      <vt:lpstr>Spring 2016 QL Completion Pilot</vt:lpstr>
      <vt:lpstr>Spring 2016 QL Completion Pilot</vt:lpstr>
      <vt:lpstr>Spring 2016 QL Completion Pilot</vt:lpstr>
      <vt:lpstr>PowerPoint Presentation</vt:lpstr>
      <vt:lpstr>PowerPoint Presentation</vt:lpstr>
      <vt:lpstr>Lesson Learned:</vt:lpstr>
      <vt:lpstr>Wasatch High Pilot Spring 2016</vt:lpstr>
      <vt:lpstr>Wasatch High Pilot</vt:lpstr>
      <vt:lpstr>Wasatch High Pilot Spring 2016</vt:lpstr>
      <vt:lpstr>Wasatch High Pilot Spring 2016</vt:lpstr>
      <vt:lpstr>Wasatch High Pilot</vt:lpstr>
      <vt:lpstr>Predictable Placement</vt:lpstr>
      <vt:lpstr>Better Placement</vt:lpstr>
      <vt:lpstr>What is ALEKS? </vt:lpstr>
      <vt:lpstr>Knowledge Spaces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  <vt:lpstr>Lessons Learned</vt:lpstr>
      <vt:lpstr>Lessons Learned</vt:lpstr>
      <vt:lpstr>Lessons Learned</vt:lpstr>
      <vt:lpstr>Lessons Learned</vt:lpstr>
      <vt:lpstr>Lessons Learned</vt:lpstr>
      <vt:lpstr>Student Messaging</vt:lpstr>
      <vt:lpstr>Savings from Improved Placement  based on Fall 2016 enrollments</vt:lpstr>
      <vt:lpstr>After One Year…</vt:lpstr>
      <vt:lpstr>How to Implement?</vt:lpstr>
      <vt:lpstr>Fundamental Questions</vt:lpstr>
      <vt:lpstr>When to place?</vt:lpstr>
      <vt:lpstr>What We Did</vt:lpstr>
      <vt:lpstr>Guided study?</vt:lpstr>
      <vt:lpstr>Guided study?</vt:lpstr>
      <vt:lpstr>Guided study?</vt:lpstr>
      <vt:lpstr>PowerPoint Presentation</vt:lpstr>
      <vt:lpstr>PowerPoint Presentation</vt:lpstr>
      <vt:lpstr>Who is in charge?</vt:lpstr>
      <vt:lpstr>Key Areas to Consider</vt:lpstr>
      <vt:lpstr>PowerPoint Presentation</vt:lpstr>
      <vt:lpstr>Lessons Learned</vt:lpstr>
      <vt:lpstr>Hurdles to Clear</vt:lpstr>
      <vt:lpstr>Accordion Curriculum</vt:lpstr>
      <vt:lpstr>Accordion Curriculum</vt:lpstr>
      <vt:lpstr>Accordion Curriculum</vt:lpstr>
      <vt:lpstr>Accordion Curriculum</vt:lpstr>
      <vt:lpstr>Pathway – Quantitative Reasoning</vt:lpstr>
      <vt:lpstr>Pathway – College Algebra</vt:lpstr>
      <vt:lpstr>PowerPoint Presentation</vt:lpstr>
      <vt:lpstr>Long Journey  Disruptive  Worth the Work</vt:lpstr>
      <vt:lpstr>Questions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WILL BE HERE</dc:title>
  <dc:creator>Admin</dc:creator>
  <cp:lastModifiedBy>Windows User</cp:lastModifiedBy>
  <cp:revision>249</cp:revision>
  <dcterms:created xsi:type="dcterms:W3CDTF">2015-02-02T23:34:51Z</dcterms:created>
  <dcterms:modified xsi:type="dcterms:W3CDTF">2017-05-02T18:10:00Z</dcterms:modified>
</cp:coreProperties>
</file>