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295" r:id="rId2"/>
    <p:sldId id="297" r:id="rId3"/>
    <p:sldId id="299" r:id="rId4"/>
    <p:sldId id="298" r:id="rId5"/>
    <p:sldId id="257" r:id="rId6"/>
    <p:sldId id="312" r:id="rId7"/>
    <p:sldId id="311" r:id="rId8"/>
    <p:sldId id="306" r:id="rId9"/>
    <p:sldId id="307" r:id="rId10"/>
    <p:sldId id="310" r:id="rId11"/>
    <p:sldId id="303" r:id="rId12"/>
    <p:sldId id="313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cey Donohue" initials="SD" lastIdx="11" clrIdx="0">
    <p:extLst>
      <p:ext uri="{19B8F6BF-5375-455C-9EA6-DF929625EA0E}">
        <p15:presenceInfo xmlns:p15="http://schemas.microsoft.com/office/powerpoint/2012/main" userId="S-1-5-21-2025429265-1935655697-682003330-1701" providerId="AD"/>
      </p:ext>
    </p:extLst>
  </p:cmAuthor>
  <p:cmAuthor id="2" name="TheAngryTurtle" initials="T" lastIdx="1" clrIdx="1"/>
  <p:cmAuthor id="3" name="Jessica Giglio" initials="JG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769" autoAdjust="0"/>
  </p:normalViewPr>
  <p:slideViewPr>
    <p:cSldViewPr snapToGrid="0">
      <p:cViewPr varScale="1">
        <p:scale>
          <a:sx n="101" d="100"/>
          <a:sy n="101" d="100"/>
        </p:scale>
        <p:origin x="37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122"/>
    </p:cViewPr>
  </p:sorterViewPr>
  <p:notesViewPr>
    <p:cSldViewPr snapToGrid="0">
      <p:cViewPr varScale="1">
        <p:scale>
          <a:sx n="40" d="100"/>
          <a:sy n="40" d="100"/>
        </p:scale>
        <p:origin x="195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54B17DBB-8583-4A3F-983C-160C43CC383D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E5D37BC3-BACB-439C-9385-912D7AE4B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12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B3E7357A-2D3E-4487-8DC6-2F0FBB9EA353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BE256D9B-2411-4A87-BE09-6CAE5A3910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17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67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90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81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62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</a:p>
          <a:p>
            <a:r>
              <a:rPr lang="en-US" dirty="0" smtClean="0"/>
              <a:t>We’ll</a:t>
            </a:r>
            <a:r>
              <a:rPr lang="en-US" baseline="0" dirty="0" smtClean="0"/>
              <a:t> be focusing strictly on the first category in this presentation.</a:t>
            </a:r>
          </a:p>
          <a:p>
            <a:r>
              <a:rPr lang="en-US" baseline="0" dirty="0" smtClean="0"/>
              <a:t>Who has experience with dual credit programs?  For Oregon attendees: College Now or something else? [Use this to help plan “presentation” time constraints.]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0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</a:p>
          <a:p>
            <a:r>
              <a:rPr lang="en-US" dirty="0" smtClean="0"/>
              <a:t>You can find our complete original grant proposal at the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60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</a:p>
          <a:p>
            <a:r>
              <a:rPr lang="en-US" dirty="0" smtClean="0"/>
              <a:t>Re: last bullet: College Now requires</a:t>
            </a:r>
            <a:r>
              <a:rPr lang="en-US" baseline="0" dirty="0" smtClean="0"/>
              <a:t> that teachers meet the “30 graduate credits in the subject matter” threshold, but we don’t have such teachers in all our rural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9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65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</a:p>
          <a:p>
            <a:r>
              <a:rPr lang="en-US" dirty="0" smtClean="0"/>
              <a:t>This is how Cascades Commitment</a:t>
            </a:r>
            <a:r>
              <a:rPr lang="en-US" baseline="0" dirty="0" smtClean="0"/>
              <a:t> fits into Central Oregon’s larger plan for increasing student success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13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</a:p>
          <a:p>
            <a:r>
              <a:rPr lang="en-US" dirty="0" smtClean="0"/>
              <a:t>Graduate credits not applicable toward</a:t>
            </a:r>
            <a:r>
              <a:rPr lang="en-US" baseline="0" dirty="0" smtClean="0"/>
              <a:t> a specific degree, but toward HS teacher’s continuing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74213-C16F-4513-9E67-8AC93B94AAE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4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4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</a:p>
          <a:p>
            <a:r>
              <a:rPr lang="en-US" dirty="0" smtClean="0"/>
              <a:t>These are listed in the application and teachers are asked to address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56D9B-2411-4A87-BE09-6CAE5A39109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3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AC6-5504-498E-897C-EC7BFE273332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9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7C86-375F-4AEB-BFB1-0F5E52DB2BB7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3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D0AD-F875-4980-A398-58AF2C0C8847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4332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73EA-FB86-4A82-A95A-02876E2AD0C0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03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C82E3-FA89-4C17-AFB6-787717AE9C71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2302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6084-138C-4608-9A45-A6D968BD9D77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9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06DAE-61BC-41BE-A396-7241747DA390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90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6D59-615E-4DFF-A876-F6D831622D42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4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3B4C-C4FB-4EFF-B5E8-493FDA6CFBBB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8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D350B-C603-4297-953C-C04DFB3442A6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4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8465-EF75-4DD8-BB55-39D8CEF0E62A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2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9635-E96A-4191-AFB3-A1A2551F928D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8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A50-9B7D-417E-A101-E701BABD5BCB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2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1412-3087-41D8-9E51-E0323347C1F8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1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3AA2-AEF2-4200-9190-B878296D66BB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3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82AE-A6C5-4662-85E0-A253C22B33F4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03B3C-508D-49B6-8D5D-026F3FFC2C88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5E3608E-DFD3-481C-A958-A129639B0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4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giglio@cocc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msmith@cocc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e.state.or.us/search/page/?id=541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College Math Courses in Our High Schools</a:t>
            </a:r>
            <a:br>
              <a:rPr lang="en-US" dirty="0" smtClean="0"/>
            </a:br>
            <a:r>
              <a:rPr lang="en-US" sz="3600" dirty="0" smtClean="0"/>
              <a:t>The Discussion Continues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Jessica Giglio, COCC Math Department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Kathy Smith, COCC Math Department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3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Workshops for math </a:t>
            </a:r>
            <a:r>
              <a:rPr lang="en-US" dirty="0"/>
              <a:t>t</a:t>
            </a:r>
            <a:r>
              <a:rPr lang="en-US" dirty="0" smtClean="0"/>
              <a:t>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4084"/>
            <a:ext cx="8915400" cy="4287138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Half-day summer workshop</a:t>
            </a:r>
          </a:p>
          <a:p>
            <a:r>
              <a:rPr lang="en-US" sz="2000" dirty="0" smtClean="0"/>
              <a:t>Subjects covered (focus on Math 111 and 112)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Pedagogy for college-level math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Course outcomes, assignments, and exams (including a common final) </a:t>
            </a:r>
          </a:p>
          <a:p>
            <a:pPr marL="342900" lvl="1" indent="-342900"/>
            <a:r>
              <a:rPr lang="en-US" sz="2000" dirty="0" smtClean="0"/>
              <a:t>Teaching strategies, including: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Active learning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Writing and rubrics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Labs and group activities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/>
              <a:t>“Rule of four” representations </a:t>
            </a:r>
            <a:endParaRPr lang="en-US" dirty="0" smtClean="0"/>
          </a:p>
          <a:p>
            <a:r>
              <a:rPr lang="en-US" sz="2000" dirty="0" smtClean="0"/>
              <a:t>Quarterly </a:t>
            </a:r>
            <a:r>
              <a:rPr lang="en-US" sz="2000" dirty="0"/>
              <a:t>PLCs – </a:t>
            </a:r>
            <a:r>
              <a:rPr lang="en-US" sz="2000" dirty="0" smtClean="0"/>
              <a:t>more pedagogy, sharing ideas and strategies, common </a:t>
            </a:r>
            <a:r>
              <a:rPr lang="en-US" sz="2000" dirty="0"/>
              <a:t>f</a:t>
            </a:r>
            <a:r>
              <a:rPr lang="en-US" sz="2000" dirty="0" smtClean="0"/>
              <a:t>inal </a:t>
            </a:r>
            <a:r>
              <a:rPr lang="en-US" sz="2000" dirty="0"/>
              <a:t>e</a:t>
            </a:r>
            <a:r>
              <a:rPr lang="en-US" sz="2000" dirty="0" smtClean="0"/>
              <a:t>xam </a:t>
            </a:r>
            <a:endParaRPr lang="en-US" sz="2000" dirty="0"/>
          </a:p>
          <a:p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 Topics: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54046"/>
            <a:ext cx="9327968" cy="517160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Do you have any general questions about Cascades Commitment?</a:t>
            </a:r>
          </a:p>
          <a:p>
            <a:r>
              <a:rPr lang="en-US" sz="2400" dirty="0" smtClean="0"/>
              <a:t>Tell us about your experiences with dual enrollment</a:t>
            </a:r>
          </a:p>
          <a:p>
            <a:r>
              <a:rPr lang="en-US" sz="2400" dirty="0" smtClean="0"/>
              <a:t>What </a:t>
            </a:r>
            <a:r>
              <a:rPr lang="en-US" sz="2400" dirty="0" smtClean="0"/>
              <a:t>should be the same between, say, a MTH 111 course offered at the college and one offered at the high school (e.g., common final)?  What can be optional/different?</a:t>
            </a:r>
          </a:p>
          <a:p>
            <a:r>
              <a:rPr lang="en-US" sz="2400" dirty="0" smtClean="0"/>
              <a:t>Do you have any concerns about HS instructor qualifications in this context?</a:t>
            </a:r>
          </a:p>
          <a:p>
            <a:r>
              <a:rPr lang="en-US" sz="2400" dirty="0" smtClean="0"/>
              <a:t>Other thoughts or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7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Thank you!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more information, contact:</a:t>
            </a:r>
          </a:p>
          <a:p>
            <a:pPr marL="0" indent="0">
              <a:buNone/>
            </a:pPr>
            <a:r>
              <a:rPr lang="en-US" sz="2400" dirty="0" smtClean="0"/>
              <a:t>Jessica Giglio	</a:t>
            </a:r>
            <a:r>
              <a:rPr lang="en-US" sz="2400" dirty="0" smtClean="0">
                <a:hlinkClick r:id="rId3"/>
              </a:rPr>
              <a:t>jgiglio@cocc.edu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Kathy Smith		</a:t>
            </a:r>
            <a:r>
              <a:rPr lang="en-US" sz="2400" dirty="0" smtClean="0">
                <a:hlinkClick r:id="rId4"/>
              </a:rPr>
              <a:t>kmsmith@cocc.edu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Dual credit</a:t>
            </a:r>
            <a:r>
              <a:rPr lang="en-US" sz="2400" dirty="0" smtClean="0"/>
              <a:t>: high </a:t>
            </a:r>
            <a:r>
              <a:rPr lang="en-US" sz="2400" dirty="0"/>
              <a:t>school students </a:t>
            </a:r>
            <a:r>
              <a:rPr lang="en-US" sz="2400" dirty="0" smtClean="0"/>
              <a:t>earn </a:t>
            </a:r>
            <a:r>
              <a:rPr lang="en-US" sz="2400" dirty="0"/>
              <a:t>college credit while </a:t>
            </a:r>
            <a:r>
              <a:rPr lang="en-US" sz="2400" dirty="0" smtClean="0"/>
              <a:t>in high school</a:t>
            </a:r>
            <a:r>
              <a:rPr lang="en-US" sz="2400" dirty="0"/>
              <a:t>  </a:t>
            </a:r>
            <a:endParaRPr lang="en-US" sz="2400" dirty="0" smtClean="0"/>
          </a:p>
          <a:p>
            <a:pPr lvl="1"/>
            <a:r>
              <a:rPr lang="en-US" sz="2400" dirty="0" smtClean="0"/>
              <a:t>Taught </a:t>
            </a:r>
            <a:r>
              <a:rPr lang="en-US" sz="2400" dirty="0"/>
              <a:t>at the high </a:t>
            </a:r>
            <a:r>
              <a:rPr lang="en-US" sz="2400" dirty="0" smtClean="0"/>
              <a:t>school</a:t>
            </a:r>
          </a:p>
          <a:p>
            <a:pPr lvl="1"/>
            <a:r>
              <a:rPr lang="en-US" sz="2400" dirty="0" smtClean="0"/>
              <a:t>Taught during </a:t>
            </a:r>
            <a:r>
              <a:rPr lang="en-US" sz="2400" dirty="0"/>
              <a:t>the school </a:t>
            </a:r>
            <a:r>
              <a:rPr lang="en-US" sz="2400" dirty="0" smtClean="0"/>
              <a:t>day</a:t>
            </a:r>
          </a:p>
          <a:p>
            <a:pPr lvl="1"/>
            <a:r>
              <a:rPr lang="en-US" sz="2400" dirty="0" smtClean="0"/>
              <a:t>COCC-approved </a:t>
            </a:r>
            <a:r>
              <a:rPr lang="en-US" sz="2400" dirty="0"/>
              <a:t>high school </a:t>
            </a:r>
            <a:r>
              <a:rPr lang="en-US" sz="2400" dirty="0" smtClean="0"/>
              <a:t>teachers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/>
              <a:t>Concurrent </a:t>
            </a:r>
            <a:r>
              <a:rPr lang="en-US" sz="2400" b="1" dirty="0"/>
              <a:t>enrollment</a:t>
            </a:r>
            <a:r>
              <a:rPr lang="en-US" sz="2400" dirty="0"/>
              <a:t>: high school students take COCC classes on college </a:t>
            </a:r>
            <a:r>
              <a:rPr lang="en-US" sz="2400" dirty="0" smtClean="0"/>
              <a:t>campus, taught by college faculty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1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in dual credit/concurrent enrollment in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9246230" cy="4569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40/40/20 plan (2011)</a:t>
            </a:r>
          </a:p>
          <a:p>
            <a:pPr lvl="1"/>
            <a:r>
              <a:rPr lang="en-US" dirty="0" smtClean="0"/>
              <a:t>40% of Oregonians will have an AS or post secondary credential by 2025</a:t>
            </a:r>
          </a:p>
          <a:p>
            <a:pPr lvl="1"/>
            <a:r>
              <a:rPr lang="en-US" dirty="0" smtClean="0"/>
              <a:t>Create clear pathways that insure more students go on to college</a:t>
            </a:r>
          </a:p>
          <a:p>
            <a:pPr lvl="1"/>
            <a:r>
              <a:rPr lang="en-US" dirty="0" smtClean="0"/>
              <a:t>Earning college credit while in HS increases likelihood of continuing to college</a:t>
            </a:r>
            <a:r>
              <a:rPr lang="en-US" dirty="0"/>
              <a:t>							</a:t>
            </a:r>
            <a:endParaRPr lang="en-US" sz="1200" dirty="0" smtClean="0"/>
          </a:p>
          <a:p>
            <a:pPr>
              <a:buNone/>
            </a:pPr>
            <a:r>
              <a:rPr lang="en-US" b="1" dirty="0" smtClean="0"/>
              <a:t>Regional Promise Grants (2014)</a:t>
            </a:r>
          </a:p>
          <a:p>
            <a:pPr lvl="1"/>
            <a:r>
              <a:rPr lang="en-US" dirty="0" smtClean="0"/>
              <a:t>To build “collaborative</a:t>
            </a:r>
            <a:r>
              <a:rPr lang="en-US" dirty="0"/>
              <a:t>, innovative, and flexible ways to foster a college-going </a:t>
            </a:r>
            <a:r>
              <a:rPr lang="en-US" dirty="0" smtClean="0"/>
              <a:t>culture”</a:t>
            </a:r>
          </a:p>
          <a:p>
            <a:pPr lvl="1"/>
            <a:r>
              <a:rPr lang="en-US" dirty="0" smtClean="0"/>
              <a:t>To “create </a:t>
            </a:r>
            <a:r>
              <a:rPr lang="en-US" dirty="0"/>
              <a:t>additional opportunities for high school students to </a:t>
            </a:r>
            <a:r>
              <a:rPr lang="en-US" dirty="0" smtClean="0"/>
              <a:t>… earn </a:t>
            </a:r>
            <a:r>
              <a:rPr lang="en-US" dirty="0"/>
              <a:t>credit in college-level </a:t>
            </a:r>
            <a:r>
              <a:rPr lang="en-US" dirty="0" smtClean="0"/>
              <a:t>courses”</a:t>
            </a:r>
          </a:p>
          <a:p>
            <a:pPr marL="457200" lvl="1" indent="0">
              <a:buNone/>
            </a:pPr>
            <a:r>
              <a:rPr lang="en-US" dirty="0" smtClean="0"/>
              <a:t>							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://www.ode.state.or.us/search/page/?</a:t>
            </a:r>
            <a:r>
              <a:rPr lang="en-US" sz="1200" dirty="0" smtClean="0">
                <a:hlinkClick r:id="rId3"/>
              </a:rPr>
              <a:t>id=5411</a:t>
            </a:r>
            <a:endParaRPr lang="en-US" sz="1200" dirty="0" smtClean="0"/>
          </a:p>
          <a:p>
            <a:pPr marL="0" lvl="1" indent="0">
              <a:buNone/>
            </a:pPr>
            <a:r>
              <a:rPr lang="en-US" sz="1800" b="1" dirty="0" smtClean="0"/>
              <a:t>Measure 98 (2016)</a:t>
            </a:r>
          </a:p>
          <a:p>
            <a:pPr marL="457200" lvl="1" indent="0"/>
            <a:r>
              <a:rPr lang="en-US" dirty="0" smtClean="0"/>
              <a:t>Section 6:  Access to College-Level Courses in High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Central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Demographics</a:t>
            </a:r>
          </a:p>
          <a:p>
            <a:r>
              <a:rPr lang="en-US" sz="2400" dirty="0" smtClean="0"/>
              <a:t>Student preparation for college-level work</a:t>
            </a:r>
          </a:p>
          <a:p>
            <a:r>
              <a:rPr lang="en-US" sz="2400" dirty="0" smtClean="0"/>
              <a:t>Maintaining college rigor </a:t>
            </a:r>
          </a:p>
          <a:p>
            <a:r>
              <a:rPr lang="en-US" sz="2400" dirty="0" smtClean="0"/>
              <a:t>Faculty/high school </a:t>
            </a:r>
            <a:r>
              <a:rPr lang="en-US" sz="2400" dirty="0"/>
              <a:t>instructor </a:t>
            </a:r>
            <a:r>
              <a:rPr lang="en-US" sz="2400" dirty="0" smtClean="0"/>
              <a:t>workload</a:t>
            </a:r>
          </a:p>
          <a:p>
            <a:r>
              <a:rPr lang="en-US" sz="2400" dirty="0"/>
              <a:t>High school instructor qualifications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457200"/>
            <a:ext cx="8915399" cy="450342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2890" y="1264555"/>
            <a:ext cx="9962220" cy="25199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collaboration between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Central Oregon Community College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Oregon State University—Cascades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High Desert Educational Service District (includes 9 high schools)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44860" y="3640347"/>
            <a:ext cx="6550249" cy="283079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38910" y="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 smtClean="0"/>
              <a:t>Our solution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460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37360" y="210965"/>
            <a:ext cx="9532620" cy="637604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Eastern Promise Replication Grant covers these expenses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28800"/>
            <a:ext cx="8915400" cy="40824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COCC instructors’ time for creation and implementation of summer </a:t>
            </a:r>
            <a:r>
              <a:rPr lang="en-US" dirty="0"/>
              <a:t>c</a:t>
            </a:r>
            <a:r>
              <a:rPr lang="en-US" dirty="0" smtClean="0"/>
              <a:t>ourses and PLCs</a:t>
            </a:r>
          </a:p>
          <a:p>
            <a:r>
              <a:rPr lang="en-US" dirty="0" smtClean="0"/>
              <a:t>Stipends to high school teachers who participated </a:t>
            </a:r>
            <a:endParaRPr lang="en-US" dirty="0"/>
          </a:p>
          <a:p>
            <a:r>
              <a:rPr lang="en-US" dirty="0" smtClean="0"/>
              <a:t>Sub time for high school teachers to observe each other and COCC instructors </a:t>
            </a:r>
          </a:p>
          <a:p>
            <a:r>
              <a:rPr lang="en-US" dirty="0" smtClean="0"/>
              <a:t>Mileage for high school teachers </a:t>
            </a:r>
          </a:p>
          <a:p>
            <a:r>
              <a:rPr lang="en-US" dirty="0" smtClean="0"/>
              <a:t>Graduate credits for all participating teachers  (TCE800) </a:t>
            </a:r>
          </a:p>
          <a:p>
            <a:r>
              <a:rPr lang="en-US" dirty="0" smtClean="0"/>
              <a:t>Curriculum for both writing and math courses</a:t>
            </a:r>
          </a:p>
          <a:p>
            <a:r>
              <a:rPr lang="en-US" dirty="0" smtClean="0"/>
              <a:t>Brochures and logo </a:t>
            </a:r>
          </a:p>
          <a:p>
            <a:r>
              <a:rPr lang="en-US" dirty="0" smtClean="0"/>
              <a:t>Grant coordination</a:t>
            </a:r>
          </a:p>
          <a:p>
            <a:r>
              <a:rPr lang="en-US" dirty="0" smtClean="0"/>
              <a:t>And more…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teacher 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Advanced Math TSPC </a:t>
            </a:r>
            <a:r>
              <a:rPr lang="en-US" sz="2400" dirty="0"/>
              <a:t>credential</a:t>
            </a:r>
          </a:p>
          <a:p>
            <a:pPr lvl="0"/>
            <a:r>
              <a:rPr lang="en-US" sz="2400" dirty="0"/>
              <a:t>Experience teaching </a:t>
            </a:r>
            <a:r>
              <a:rPr lang="en-US" sz="2400" dirty="0" smtClean="0"/>
              <a:t>algebra and/or </a:t>
            </a:r>
            <a:r>
              <a:rPr lang="en-US" sz="2400" dirty="0" err="1" smtClean="0"/>
              <a:t>precalculus</a:t>
            </a:r>
            <a:r>
              <a:rPr lang="en-US" sz="2400" dirty="0" smtClean="0"/>
              <a:t> courses</a:t>
            </a:r>
            <a:endParaRPr lang="en-US" sz="2400" dirty="0"/>
          </a:p>
          <a:p>
            <a:pPr lvl="0"/>
            <a:r>
              <a:rPr lang="en-US" sz="2400" dirty="0"/>
              <a:t>At least two years teaching experience</a:t>
            </a:r>
          </a:p>
          <a:p>
            <a:pPr lvl="0"/>
            <a:r>
              <a:rPr lang="en-US" sz="2400" dirty="0"/>
              <a:t>Completed </a:t>
            </a:r>
            <a:r>
              <a:rPr lang="en-US" sz="2400" dirty="0" smtClean="0"/>
              <a:t>application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8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43792"/>
            <a:ext cx="8915400" cy="4987637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A willingness and desire to teach college level math</a:t>
            </a:r>
          </a:p>
          <a:p>
            <a:pPr lvl="0"/>
            <a:r>
              <a:rPr lang="en-US" sz="2000" dirty="0" smtClean="0"/>
              <a:t>A desire to contribute to the community of learners through written and verbal participation</a:t>
            </a:r>
          </a:p>
          <a:p>
            <a:pPr lvl="0"/>
            <a:r>
              <a:rPr lang="en-US" sz="2000" dirty="0" smtClean="0"/>
              <a:t>An interest in using active learning techniques to engage students</a:t>
            </a:r>
          </a:p>
          <a:p>
            <a:r>
              <a:rPr lang="en-US" sz="2000" dirty="0" smtClean="0"/>
              <a:t>A commitment to making time during the school year to develop their knowledge of and pedagogy in college-level math instruction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608E-DFD3-481C-A958-A129639B0A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2498</TotalTime>
  <Words>589</Words>
  <Application>Microsoft Office PowerPoint</Application>
  <PresentationFormat>Widescreen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Wisp</vt:lpstr>
      <vt:lpstr>College Math Courses in Our High Schools The Discussion Continues</vt:lpstr>
      <vt:lpstr>Definitions </vt:lpstr>
      <vt:lpstr>Growth in dual credit/concurrent enrollment in Oregon</vt:lpstr>
      <vt:lpstr>Challenges in Central Oregon</vt:lpstr>
      <vt:lpstr> </vt:lpstr>
      <vt:lpstr>PowerPoint Presentation</vt:lpstr>
      <vt:lpstr>Our Eastern Promise Replication Grant covers these expenses </vt:lpstr>
      <vt:lpstr>Minimum teacher qualifications</vt:lpstr>
      <vt:lpstr>Desired qualifications</vt:lpstr>
      <vt:lpstr>Workshops for math teachers</vt:lpstr>
      <vt:lpstr>Discussion Topics: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Cascades Commitment Tour</dc:title>
  <dc:creator>Catherine Halliwell-Templin</dc:creator>
  <cp:lastModifiedBy>Jessica Giglio</cp:lastModifiedBy>
  <cp:revision>119</cp:revision>
  <cp:lastPrinted>2016-01-04T22:56:09Z</cp:lastPrinted>
  <dcterms:created xsi:type="dcterms:W3CDTF">2015-04-29T22:52:32Z</dcterms:created>
  <dcterms:modified xsi:type="dcterms:W3CDTF">2017-04-20T22:47:51Z</dcterms:modified>
</cp:coreProperties>
</file>