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9798A3-32C7-46FD-8C59-7961C0CDCC67}">
  <a:tblStyle styleId="{109798A3-32C7-46FD-8C59-7961C0CDCC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1"/>
    <p:restoredTop sz="94599"/>
  </p:normalViewPr>
  <p:slideViewPr>
    <p:cSldViewPr snapToGrid="0" snapToObjects="1">
      <p:cViewPr varScale="1">
        <p:scale>
          <a:sx n="141" d="100"/>
          <a:sy n="141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hape 24"/>
          <p:cNvGrpSpPr/>
          <p:nvPr/>
        </p:nvGrpSpPr>
        <p:grpSpPr>
          <a:xfrm>
            <a:off x="-8466" y="-6351"/>
            <a:ext cx="9169804" cy="5156201"/>
            <a:chOff x="-8466" y="-8468"/>
            <a:chExt cx="9169804" cy="6874935"/>
          </a:xfrm>
        </p:grpSpPr>
        <p:cxnSp>
          <p:nvCxnSpPr>
            <p:cNvPr id="25" name="Shape 25"/>
            <p:cNvCxnSpPr/>
            <p:nvPr/>
          </p:nvCxnSpPr>
          <p:spPr>
            <a:xfrm rot="10800000" flipH="1">
              <a:off x="5130830" y="4175701"/>
              <a:ext cx="4022400" cy="2682300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" name="Shape 27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0" t="0" r="0" b="0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0" t="0" r="0" b="0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6637896" y="3920066"/>
              <a:ext cx="2509944" cy="2933700"/>
            </a:xfrm>
            <a:custGeom>
              <a:avLst/>
              <a:gdLst/>
              <a:ahLst/>
              <a:cxnLst/>
              <a:rect l="0" t="0" r="0" b="0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7010429" y="-8467"/>
              <a:ext cx="2139950" cy="6866467"/>
            </a:xfrm>
            <a:custGeom>
              <a:avLst/>
              <a:gdLst/>
              <a:ahLst/>
              <a:cxnLst/>
              <a:rect l="0" t="0" r="0" b="0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31" name="Shape 31"/>
            <p:cNvSpPr/>
            <p:nvPr/>
          </p:nvSpPr>
          <p:spPr>
            <a:xfrm>
              <a:off x="8295776" y="-8467"/>
              <a:ext cx="859028" cy="6866467"/>
            </a:xfrm>
            <a:custGeom>
              <a:avLst/>
              <a:gdLst/>
              <a:ahLst/>
              <a:cxnLst/>
              <a:rect l="0" t="0" r="0" b="0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8077231" y="-8468"/>
              <a:ext cx="1067005" cy="6866467"/>
            </a:xfrm>
            <a:custGeom>
              <a:avLst/>
              <a:gdLst/>
              <a:ahLst/>
              <a:cxnLst/>
              <a:rect l="0" t="0" r="0" b="0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8060297" y="4893733"/>
              <a:ext cx="1092200" cy="1960880"/>
            </a:xfrm>
            <a:custGeom>
              <a:avLst/>
              <a:gdLst/>
              <a:ahLst/>
              <a:cxnLst/>
              <a:rect l="0" t="0" r="0" b="0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0" t="0" r="0" b="0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rgbClr val="6C911C">
                <a:alpha val="84313"/>
              </a:srgbClr>
            </a:solidFill>
            <a:ln>
              <a:noFill/>
            </a:ln>
          </p:spPr>
        </p:sp>
      </p:grpSp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1130595" y="1803400"/>
            <a:ext cx="58266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1130595" y="3038125"/>
            <a:ext cx="58266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5405258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609599" y="4531022"/>
            <a:ext cx="462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444676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63477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09600" y="3352800"/>
            <a:ext cx="63477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5405258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609599" y="4531022"/>
            <a:ext cx="462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444676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74885" y="457200"/>
            <a:ext cx="6072300" cy="2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101074" y="2724150"/>
            <a:ext cx="54198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609598" y="3352800"/>
            <a:ext cx="63477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5405258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609599" y="4531022"/>
            <a:ext cx="462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444676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482711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6747699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09598" y="1448991"/>
            <a:ext cx="6347700" cy="1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09598" y="3395586"/>
            <a:ext cx="63477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5405258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609599" y="4531022"/>
            <a:ext cx="462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444676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774885" y="457200"/>
            <a:ext cx="6072300" cy="2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09597" y="3009900"/>
            <a:ext cx="63477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609598" y="3395586"/>
            <a:ext cx="63477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5405258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609599" y="4531022"/>
            <a:ext cx="462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444676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482711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6747699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15848" y="457200"/>
            <a:ext cx="6341400" cy="2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09597" y="3009900"/>
            <a:ext cx="63477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609598" y="3395586"/>
            <a:ext cx="63477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5405258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609599" y="4531022"/>
            <a:ext cx="462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444676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609599" y="457200"/>
            <a:ext cx="6347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 rot="5400000">
            <a:off x="2328163" y="-98107"/>
            <a:ext cx="2910600" cy="6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5405258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609599" y="4531022"/>
            <a:ext cx="462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444676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 rot="5400000">
            <a:off x="4497324" y="1937100"/>
            <a:ext cx="39387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 rot="5400000">
            <a:off x="1237725" y="-171000"/>
            <a:ext cx="39387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5405258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609599" y="4531022"/>
            <a:ext cx="462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444676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20040" rtl="0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09880" rtl="0">
              <a:spcBef>
                <a:spcPts val="1000"/>
              </a:spcBef>
              <a:spcAft>
                <a:spcPts val="0"/>
              </a:spcAft>
              <a:buSzPts val="1280"/>
              <a:buChar char="▶"/>
              <a:defRPr/>
            </a:lvl2pPr>
            <a:lvl3pPr marL="1371600" lvl="2" indent="-299719" rtl="0">
              <a:spcBef>
                <a:spcPts val="1000"/>
              </a:spcBef>
              <a:spcAft>
                <a:spcPts val="0"/>
              </a:spcAft>
              <a:buSzPts val="1120"/>
              <a:buChar char="▶"/>
              <a:defRPr/>
            </a:lvl3pPr>
            <a:lvl4pPr marL="1828800" lvl="3" indent="-289560" rtl="0">
              <a:spcBef>
                <a:spcPts val="1000"/>
              </a:spcBef>
              <a:spcAft>
                <a:spcPts val="0"/>
              </a:spcAft>
              <a:buSzPts val="960"/>
              <a:buChar char="▶"/>
              <a:defRPr/>
            </a:lvl4pPr>
            <a:lvl5pPr marL="2286000" lvl="4" indent="-289560" rtl="0">
              <a:spcBef>
                <a:spcPts val="1000"/>
              </a:spcBef>
              <a:spcAft>
                <a:spcPts val="0"/>
              </a:spcAft>
              <a:buSzPts val="960"/>
              <a:buChar char="▶"/>
              <a:defRPr/>
            </a:lvl5pPr>
            <a:lvl6pPr marL="2743200" lvl="5" indent="-289560" rtl="0">
              <a:spcBef>
                <a:spcPts val="1000"/>
              </a:spcBef>
              <a:spcAft>
                <a:spcPts val="0"/>
              </a:spcAft>
              <a:buSzPts val="960"/>
              <a:buChar char="▶"/>
              <a:defRPr/>
            </a:lvl6pPr>
            <a:lvl7pPr marL="3200400" lvl="6" indent="-289560" rtl="0">
              <a:spcBef>
                <a:spcPts val="1000"/>
              </a:spcBef>
              <a:spcAft>
                <a:spcPts val="0"/>
              </a:spcAft>
              <a:buSzPts val="960"/>
              <a:buChar char="▶"/>
              <a:defRPr/>
            </a:lvl7pPr>
            <a:lvl8pPr marL="3657600" lvl="7" indent="-289559" rtl="0">
              <a:spcBef>
                <a:spcPts val="1000"/>
              </a:spcBef>
              <a:spcAft>
                <a:spcPts val="0"/>
              </a:spcAft>
              <a:buSzPts val="960"/>
              <a:buChar char="▶"/>
              <a:defRPr/>
            </a:lvl8pPr>
            <a:lvl9pPr marL="4114800" lvl="8" indent="-289559" rtl="0">
              <a:spcBef>
                <a:spcPts val="1000"/>
              </a:spcBef>
              <a:spcAft>
                <a:spcPts val="0"/>
              </a:spcAft>
              <a:buSzPts val="960"/>
              <a:buChar char="▶"/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09599" y="457200"/>
            <a:ext cx="6347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09599" y="1620443"/>
            <a:ext cx="63477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5405258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609599" y="4531022"/>
            <a:ext cx="462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444676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09598" y="2025651"/>
            <a:ext cx="63477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09598" y="3395586"/>
            <a:ext cx="6347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5405258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609599" y="4531022"/>
            <a:ext cx="462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444676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6347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09600" y="1620442"/>
            <a:ext cx="30882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3869204" y="1620443"/>
            <a:ext cx="30882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5405258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609599" y="4531022"/>
            <a:ext cx="462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444676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09599" y="457200"/>
            <a:ext cx="6347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09599" y="1620737"/>
            <a:ext cx="30906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609599" y="2052935"/>
            <a:ext cx="30906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3866640" y="1620737"/>
            <a:ext cx="30906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3866640" y="2052935"/>
            <a:ext cx="30906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5405258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609599" y="4531022"/>
            <a:ext cx="462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444676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09599" y="457200"/>
            <a:ext cx="6347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5405258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609599" y="4531022"/>
            <a:ext cx="462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444676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5405258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609599" y="4531022"/>
            <a:ext cx="462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444676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09599" y="1123953"/>
            <a:ext cx="27903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571275" y="386194"/>
            <a:ext cx="3386100" cy="4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609599" y="2082802"/>
            <a:ext cx="2790300" cy="19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5405258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609599" y="4531022"/>
            <a:ext cx="462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444676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09599" y="3600450"/>
            <a:ext cx="63477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idx="2"/>
          </p:nvPr>
        </p:nvSpPr>
        <p:spPr>
          <a:xfrm>
            <a:off x="609599" y="457200"/>
            <a:ext cx="63477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09599" y="4025503"/>
            <a:ext cx="63477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5405258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609599" y="4531022"/>
            <a:ext cx="462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444676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8467" y="-6351"/>
            <a:ext cx="9169805" cy="5156201"/>
            <a:chOff x="-8467" y="-8468"/>
            <a:chExt cx="9169805" cy="6874935"/>
          </a:xfrm>
        </p:grpSpPr>
        <p:cxnSp>
          <p:nvCxnSpPr>
            <p:cNvPr id="7" name="Shape 7"/>
            <p:cNvCxnSpPr/>
            <p:nvPr/>
          </p:nvCxnSpPr>
          <p:spPr>
            <a:xfrm rot="10800000" flipH="1">
              <a:off x="5130830" y="4175701"/>
              <a:ext cx="4022400" cy="2682300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Shape 9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0" t="0" r="0" b="0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0" t="0" r="0" b="0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0" t="0" r="0" b="0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6637896" y="3920066"/>
              <a:ext cx="2509944" cy="2933700"/>
            </a:xfrm>
            <a:custGeom>
              <a:avLst/>
              <a:gdLst/>
              <a:ahLst/>
              <a:cxnLst/>
              <a:rect l="0" t="0" r="0" b="0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7010429" y="-8467"/>
              <a:ext cx="2139950" cy="6866467"/>
            </a:xfrm>
            <a:custGeom>
              <a:avLst/>
              <a:gdLst/>
              <a:ahLst/>
              <a:cxnLst/>
              <a:rect l="0" t="0" r="0" b="0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14" name="Shape 14"/>
            <p:cNvSpPr/>
            <p:nvPr/>
          </p:nvSpPr>
          <p:spPr>
            <a:xfrm>
              <a:off x="8295776" y="-8467"/>
              <a:ext cx="859028" cy="6866467"/>
            </a:xfrm>
            <a:custGeom>
              <a:avLst/>
              <a:gdLst/>
              <a:ahLst/>
              <a:cxnLst/>
              <a:rect l="0" t="0" r="0" b="0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8077231" y="-8468"/>
              <a:ext cx="1067005" cy="6866467"/>
            </a:xfrm>
            <a:custGeom>
              <a:avLst/>
              <a:gdLst/>
              <a:ahLst/>
              <a:cxnLst/>
              <a:rect l="0" t="0" r="0" b="0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8060297" y="4893733"/>
              <a:ext cx="1092200" cy="1960880"/>
            </a:xfrm>
            <a:custGeom>
              <a:avLst/>
              <a:gdLst/>
              <a:ahLst/>
              <a:cxnLst/>
              <a:rect l="0" t="0" r="0" b="0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09599" y="457200"/>
            <a:ext cx="6347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09599" y="1620443"/>
            <a:ext cx="63477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5405258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609599" y="4531022"/>
            <a:ext cx="462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444676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Shape 2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6858000" cy="63103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atthompson.net/ThompsonCalc/About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asu.pure.elsevier.com/en/publications/foundational-reasoning-abilities-that-promote-coherence-in-studen-2" TargetMode="External"/><Relationship Id="rId5" Type="http://schemas.openxmlformats.org/officeDocument/2006/relationships/hyperlink" Target="mailto:bme3@pdx.edu" TargetMode="External"/><Relationship Id="rId4" Type="http://schemas.openxmlformats.org/officeDocument/2006/relationships/hyperlink" Target="mailto:halzaga@pdx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1130600" y="939325"/>
            <a:ext cx="5826600" cy="20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3600"/>
              <a:t>Putting the </a:t>
            </a:r>
            <a:r>
              <a:rPr lang="en" sz="3600" i="1" u="sng"/>
              <a:t>Fun</a:t>
            </a:r>
            <a:r>
              <a:rPr lang="en" sz="3600" i="1"/>
              <a:t>damental</a:t>
            </a:r>
            <a:r>
              <a:rPr lang="en" sz="3600"/>
              <a:t> Back into the Fundamental Theorem of Calculus</a:t>
            </a:r>
            <a:endParaRPr sz="3600"/>
          </a:p>
        </p:txBody>
      </p:sp>
      <p:sp>
        <p:nvSpPr>
          <p:cNvPr id="149" name="Shape 149"/>
          <p:cNvSpPr txBox="1">
            <a:spLocks noGrp="1"/>
          </p:cNvSpPr>
          <p:nvPr>
            <p:ph type="subTitle" idx="1"/>
          </p:nvPr>
        </p:nvSpPr>
        <p:spPr>
          <a:xfrm>
            <a:off x="311700" y="3115075"/>
            <a:ext cx="6740400" cy="9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Tenchita Alzaga Elizondo and Brittney Ellis</a:t>
            </a:r>
            <a:endParaRPr dirty="0"/>
          </a:p>
          <a:p>
            <a:pPr marL="0" lv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E9E9E"/>
                </a:solidFill>
              </a:rPr>
              <a:t>Portland State University</a:t>
            </a:r>
            <a:r>
              <a:rPr lang="en" sz="2400" dirty="0"/>
              <a:t> 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311700" y="623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Away from Geometry </a:t>
            </a:r>
            <a:endParaRPr/>
          </a:p>
        </p:txBody>
      </p:sp>
      <p:graphicFrame>
        <p:nvGraphicFramePr>
          <p:cNvPr id="204" name="Shape 204"/>
          <p:cNvGraphicFramePr/>
          <p:nvPr/>
        </p:nvGraphicFramePr>
        <p:xfrm>
          <a:off x="311700" y="1397375"/>
          <a:ext cx="7053800" cy="2272675"/>
        </p:xfrm>
        <a:graphic>
          <a:graphicData uri="http://schemas.openxmlformats.org/drawingml/2006/table">
            <a:tbl>
              <a:tblPr>
                <a:noFill/>
                <a:tableStyleId>{109798A3-32C7-46FD-8C59-7961C0CDCC67}</a:tableStyleId>
              </a:tblPr>
              <a:tblGrid>
                <a:gridCol w="352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82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Action View</a:t>
                      </a:r>
                      <a:endParaRPr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Process View</a:t>
                      </a:r>
                      <a:endParaRPr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 function is tied to a specific rule, formula, or computation and requires the completion of specific computations and/or steps (Functions as Static)</a:t>
                      </a:r>
                      <a:endParaRPr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 function is a generalized input-output process that defines a mapping of a set of input values (Functions as Dynamic) </a:t>
                      </a:r>
                      <a:endParaRPr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9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 function’s graph is a geometric figure</a:t>
                      </a:r>
                      <a:endParaRPr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 function’s graph defines a specific mapping of a set of input values to a set of output values</a:t>
                      </a:r>
                      <a:endParaRPr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5" name="Shape 205"/>
          <p:cNvSpPr txBox="1"/>
          <p:nvPr/>
        </p:nvSpPr>
        <p:spPr>
          <a:xfrm>
            <a:off x="311700" y="3670050"/>
            <a:ext cx="68673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004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Wingdings" pitchFamily="2" charset="2"/>
              <a:buChar char="Ø"/>
            </a:pPr>
            <a:r>
              <a:rPr lang="en" sz="1600" dirty="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We are staying away from slope, tangent lines, area under a curve, etc. since it encourages an action view</a:t>
            </a:r>
            <a:r>
              <a:rPr lang="en" sz="1800" dirty="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dirty="0">
              <a:solidFill>
                <a:srgbClr val="FEFEF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429300" y="4605825"/>
            <a:ext cx="49725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E9E9E"/>
                </a:solidFill>
                <a:latin typeface="Trebuchet MS"/>
                <a:ea typeface="Trebuchet MS"/>
                <a:cs typeface="Trebuchet MS"/>
                <a:sym typeface="Trebuchet MS"/>
              </a:rPr>
              <a:t>Table from Oehrtman, Carlson, &amp; Thompson (2008)</a:t>
            </a:r>
            <a:endParaRPr sz="1100">
              <a:solidFill>
                <a:srgbClr val="9E9E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11700" y="625475"/>
            <a:ext cx="85206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Accumulation</a:t>
            </a:r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11700" y="1345775"/>
            <a:ext cx="2595000" cy="29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dirty="0"/>
              <a:t>Once you have a worksheet, take a look at the graph of the function</a:t>
            </a:r>
            <a:endParaRPr sz="1600"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SzPts val="1400"/>
              <a:buFont typeface="Wingdings" pitchFamily="2" charset="2"/>
              <a:buChar char="Ø"/>
            </a:pPr>
            <a:r>
              <a:rPr lang="en" sz="1400" dirty="0"/>
              <a:t>Private think (2 min) </a:t>
            </a:r>
            <a:br>
              <a:rPr lang="en" sz="1400" dirty="0"/>
            </a:br>
            <a:endParaRPr sz="14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Ø"/>
            </a:pPr>
            <a:r>
              <a:rPr lang="en" sz="1400" dirty="0"/>
              <a:t>Pair (5 min) </a:t>
            </a:r>
            <a:br>
              <a:rPr lang="en" sz="1400" dirty="0"/>
            </a:br>
            <a:endParaRPr sz="14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Ø"/>
            </a:pPr>
            <a:r>
              <a:rPr lang="en" sz="1400" dirty="0"/>
              <a:t>Discussion </a:t>
            </a:r>
            <a:endParaRPr sz="1400"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3800" y="1387775"/>
            <a:ext cx="4333651" cy="30424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4" name="Shape 214"/>
          <p:cNvSpPr txBox="1"/>
          <p:nvPr/>
        </p:nvSpPr>
        <p:spPr>
          <a:xfrm>
            <a:off x="3295900" y="1387775"/>
            <a:ext cx="9225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Fuel efficiency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11700" y="701300"/>
            <a:ext cx="85206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11700" y="1333100"/>
            <a:ext cx="6942600" cy="3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spcAft>
                <a:spcPts val="0"/>
              </a:spcAft>
              <a:buSzPts val="1440"/>
              <a:buFont typeface="Wingdings" pitchFamily="2" charset="2"/>
              <a:buChar char="Ø"/>
            </a:pPr>
            <a:r>
              <a:rPr lang="en" dirty="0"/>
              <a:t>The graph that you have tells us</a:t>
            </a:r>
            <a:r>
              <a:rPr lang="en" dirty="0">
                <a:solidFill>
                  <a:srgbClr val="9E9E9E"/>
                </a:solidFill>
              </a:rPr>
              <a:t> </a:t>
            </a:r>
            <a:r>
              <a:rPr lang="en" i="1" dirty="0">
                <a:solidFill>
                  <a:schemeClr val="lt1"/>
                </a:solidFill>
              </a:rPr>
              <a:t>the rate at which the distance is varying at every moment</a:t>
            </a:r>
            <a:r>
              <a:rPr lang="en" dirty="0">
                <a:solidFill>
                  <a:srgbClr val="9E9E9E"/>
                </a:solidFill>
              </a:rPr>
              <a:t> </a:t>
            </a:r>
            <a:r>
              <a:rPr lang="en" dirty="0"/>
              <a:t>(the rate of change)</a:t>
            </a:r>
            <a:endParaRPr dirty="0"/>
          </a:p>
          <a:p>
            <a:pPr lvl="0" rtl="0">
              <a:spcBef>
                <a:spcPts val="0"/>
              </a:spcBef>
              <a:spcAft>
                <a:spcPts val="0"/>
              </a:spcAft>
              <a:buSzPts val="1440"/>
              <a:buFont typeface="Wingdings" pitchFamily="2" charset="2"/>
              <a:buChar char="Ø"/>
            </a:pPr>
            <a:r>
              <a:rPr lang="en" dirty="0"/>
              <a:t>The questions you answered told us </a:t>
            </a:r>
            <a:r>
              <a:rPr lang="en" i="1" dirty="0">
                <a:solidFill>
                  <a:schemeClr val="lt1"/>
                </a:solidFill>
              </a:rPr>
              <a:t>how much of that quantity there is at every moment</a:t>
            </a:r>
            <a:endParaRPr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The function describing these values is called an </a:t>
            </a:r>
            <a:r>
              <a:rPr lang="en" b="1" i="1" dirty="0">
                <a:solidFill>
                  <a:schemeClr val="accent4"/>
                </a:solidFill>
              </a:rPr>
              <a:t>accumulation function</a:t>
            </a:r>
            <a:endParaRPr b="1" i="1" dirty="0">
              <a:solidFill>
                <a:schemeClr val="accent4"/>
              </a:solidFill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Student contributions from a </a:t>
            </a:r>
            <a:r>
              <a:rPr lang="en" sz="1600" dirty="0" err="1">
                <a:solidFill>
                  <a:schemeClr val="lt1"/>
                </a:solidFill>
              </a:rPr>
              <a:t>calc</a:t>
            </a:r>
            <a:r>
              <a:rPr lang="en" sz="1600" dirty="0">
                <a:solidFill>
                  <a:schemeClr val="lt1"/>
                </a:solidFill>
              </a:rPr>
              <a:t> 2 class</a:t>
            </a:r>
            <a:endParaRPr sz="1600" dirty="0">
              <a:solidFill>
                <a:schemeClr val="lt1"/>
              </a:solidFill>
            </a:endParaRPr>
          </a:p>
          <a:p>
            <a:pPr marL="457200" lvl="0" indent="-304800" rtl="0">
              <a:spcBef>
                <a:spcPts val="1000"/>
              </a:spcBef>
              <a:spcAft>
                <a:spcPts val="0"/>
              </a:spcAft>
              <a:buSzPts val="1200"/>
              <a:buFont typeface="Wingdings" pitchFamily="2" charset="2"/>
              <a:buChar char="Ø"/>
            </a:pPr>
            <a:r>
              <a:rPr lang="en" sz="1200" i="1" dirty="0">
                <a:solidFill>
                  <a:srgbClr val="9E9E9E"/>
                </a:solidFill>
              </a:rPr>
              <a:t>“How efficient your ‘miles per gallon’ in a gallon moment?”</a:t>
            </a:r>
            <a:endParaRPr sz="1200" i="1" dirty="0">
              <a:solidFill>
                <a:srgbClr val="9E9E9E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Wingdings" pitchFamily="2" charset="2"/>
              <a:buChar char="Ø"/>
            </a:pPr>
            <a:r>
              <a:rPr lang="en" sz="1200" i="1" dirty="0">
                <a:solidFill>
                  <a:srgbClr val="9E9E9E"/>
                </a:solidFill>
              </a:rPr>
              <a:t>“Why don’t we get exact answers?”</a:t>
            </a:r>
            <a:endParaRPr sz="1200" i="1" dirty="0">
              <a:solidFill>
                <a:srgbClr val="9E9E9E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Wingdings" pitchFamily="2" charset="2"/>
              <a:buChar char="Ø"/>
            </a:pPr>
            <a:r>
              <a:rPr lang="en" sz="1200" i="1" dirty="0">
                <a:solidFill>
                  <a:srgbClr val="9E9E9E"/>
                </a:solidFill>
              </a:rPr>
              <a:t>“How do you interpret the point (0, 30)?”</a:t>
            </a:r>
            <a:endParaRPr sz="1200" i="1" dirty="0">
              <a:solidFill>
                <a:srgbClr val="9E9E9E"/>
              </a:solidFill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1" dirty="0">
              <a:solidFill>
                <a:schemeClr val="lt1"/>
              </a:solidFill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sz="1200" b="1" i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600200"/>
            <a:ext cx="8520600" cy="5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 Calculus OER</a:t>
            </a:r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1700" y="1190000"/>
            <a:ext cx="7030800" cy="36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Key adaptations to the </a:t>
            </a:r>
            <a:r>
              <a:rPr lang="en" i="1" dirty="0"/>
              <a:t>Active Calculus </a:t>
            </a:r>
            <a:r>
              <a:rPr lang="en" sz="1400" dirty="0"/>
              <a:t>(</a:t>
            </a:r>
            <a:r>
              <a:rPr lang="en" sz="1400" dirty="0" err="1"/>
              <a:t>Boelkins</a:t>
            </a:r>
            <a:r>
              <a:rPr lang="en" sz="1400" dirty="0"/>
              <a:t>, Austin, &amp; </a:t>
            </a:r>
            <a:r>
              <a:rPr lang="en" sz="1400" dirty="0" err="1"/>
              <a:t>Schlicker</a:t>
            </a:r>
            <a:r>
              <a:rPr lang="en" sz="1400" dirty="0"/>
              <a:t>, 2017)</a:t>
            </a:r>
            <a:r>
              <a:rPr lang="en" i="1" dirty="0"/>
              <a:t> </a:t>
            </a:r>
            <a:r>
              <a:rPr lang="en" dirty="0"/>
              <a:t>OER: </a:t>
            </a:r>
            <a:endParaRPr dirty="0"/>
          </a:p>
          <a:p>
            <a:pPr lvl="0" rtl="0">
              <a:spcBef>
                <a:spcPts val="1000"/>
              </a:spcBef>
              <a:spcAft>
                <a:spcPts val="0"/>
              </a:spcAft>
              <a:buSzPts val="1440"/>
              <a:buFont typeface="Wingdings" pitchFamily="2" charset="2"/>
              <a:buChar char="Ø"/>
            </a:pPr>
            <a:r>
              <a:rPr lang="en" dirty="0">
                <a:solidFill>
                  <a:schemeClr val="lt1"/>
                </a:solidFill>
              </a:rPr>
              <a:t>Introduces limits, continuity, and differentiability </a:t>
            </a:r>
            <a:r>
              <a:rPr lang="en" i="1" dirty="0">
                <a:solidFill>
                  <a:schemeClr val="lt1"/>
                </a:solidFill>
              </a:rPr>
              <a:t>after</a:t>
            </a:r>
            <a:r>
              <a:rPr lang="en" dirty="0">
                <a:solidFill>
                  <a:schemeClr val="lt1"/>
                </a:solidFill>
              </a:rPr>
              <a:t> properties and applications of rate of change functions</a:t>
            </a:r>
            <a:endParaRPr dirty="0">
              <a:solidFill>
                <a:schemeClr val="lt1"/>
              </a:solidFill>
            </a:endParaRPr>
          </a:p>
          <a:p>
            <a:pPr lvl="1" rtl="0">
              <a:spcBef>
                <a:spcPts val="0"/>
              </a:spcBef>
              <a:spcAft>
                <a:spcPts val="0"/>
              </a:spcAft>
              <a:buSzPts val="1280"/>
              <a:buFont typeface="Wingdings" pitchFamily="2" charset="2"/>
              <a:buChar char="Ø"/>
            </a:pPr>
            <a:r>
              <a:rPr lang="en" dirty="0">
                <a:solidFill>
                  <a:srgbClr val="9E9E9E"/>
                </a:solidFill>
              </a:rPr>
              <a:t>Introduce first and second order rate of change function early</a:t>
            </a:r>
            <a:endParaRPr dirty="0">
              <a:solidFill>
                <a:srgbClr val="9E9E9E"/>
              </a:solidFill>
            </a:endParaRPr>
          </a:p>
          <a:p>
            <a:pPr lvl="1" rtl="0">
              <a:spcBef>
                <a:spcPts val="0"/>
              </a:spcBef>
              <a:spcAft>
                <a:spcPts val="0"/>
              </a:spcAft>
              <a:buSzPts val="1280"/>
              <a:buFont typeface="Wingdings" pitchFamily="2" charset="2"/>
              <a:buChar char="Ø"/>
            </a:pPr>
            <a:r>
              <a:rPr lang="en" dirty="0">
                <a:solidFill>
                  <a:srgbClr val="9E9E9E"/>
                </a:solidFill>
              </a:rPr>
              <a:t>Introduces optimization application early (modification of AC </a:t>
            </a:r>
            <a:r>
              <a:rPr lang="en" dirty="0" err="1">
                <a:solidFill>
                  <a:srgbClr val="9E9E9E"/>
                </a:solidFill>
              </a:rPr>
              <a:t>desmos</a:t>
            </a:r>
            <a:r>
              <a:rPr lang="en" dirty="0">
                <a:solidFill>
                  <a:srgbClr val="9E9E9E"/>
                </a:solidFill>
              </a:rPr>
              <a:t> optimization activity)</a:t>
            </a:r>
            <a:endParaRPr dirty="0">
              <a:solidFill>
                <a:srgbClr val="9E9E9E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ts val="1440"/>
              <a:buFont typeface="Wingdings" pitchFamily="2" charset="2"/>
              <a:buChar char="Ø"/>
            </a:pPr>
            <a:r>
              <a:rPr lang="en" dirty="0">
                <a:solidFill>
                  <a:srgbClr val="FEFEFE"/>
                </a:solidFill>
              </a:rPr>
              <a:t>Chain rule introduced </a:t>
            </a:r>
            <a:r>
              <a:rPr lang="en" i="1" dirty="0">
                <a:solidFill>
                  <a:srgbClr val="FEFEFE"/>
                </a:solidFill>
              </a:rPr>
              <a:t>before </a:t>
            </a:r>
            <a:r>
              <a:rPr lang="en" dirty="0">
                <a:solidFill>
                  <a:srgbClr val="FEFEFE"/>
                </a:solidFill>
              </a:rPr>
              <a:t>product or quotient rules</a:t>
            </a:r>
            <a:endParaRPr dirty="0">
              <a:solidFill>
                <a:srgbClr val="FEFEFE"/>
              </a:solidFill>
            </a:endParaRPr>
          </a:p>
          <a:p>
            <a:pPr lvl="1" rtl="0">
              <a:spcBef>
                <a:spcPts val="0"/>
              </a:spcBef>
              <a:spcAft>
                <a:spcPts val="0"/>
              </a:spcAft>
              <a:buSzPts val="1280"/>
              <a:buFont typeface="Wingdings" pitchFamily="2" charset="2"/>
              <a:buChar char="Ø"/>
            </a:pPr>
            <a:r>
              <a:rPr lang="en" dirty="0">
                <a:solidFill>
                  <a:srgbClr val="9E9E9E"/>
                </a:solidFill>
              </a:rPr>
              <a:t>Supporting understanding of function composition </a:t>
            </a:r>
            <a:endParaRPr dirty="0">
              <a:solidFill>
                <a:srgbClr val="9E9E9E"/>
              </a:solidFill>
            </a:endParaRPr>
          </a:p>
          <a:p>
            <a:pPr lvl="1" rtl="0">
              <a:spcBef>
                <a:spcPts val="0"/>
              </a:spcBef>
              <a:spcAft>
                <a:spcPts val="0"/>
              </a:spcAft>
              <a:buSzPts val="1280"/>
              <a:buFont typeface="Wingdings" pitchFamily="2" charset="2"/>
              <a:buChar char="Ø"/>
            </a:pPr>
            <a:r>
              <a:rPr lang="en" dirty="0">
                <a:solidFill>
                  <a:srgbClr val="9E9E9E"/>
                </a:solidFill>
              </a:rPr>
              <a:t>Quotient rule is an application of the chain rule and product rule</a:t>
            </a:r>
            <a:endParaRPr dirty="0">
              <a:solidFill>
                <a:srgbClr val="9E9E9E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ts val="1440"/>
              <a:buFont typeface="Wingdings" pitchFamily="2" charset="2"/>
              <a:buChar char="Ø"/>
            </a:pPr>
            <a:r>
              <a:rPr lang="en" dirty="0" err="1"/>
              <a:t>L’Hopital’s</a:t>
            </a:r>
            <a:r>
              <a:rPr lang="en" dirty="0"/>
              <a:t> Rule emphasized as motivation for limits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11700" y="600200"/>
            <a:ext cx="85206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 Calculus OER</a:t>
            </a:r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11700" y="1201100"/>
            <a:ext cx="6773700" cy="3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Key adaptations to the </a:t>
            </a:r>
            <a:r>
              <a:rPr lang="en" i="1" dirty="0"/>
              <a:t>Active Calculus </a:t>
            </a:r>
            <a:r>
              <a:rPr lang="en" sz="1400" i="1" dirty="0"/>
              <a:t>(</a:t>
            </a:r>
            <a:r>
              <a:rPr lang="en" sz="1400" i="1" dirty="0" err="1"/>
              <a:t>Boelkins</a:t>
            </a:r>
            <a:r>
              <a:rPr lang="en" sz="1400" i="1" dirty="0"/>
              <a:t>, Austin, &amp; </a:t>
            </a:r>
            <a:r>
              <a:rPr lang="en" sz="1400" i="1" dirty="0" err="1"/>
              <a:t>Schlicker</a:t>
            </a:r>
            <a:r>
              <a:rPr lang="en" sz="1400" i="1" dirty="0"/>
              <a:t>, 2017)</a:t>
            </a:r>
            <a:r>
              <a:rPr lang="en" i="1" dirty="0"/>
              <a:t> </a:t>
            </a:r>
            <a:r>
              <a:rPr lang="en" dirty="0"/>
              <a:t>OER: </a:t>
            </a:r>
            <a:endParaRPr dirty="0"/>
          </a:p>
          <a:p>
            <a:pPr lvl="0" rtl="0">
              <a:spcBef>
                <a:spcPts val="1000"/>
              </a:spcBef>
              <a:spcAft>
                <a:spcPts val="0"/>
              </a:spcAft>
              <a:buSzPts val="1440"/>
              <a:buFont typeface="Wingdings" pitchFamily="2" charset="2"/>
              <a:buChar char="Ø"/>
            </a:pPr>
            <a:r>
              <a:rPr lang="en" dirty="0">
                <a:solidFill>
                  <a:schemeClr val="lt1"/>
                </a:solidFill>
              </a:rPr>
              <a:t>Begin with Taylor polynomials as review of derivatives and approximation functions</a:t>
            </a:r>
            <a:endParaRPr dirty="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ts val="1440"/>
              <a:buFont typeface="Wingdings" pitchFamily="2" charset="2"/>
              <a:buChar char="Ø"/>
            </a:pPr>
            <a:r>
              <a:rPr lang="en" dirty="0">
                <a:solidFill>
                  <a:schemeClr val="lt1"/>
                </a:solidFill>
              </a:rPr>
              <a:t>Introduces integrals as accumulation functions rather than as “area under the curve”</a:t>
            </a:r>
            <a:r>
              <a:rPr lang="en" dirty="0"/>
              <a:t> </a:t>
            </a:r>
            <a:endParaRPr dirty="0">
              <a:solidFill>
                <a:srgbClr val="9E9E9E"/>
              </a:solidFill>
            </a:endParaRPr>
          </a:p>
          <a:p>
            <a:pPr lvl="1" rtl="0">
              <a:spcBef>
                <a:spcPts val="0"/>
              </a:spcBef>
              <a:spcAft>
                <a:spcPts val="0"/>
              </a:spcAft>
              <a:buSzPts val="1280"/>
              <a:buFont typeface="Wingdings" pitchFamily="2" charset="2"/>
              <a:buChar char="Ø"/>
            </a:pPr>
            <a:r>
              <a:rPr lang="en" dirty="0">
                <a:solidFill>
                  <a:srgbClr val="9E9E9E"/>
                </a:solidFill>
              </a:rPr>
              <a:t>Building up the notion of an approximate rate of change function as a step function</a:t>
            </a:r>
            <a:endParaRPr dirty="0">
              <a:solidFill>
                <a:srgbClr val="9E9E9E"/>
              </a:solidFill>
            </a:endParaRPr>
          </a:p>
          <a:p>
            <a:pPr lvl="1" rtl="0">
              <a:spcBef>
                <a:spcPts val="0"/>
              </a:spcBef>
              <a:spcAft>
                <a:spcPts val="0"/>
              </a:spcAft>
              <a:buSzPts val="1280"/>
              <a:buFont typeface="Wingdings" pitchFamily="2" charset="2"/>
              <a:buChar char="Ø"/>
            </a:pPr>
            <a:r>
              <a:rPr lang="en" dirty="0">
                <a:solidFill>
                  <a:srgbClr val="9E9E9E"/>
                </a:solidFill>
              </a:rPr>
              <a:t>Only include left-endpoint approximations until end of course</a:t>
            </a:r>
            <a:endParaRPr dirty="0">
              <a:solidFill>
                <a:srgbClr val="9E9E9E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ts val="1440"/>
              <a:buFont typeface="Wingdings" pitchFamily="2" charset="2"/>
              <a:buChar char="Ø"/>
            </a:pPr>
            <a:r>
              <a:rPr lang="en" dirty="0"/>
              <a:t>After FTC, follows AC for computation, using substitution, by parts, etc.</a:t>
            </a:r>
            <a:endParaRPr dirty="0"/>
          </a:p>
          <a:p>
            <a:pPr lvl="0" rtl="0">
              <a:spcBef>
                <a:spcPts val="0"/>
              </a:spcBef>
              <a:spcAft>
                <a:spcPts val="0"/>
              </a:spcAft>
              <a:buSzPts val="1440"/>
              <a:buFont typeface="Wingdings" pitchFamily="2" charset="2"/>
              <a:buChar char="Ø"/>
            </a:pPr>
            <a:r>
              <a:rPr lang="en" dirty="0"/>
              <a:t>“Area under curve” treated as an application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311700" y="600200"/>
            <a:ext cx="85206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 Calculus OER</a:t>
            </a:r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311700" y="1201100"/>
            <a:ext cx="7030800" cy="25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Key adaptations to the </a:t>
            </a:r>
            <a:r>
              <a:rPr lang="en" i="1" dirty="0"/>
              <a:t>Active Calculus </a:t>
            </a:r>
            <a:r>
              <a:rPr lang="en" sz="1400" dirty="0"/>
              <a:t>(</a:t>
            </a:r>
            <a:r>
              <a:rPr lang="en" sz="1400" dirty="0" err="1"/>
              <a:t>Boelkins</a:t>
            </a:r>
            <a:r>
              <a:rPr lang="en" sz="1400" dirty="0"/>
              <a:t>, Austin, &amp; </a:t>
            </a:r>
            <a:r>
              <a:rPr lang="en" sz="1400" dirty="0" err="1"/>
              <a:t>Schlicker</a:t>
            </a:r>
            <a:r>
              <a:rPr lang="en" sz="1400" dirty="0"/>
              <a:t>, 2017)</a:t>
            </a:r>
            <a:r>
              <a:rPr lang="en" dirty="0"/>
              <a:t> OER: </a:t>
            </a:r>
            <a:endParaRPr dirty="0"/>
          </a:p>
          <a:p>
            <a:pPr lvl="0" rtl="0">
              <a:spcBef>
                <a:spcPts val="1000"/>
              </a:spcBef>
              <a:spcAft>
                <a:spcPts val="0"/>
              </a:spcAft>
              <a:buSzPts val="1440"/>
              <a:buFont typeface="Wingdings" pitchFamily="2" charset="2"/>
              <a:buChar char="Ø"/>
            </a:pPr>
            <a:r>
              <a:rPr lang="en" dirty="0">
                <a:solidFill>
                  <a:schemeClr val="lt1"/>
                </a:solidFill>
              </a:rPr>
              <a:t>Modifying </a:t>
            </a:r>
            <a:r>
              <a:rPr lang="en" dirty="0" err="1">
                <a:solidFill>
                  <a:schemeClr val="lt1"/>
                </a:solidFill>
              </a:rPr>
              <a:t>WeBwork</a:t>
            </a:r>
            <a:r>
              <a:rPr lang="en" dirty="0">
                <a:solidFill>
                  <a:schemeClr val="lt1"/>
                </a:solidFill>
              </a:rPr>
              <a:t> problems from Active Calculus to incorporate into </a:t>
            </a:r>
            <a:r>
              <a:rPr lang="en" dirty="0" err="1">
                <a:solidFill>
                  <a:schemeClr val="lt1"/>
                </a:solidFill>
              </a:rPr>
              <a:t>MyOpenMath</a:t>
            </a:r>
            <a:endParaRPr dirty="0">
              <a:solidFill>
                <a:schemeClr val="lt1"/>
              </a:solidFill>
            </a:endParaRPr>
          </a:p>
          <a:p>
            <a:pPr lvl="1" rtl="0">
              <a:spcBef>
                <a:spcPts val="0"/>
              </a:spcBef>
              <a:spcAft>
                <a:spcPts val="0"/>
              </a:spcAft>
              <a:buSzPts val="1280"/>
              <a:buFont typeface="Wingdings" pitchFamily="2" charset="2"/>
              <a:buChar char="Ø"/>
            </a:pPr>
            <a:r>
              <a:rPr lang="en" dirty="0">
                <a:solidFill>
                  <a:srgbClr val="9E9E9E"/>
                </a:solidFill>
              </a:rPr>
              <a:t>Switching to </a:t>
            </a:r>
            <a:r>
              <a:rPr lang="en" dirty="0" err="1">
                <a:solidFill>
                  <a:srgbClr val="9E9E9E"/>
                </a:solidFill>
              </a:rPr>
              <a:t>Knewton</a:t>
            </a:r>
            <a:r>
              <a:rPr lang="en" dirty="0">
                <a:solidFill>
                  <a:srgbClr val="9E9E9E"/>
                </a:solidFill>
              </a:rPr>
              <a:t> next year</a:t>
            </a:r>
            <a:endParaRPr dirty="0">
              <a:solidFill>
                <a:srgbClr val="9E9E9E"/>
              </a:solidFill>
            </a:endParaRPr>
          </a:p>
          <a:p>
            <a:pPr lvl="2" rtl="0">
              <a:spcBef>
                <a:spcPts val="0"/>
              </a:spcBef>
              <a:spcAft>
                <a:spcPts val="0"/>
              </a:spcAft>
              <a:buSzPts val="1120"/>
              <a:buFont typeface="Wingdings" pitchFamily="2" charset="2"/>
              <a:buChar char="Ø"/>
            </a:pPr>
            <a:r>
              <a:rPr lang="en" dirty="0">
                <a:solidFill>
                  <a:srgbClr val="9E9E9E"/>
                </a:solidFill>
              </a:rPr>
              <a:t>Improve student interface, feedback</a:t>
            </a:r>
            <a:endParaRPr dirty="0">
              <a:solidFill>
                <a:srgbClr val="9E9E9E"/>
              </a:solidFill>
            </a:endParaRPr>
          </a:p>
          <a:p>
            <a:pPr lvl="2" rtl="0">
              <a:spcBef>
                <a:spcPts val="0"/>
              </a:spcBef>
              <a:spcAft>
                <a:spcPts val="0"/>
              </a:spcAft>
              <a:buSzPts val="1120"/>
              <a:buFont typeface="Wingdings" pitchFamily="2" charset="2"/>
              <a:buChar char="Ø"/>
            </a:pPr>
            <a:r>
              <a:rPr lang="en" dirty="0">
                <a:solidFill>
                  <a:srgbClr val="9E9E9E"/>
                </a:solidFill>
              </a:rPr>
              <a:t>Improve instructor interface, feedback</a:t>
            </a:r>
            <a:endParaRPr dirty="0">
              <a:solidFill>
                <a:srgbClr val="9E9E9E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11700" y="663750"/>
            <a:ext cx="7214700" cy="6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</a:t>
            </a:r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311700" y="1354600"/>
            <a:ext cx="7214700" cy="29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References and acknowledgements</a:t>
            </a:r>
            <a:endParaRPr dirty="0"/>
          </a:p>
          <a:p>
            <a:pPr lvl="0" rtl="0">
              <a:spcBef>
                <a:spcPts val="1000"/>
              </a:spcBef>
              <a:spcAft>
                <a:spcPts val="0"/>
              </a:spcAft>
              <a:buSzPts val="1440"/>
              <a:buFont typeface="Wingdings" pitchFamily="2" charset="2"/>
              <a:buChar char="Ø"/>
            </a:pPr>
            <a:r>
              <a:rPr lang="en" sz="1400" dirty="0"/>
              <a:t>Project DIRACC:</a:t>
            </a:r>
            <a:r>
              <a:rPr lang="en" dirty="0"/>
              <a:t> </a:t>
            </a:r>
            <a:r>
              <a:rPr lang="en" sz="1400" u="sng" dirty="0">
                <a:solidFill>
                  <a:schemeClr val="hlink"/>
                </a:solidFill>
                <a:hlinkClick r:id="rId3"/>
              </a:rPr>
              <a:t>http://patthompson.net/ThompsonCalc/About.html</a:t>
            </a:r>
            <a:endParaRPr sz="14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Ø"/>
            </a:pPr>
            <a:r>
              <a:rPr lang="en" sz="1400" dirty="0" err="1"/>
              <a:t>Boelkins</a:t>
            </a:r>
            <a:r>
              <a:rPr lang="en" sz="1400" dirty="0"/>
              <a:t>, M. R., Austin, D., &amp; </a:t>
            </a:r>
            <a:r>
              <a:rPr lang="en" sz="1400" dirty="0" err="1"/>
              <a:t>Schlicker</a:t>
            </a:r>
            <a:r>
              <a:rPr lang="en" sz="1400" dirty="0"/>
              <a:t>, S. (2017). </a:t>
            </a:r>
            <a:r>
              <a:rPr lang="en" sz="1400" i="1" dirty="0"/>
              <a:t>Active calculus</a:t>
            </a:r>
            <a:r>
              <a:rPr lang="en" sz="1400" dirty="0"/>
              <a:t>, 2017 edition. Allendale: Orthogonal Publishing L3C.</a:t>
            </a:r>
            <a:endParaRPr sz="14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Ø"/>
            </a:pPr>
            <a:r>
              <a:rPr lang="en" sz="1400" dirty="0" err="1"/>
              <a:t>Oehrtman</a:t>
            </a:r>
            <a:r>
              <a:rPr lang="en" sz="1400" dirty="0"/>
              <a:t>, M., Carlson, M., &amp; Thompson, P. W. (2008). Foundational reasoning abilities that promote coherence in students’ function understanding. </a:t>
            </a:r>
            <a:r>
              <a:rPr lang="en" sz="1400" i="1" dirty="0"/>
              <a:t>Making the Connection: Research and Practice in Undergraduate Mathematics.</a:t>
            </a:r>
            <a:endParaRPr sz="1400" dirty="0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Thanks to the awesome team at PSU - Steve Boyce, Ann </a:t>
            </a:r>
            <a:r>
              <a:rPr lang="en" dirty="0" err="1"/>
              <a:t>Sitomer</a:t>
            </a:r>
            <a:r>
              <a:rPr lang="en" dirty="0"/>
              <a:t>, Joanna </a:t>
            </a:r>
            <a:r>
              <a:rPr lang="en" dirty="0" err="1"/>
              <a:t>Bartlo</a:t>
            </a:r>
            <a:r>
              <a:rPr lang="en" dirty="0"/>
              <a:t>, and Rachel Webb!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If you have any questions or comments please email us at </a:t>
            </a:r>
            <a:r>
              <a:rPr lang="en" dirty="0">
                <a:hlinkClick r:id="rId4"/>
              </a:rPr>
              <a:t>halzaga@pdx.edu</a:t>
            </a:r>
            <a:r>
              <a:rPr lang="en" dirty="0"/>
              <a:t> (Tenchita) or </a:t>
            </a:r>
            <a:r>
              <a:rPr lang="en" dirty="0">
                <a:hlinkClick r:id="rId5"/>
              </a:rPr>
              <a:t>bme3@pdx.edu</a:t>
            </a:r>
            <a:r>
              <a:rPr lang="en" dirty="0"/>
              <a:t> (Brittney) </a:t>
            </a:r>
            <a:endParaRPr dirty="0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736600" lvl="0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6"/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612825"/>
            <a:ext cx="85206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Worksheet</a:t>
            </a: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1244625"/>
            <a:ext cx="6613800" cy="3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</a:rPr>
              <a:t>Once you get a copy of the handout, privately think about the image and the questions being asked</a:t>
            </a:r>
            <a:endParaRPr dirty="0">
              <a:solidFill>
                <a:schemeClr val="lt1"/>
              </a:solidFill>
            </a:endParaRPr>
          </a:p>
          <a:p>
            <a:pPr lvl="0" rtl="0">
              <a:spcBef>
                <a:spcPts val="1000"/>
              </a:spcBef>
              <a:spcAft>
                <a:spcPts val="0"/>
              </a:spcAft>
              <a:buSzPts val="1440"/>
              <a:buFont typeface="Wingdings" pitchFamily="2" charset="2"/>
              <a:buChar char="Ø"/>
            </a:pPr>
            <a:r>
              <a:rPr lang="en" dirty="0">
                <a:solidFill>
                  <a:schemeClr val="lt1"/>
                </a:solidFill>
              </a:rPr>
              <a:t>Private think time (2 min)</a:t>
            </a:r>
            <a:br>
              <a:rPr lang="en" dirty="0">
                <a:solidFill>
                  <a:srgbClr val="000000"/>
                </a:solidFill>
              </a:rPr>
            </a:br>
            <a:endParaRPr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ts val="1440"/>
              <a:buFont typeface="Wingdings" pitchFamily="2" charset="2"/>
              <a:buChar char="Ø"/>
            </a:pPr>
            <a:r>
              <a:rPr lang="en" dirty="0">
                <a:solidFill>
                  <a:schemeClr val="lt1"/>
                </a:solidFill>
              </a:rPr>
              <a:t>Group Share (5 min)</a:t>
            </a:r>
            <a:endParaRPr dirty="0">
              <a:solidFill>
                <a:schemeClr val="lt1"/>
              </a:solidFill>
            </a:endParaRPr>
          </a:p>
          <a:p>
            <a:pPr lvl="1" rtl="0">
              <a:spcBef>
                <a:spcPts val="0"/>
              </a:spcBef>
              <a:spcAft>
                <a:spcPts val="0"/>
              </a:spcAft>
              <a:buSzPts val="1280"/>
              <a:buFont typeface="Wingdings" pitchFamily="2" charset="2"/>
              <a:buChar char="Ø"/>
            </a:pPr>
            <a:r>
              <a:rPr lang="en" dirty="0">
                <a:solidFill>
                  <a:srgbClr val="9E9E9E"/>
                </a:solidFill>
              </a:rPr>
              <a:t>How did your thoughts and answers differ to those of your neighbors?</a:t>
            </a:r>
            <a:r>
              <a:rPr lang="en" dirty="0">
                <a:solidFill>
                  <a:schemeClr val="lt1"/>
                </a:solidFill>
              </a:rPr>
              <a:t> </a:t>
            </a:r>
            <a:br>
              <a:rPr lang="en" dirty="0">
                <a:solidFill>
                  <a:schemeClr val="lt1"/>
                </a:solidFill>
              </a:rPr>
            </a:br>
            <a:endParaRPr dirty="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ts val="1440"/>
              <a:buFont typeface="Wingdings" pitchFamily="2" charset="2"/>
              <a:buChar char="Ø"/>
            </a:pPr>
            <a:r>
              <a:rPr lang="en" dirty="0">
                <a:solidFill>
                  <a:schemeClr val="lt1"/>
                </a:solidFill>
              </a:rPr>
              <a:t>Discussion</a:t>
            </a:r>
            <a:endParaRPr dirty="0">
              <a:solidFill>
                <a:schemeClr val="lt1"/>
              </a:solidFill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612825"/>
            <a:ext cx="85206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Worksheet</a:t>
            </a: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244625"/>
            <a:ext cx="6613800" cy="3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50" y="1346325"/>
            <a:ext cx="6067700" cy="35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625475"/>
            <a:ext cx="8520600" cy="6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</a:t>
            </a: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518325" y="1297175"/>
            <a:ext cx="6609300" cy="3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What were the main ideas behind this activity?</a:t>
            </a:r>
            <a:endParaRPr dirty="0">
              <a:solidFill>
                <a:schemeClr val="lt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Rate of change at a </a:t>
            </a:r>
            <a:r>
              <a:rPr lang="en" i="1" dirty="0">
                <a:solidFill>
                  <a:schemeClr val="lt1"/>
                </a:solidFill>
              </a:rPr>
              <a:t>moment</a:t>
            </a:r>
            <a:endParaRPr i="1" dirty="0">
              <a:solidFill>
                <a:schemeClr val="lt1"/>
              </a:solidFill>
            </a:endParaRPr>
          </a:p>
          <a:p>
            <a:pPr marL="914400" lvl="1" indent="-3175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Ø"/>
            </a:pPr>
            <a:r>
              <a:rPr lang="en" sz="1400" dirty="0">
                <a:solidFill>
                  <a:srgbClr val="9E9E9E"/>
                </a:solidFill>
              </a:rPr>
              <a:t>A </a:t>
            </a:r>
            <a:r>
              <a:rPr lang="en" sz="1400" i="1" dirty="0">
                <a:solidFill>
                  <a:srgbClr val="9E9E9E"/>
                </a:solidFill>
              </a:rPr>
              <a:t>moment</a:t>
            </a:r>
            <a:r>
              <a:rPr lang="en" sz="1400" dirty="0">
                <a:solidFill>
                  <a:srgbClr val="9E9E9E"/>
                </a:solidFill>
              </a:rPr>
              <a:t>, while a function’s independent quantity varies, is a tiny variation of values around a specific value of the independent quantity</a:t>
            </a:r>
            <a:r>
              <a:rPr lang="en" dirty="0">
                <a:solidFill>
                  <a:srgbClr val="9E9E9E"/>
                </a:solidFill>
              </a:rPr>
              <a:t> </a:t>
            </a:r>
            <a:r>
              <a:rPr lang="en" sz="1200" dirty="0">
                <a:solidFill>
                  <a:srgbClr val="9E9E9E"/>
                </a:solidFill>
              </a:rPr>
              <a:t>(Thompson, 2016)</a:t>
            </a:r>
            <a:endParaRPr sz="1200" dirty="0">
              <a:solidFill>
                <a:srgbClr val="9E9E9E"/>
              </a:solidFill>
            </a:endParaRPr>
          </a:p>
          <a:p>
            <a:pPr marL="914400" lvl="1" indent="-3175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Ø"/>
            </a:pPr>
            <a:r>
              <a:rPr lang="en" sz="1400" dirty="0">
                <a:solidFill>
                  <a:srgbClr val="9E9E9E"/>
                </a:solidFill>
              </a:rPr>
              <a:t>Emphasizes the idea of having an </a:t>
            </a:r>
            <a:r>
              <a:rPr lang="en" sz="1400" i="1" dirty="0">
                <a:solidFill>
                  <a:srgbClr val="9E9E9E"/>
                </a:solidFill>
              </a:rPr>
              <a:t>essentially </a:t>
            </a:r>
            <a:r>
              <a:rPr lang="en" sz="1400" dirty="0">
                <a:solidFill>
                  <a:srgbClr val="9E9E9E"/>
                </a:solidFill>
              </a:rPr>
              <a:t>constant rate of change in a moment</a:t>
            </a:r>
            <a:endParaRPr sz="1400" dirty="0">
              <a:solidFill>
                <a:schemeClr val="lt1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Giving meaning to </a:t>
            </a:r>
            <a:r>
              <a:rPr lang="en" i="1" dirty="0">
                <a:solidFill>
                  <a:schemeClr val="lt1"/>
                </a:solidFill>
              </a:rPr>
              <a:t>differentials</a:t>
            </a:r>
            <a:r>
              <a:rPr lang="en" dirty="0">
                <a:solidFill>
                  <a:schemeClr val="lt1"/>
                </a:solidFill>
              </a:rPr>
              <a:t> (</a:t>
            </a:r>
            <a:r>
              <a:rPr lang="en" i="1" dirty="0" err="1">
                <a:solidFill>
                  <a:schemeClr val="lt1"/>
                </a:solidFill>
              </a:rPr>
              <a:t>dD</a:t>
            </a:r>
            <a:r>
              <a:rPr lang="en" dirty="0">
                <a:solidFill>
                  <a:schemeClr val="lt1"/>
                </a:solidFill>
              </a:rPr>
              <a:t> and </a:t>
            </a:r>
            <a:r>
              <a:rPr lang="en" i="1" dirty="0" err="1">
                <a:solidFill>
                  <a:schemeClr val="lt1"/>
                </a:solidFill>
              </a:rPr>
              <a:t>dt</a:t>
            </a:r>
            <a:r>
              <a:rPr lang="en" dirty="0">
                <a:solidFill>
                  <a:schemeClr val="lt1"/>
                </a:solidFill>
              </a:rPr>
              <a:t>)</a:t>
            </a:r>
            <a:endParaRPr dirty="0">
              <a:solidFill>
                <a:schemeClr val="lt1"/>
              </a:solidFill>
            </a:endParaRPr>
          </a:p>
          <a:p>
            <a:pPr marL="914400" lvl="1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itchFamily="2" charset="2"/>
              <a:buChar char="Ø"/>
            </a:pPr>
            <a:r>
              <a:rPr lang="en" sz="1400" dirty="0">
                <a:solidFill>
                  <a:srgbClr val="9E9E9E"/>
                </a:solidFill>
              </a:rPr>
              <a:t>A </a:t>
            </a:r>
            <a:r>
              <a:rPr lang="en" sz="1400" i="1" dirty="0">
                <a:solidFill>
                  <a:srgbClr val="9E9E9E"/>
                </a:solidFill>
              </a:rPr>
              <a:t>differential </a:t>
            </a:r>
            <a:r>
              <a:rPr lang="en" sz="1400" dirty="0">
                <a:solidFill>
                  <a:srgbClr val="9E9E9E"/>
                </a:solidFill>
              </a:rPr>
              <a:t>is a variable quantity that represents values of a variable that vary “a little bit”</a:t>
            </a:r>
            <a:endParaRPr sz="1400" dirty="0">
              <a:solidFill>
                <a:srgbClr val="9E9E9E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726575"/>
            <a:ext cx="8520600" cy="7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Rate of Change at a Moment</a:t>
            </a: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585925"/>
            <a:ext cx="7233000" cy="22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We define </a:t>
            </a:r>
            <a:r>
              <a:rPr lang="en" i="1">
                <a:solidFill>
                  <a:schemeClr val="accent4"/>
                </a:solidFill>
              </a:rPr>
              <a:t>rate of change at a moment</a:t>
            </a:r>
            <a:r>
              <a:rPr lang="en">
                <a:solidFill>
                  <a:schemeClr val="lt2"/>
                </a:solidFill>
              </a:rPr>
              <a:t> by the following: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i="1">
                <a:solidFill>
                  <a:schemeClr val="lt1"/>
                </a:solidFill>
              </a:rPr>
              <a:t>“A function has a rate of change at the moment x</a:t>
            </a:r>
            <a:r>
              <a:rPr lang="en" sz="1600" i="1" baseline="-25000">
                <a:solidFill>
                  <a:schemeClr val="lt1"/>
                </a:solidFill>
              </a:rPr>
              <a:t>0</a:t>
            </a:r>
            <a:r>
              <a:rPr lang="en" sz="1600" i="1">
                <a:solidFill>
                  <a:schemeClr val="lt1"/>
                </a:solidFill>
              </a:rPr>
              <a:t> if, over a suitably small interval of its independent variable containing x</a:t>
            </a:r>
            <a:r>
              <a:rPr lang="en" sz="1600" i="1" baseline="-25000">
                <a:solidFill>
                  <a:schemeClr val="lt1"/>
                </a:solidFill>
              </a:rPr>
              <a:t>0</a:t>
            </a:r>
            <a:r>
              <a:rPr lang="en" sz="1600" i="1">
                <a:solidFill>
                  <a:schemeClr val="lt1"/>
                </a:solidFill>
              </a:rPr>
              <a:t>, the function’s value changes at essentially a constant rate with respect to its independent variable” </a:t>
            </a:r>
            <a:r>
              <a:rPr lang="en" sz="1600">
                <a:solidFill>
                  <a:schemeClr val="lt1"/>
                </a:solidFill>
              </a:rPr>
              <a:t>(Thompson, 2016)</a:t>
            </a:r>
            <a:endParaRPr sz="1600">
              <a:solidFill>
                <a:schemeClr val="lt1"/>
              </a:solidFill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625475"/>
            <a:ext cx="85206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Giving Meaning to </a:t>
            </a:r>
            <a:r>
              <a:rPr lang="en" i="1"/>
              <a:t>Differentials</a:t>
            </a:r>
            <a:r>
              <a:rPr lang="en"/>
              <a:t>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Fig_3.15.0 (1).mov">
            <a:hlinkClick r:id="" action="ppaction://media"/>
            <a:extLst>
              <a:ext uri="{FF2B5EF4-FFF2-40B4-BE49-F238E27FC236}">
                <a16:creationId xmlns:a16="http://schemas.microsoft.com/office/drawing/2014/main" id="{C31D93CA-DDFC-3F4C-9A60-A913724902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24035" y="1342603"/>
            <a:ext cx="4614627" cy="3664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612825"/>
            <a:ext cx="8520600" cy="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The Two Big Ideas of Calculus</a:t>
            </a: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11700" y="1652200"/>
            <a:ext cx="6889200" cy="23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spcAft>
                <a:spcPts val="0"/>
              </a:spcAft>
              <a:buSzPts val="1440"/>
              <a:buFont typeface="Wingdings" pitchFamily="2" charset="2"/>
              <a:buChar char="Ø"/>
            </a:pPr>
            <a:r>
              <a:rPr lang="en" i="1" dirty="0">
                <a:solidFill>
                  <a:schemeClr val="lt1"/>
                </a:solidFill>
              </a:rPr>
              <a:t>You know how much of a quantity there is at every moment; you want to know how fast it is changing at every moment</a:t>
            </a:r>
            <a:br>
              <a:rPr lang="en" i="1" dirty="0"/>
            </a:br>
            <a:endParaRPr i="1" dirty="0"/>
          </a:p>
          <a:p>
            <a:pPr lvl="0">
              <a:spcBef>
                <a:spcPts val="0"/>
              </a:spcBef>
              <a:spcAft>
                <a:spcPts val="0"/>
              </a:spcAft>
              <a:buSzPts val="1440"/>
              <a:buFont typeface="Wingdings" pitchFamily="2" charset="2"/>
              <a:buChar char="Ø"/>
            </a:pPr>
            <a:r>
              <a:rPr lang="en" i="1" dirty="0">
                <a:solidFill>
                  <a:schemeClr val="lt1"/>
                </a:solidFill>
              </a:rPr>
              <a:t>You know how fast a quantity changes at every moment; you want to know how much of it there is at every moment</a:t>
            </a:r>
            <a:r>
              <a:rPr lang="en" i="1" dirty="0">
                <a:solidFill>
                  <a:srgbClr val="9E9E9E"/>
                </a:solidFill>
              </a:rPr>
              <a:t> </a:t>
            </a:r>
            <a:endParaRPr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638100"/>
            <a:ext cx="85206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Restructuring Calc 1 </a:t>
            </a:r>
            <a:endParaRPr/>
          </a:p>
        </p:txBody>
      </p:sp>
      <p:graphicFrame>
        <p:nvGraphicFramePr>
          <p:cNvPr id="192" name="Shape 192"/>
          <p:cNvGraphicFramePr/>
          <p:nvPr/>
        </p:nvGraphicFramePr>
        <p:xfrm>
          <a:off x="419325" y="1541700"/>
          <a:ext cx="6828525" cy="3078360"/>
        </p:xfrm>
        <a:graphic>
          <a:graphicData uri="http://schemas.openxmlformats.org/drawingml/2006/table">
            <a:tbl>
              <a:tblPr>
                <a:noFill/>
                <a:tableStyleId>{109798A3-32C7-46FD-8C59-7961C0CDCC67}</a:tableStyleId>
              </a:tblPr>
              <a:tblGrid>
                <a:gridCol w="160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Timeline</a:t>
                      </a:r>
                      <a:endParaRPr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Traditional version</a:t>
                      </a:r>
                      <a:endParaRPr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Adapted version</a:t>
                      </a:r>
                      <a:endParaRPr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3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Week 1-4</a:t>
                      </a:r>
                      <a:endParaRPr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Limits, continuity, definition of a derivative</a:t>
                      </a:r>
                      <a:endParaRPr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Functions, covariation, rate of change at a moment, applications of rate of change</a:t>
                      </a:r>
                      <a:endParaRPr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8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Week 4-8</a:t>
                      </a:r>
                      <a:endParaRPr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Differentiation techniques, related rates, implicit differentiation</a:t>
                      </a:r>
                      <a:endParaRPr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Rate of change function and different rules for finding exact rate of change functions, applications (throughout) </a:t>
                      </a:r>
                      <a:endParaRPr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1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Week 8-10</a:t>
                      </a:r>
                      <a:endParaRPr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Applications of derivatives </a:t>
                      </a:r>
                      <a:endParaRPr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Limits, L’Hopital’s rule, continuity, and formalizations</a:t>
                      </a:r>
                      <a:endParaRPr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11700" y="638100"/>
            <a:ext cx="85206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Restructuring Calc 2 </a:t>
            </a:r>
            <a:endParaRPr/>
          </a:p>
        </p:txBody>
      </p:sp>
      <p:graphicFrame>
        <p:nvGraphicFramePr>
          <p:cNvPr id="198" name="Shape 198"/>
          <p:cNvGraphicFramePr/>
          <p:nvPr/>
        </p:nvGraphicFramePr>
        <p:xfrm>
          <a:off x="400150" y="1453150"/>
          <a:ext cx="6744525" cy="3291720"/>
        </p:xfrm>
        <a:graphic>
          <a:graphicData uri="http://schemas.openxmlformats.org/drawingml/2006/table">
            <a:tbl>
              <a:tblPr>
                <a:noFill/>
                <a:tableStyleId>{109798A3-32C7-46FD-8C59-7961C0CDCC67}</a:tableStyleId>
              </a:tblPr>
              <a:tblGrid>
                <a:gridCol w="158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Timeline</a:t>
                      </a:r>
                      <a:endParaRPr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Traditional version</a:t>
                      </a:r>
                      <a:endParaRPr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Adapted version</a:t>
                      </a:r>
                      <a:endParaRPr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2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Week 1-4</a:t>
                      </a:r>
                      <a:endParaRPr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Definite and indefinite integrals, the FTC, area under a curve</a:t>
                      </a:r>
                      <a:endParaRPr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Functions, covariation, derivative review with Taylor polynomials, accumulation from rate of change,  applications (throughout)</a:t>
                      </a:r>
                      <a:endParaRPr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2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Week 4-8</a:t>
                      </a:r>
                      <a:endParaRPr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Integration techniques, improper integrals, numerical integration</a:t>
                      </a:r>
                      <a:endParaRPr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FTC, integration techniques, numerical integration, applications (throughout)</a:t>
                      </a:r>
                      <a:endParaRPr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2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Week 8-10</a:t>
                      </a:r>
                      <a:endParaRPr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Applications of integrals, Taylor polynomials, arc length  </a:t>
                      </a:r>
                      <a:endParaRPr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Formalization, improper integrals, and more applications </a:t>
                      </a:r>
                      <a:endParaRPr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955</Words>
  <Application>Microsoft Macintosh PowerPoint</Application>
  <PresentationFormat>On-screen Show (16:9)</PresentationFormat>
  <Paragraphs>108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Noto Sans Symbols</vt:lpstr>
      <vt:lpstr>Times New Roman</vt:lpstr>
      <vt:lpstr>Trebuchet MS</vt:lpstr>
      <vt:lpstr>Wingdings</vt:lpstr>
      <vt:lpstr>Facet</vt:lpstr>
      <vt:lpstr> Putting the Fundamental Back into the Fundamental Theorem of Calculus</vt:lpstr>
      <vt:lpstr>Worksheet</vt:lpstr>
      <vt:lpstr>Worksheet</vt:lpstr>
      <vt:lpstr>Discussion </vt:lpstr>
      <vt:lpstr>Rate of Change at a Moment</vt:lpstr>
      <vt:lpstr>Giving Meaning to Differentials  </vt:lpstr>
      <vt:lpstr>The Two Big Ideas of Calculus</vt:lpstr>
      <vt:lpstr>Restructuring Calc 1 </vt:lpstr>
      <vt:lpstr>Restructuring Calc 2 </vt:lpstr>
      <vt:lpstr>Moving Away from Geometry </vt:lpstr>
      <vt:lpstr>Accumulation</vt:lpstr>
      <vt:lpstr>Discussion</vt:lpstr>
      <vt:lpstr>Active Calculus OER</vt:lpstr>
      <vt:lpstr>Active Calculus OER</vt:lpstr>
      <vt:lpstr>Active Calculus OER</vt:lpstr>
      <vt:lpstr>Thank you! 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Putting the Fundamental Back into the Fundamental Theorem of Calculus</dc:title>
  <cp:lastModifiedBy>Tenchita Alzaga</cp:lastModifiedBy>
  <cp:revision>3</cp:revision>
  <dcterms:modified xsi:type="dcterms:W3CDTF">2018-05-02T03:37:16Z</dcterms:modified>
</cp:coreProperties>
</file>