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6" r:id="rId3"/>
    <p:sldId id="376" r:id="rId4"/>
    <p:sldId id="417" r:id="rId5"/>
    <p:sldId id="416" r:id="rId6"/>
    <p:sldId id="391" r:id="rId7"/>
    <p:sldId id="441" r:id="rId8"/>
    <p:sldId id="442" r:id="rId9"/>
    <p:sldId id="449" r:id="rId10"/>
    <p:sldId id="444" r:id="rId11"/>
    <p:sldId id="445" r:id="rId12"/>
    <p:sldId id="446" r:id="rId13"/>
    <p:sldId id="447" r:id="rId14"/>
    <p:sldId id="448" r:id="rId15"/>
    <p:sldId id="450" r:id="rId16"/>
    <p:sldId id="451" r:id="rId17"/>
    <p:sldId id="459" r:id="rId18"/>
    <p:sldId id="452" r:id="rId19"/>
    <p:sldId id="386" r:id="rId20"/>
    <p:sldId id="349" r:id="rId21"/>
    <p:sldId id="453" r:id="rId22"/>
    <p:sldId id="353" r:id="rId23"/>
    <p:sldId id="354" r:id="rId24"/>
    <p:sldId id="414" r:id="rId25"/>
    <p:sldId id="415" r:id="rId26"/>
    <p:sldId id="454" r:id="rId27"/>
    <p:sldId id="455" r:id="rId28"/>
    <p:sldId id="456" r:id="rId29"/>
    <p:sldId id="458" r:id="rId30"/>
    <p:sldId id="360" r:id="rId3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 snapToGrid="0">
      <p:cViewPr varScale="1">
        <p:scale>
          <a:sx n="99" d="100"/>
          <a:sy n="99" d="100"/>
        </p:scale>
        <p:origin x="55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9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5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 video… pause</a:t>
            </a:r>
            <a:r>
              <a:rPr lang="en-US" baseline="0" dirty="0"/>
              <a:t> before the results, and ask students what they would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81A71-1E8A-43E8-B5C2-524F1D0E2A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hyperlink" Target="http://www.lock5stat.com/statkey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://ssrn.com/abstract=1592456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youtube.com/watch?v=p3Uos2fzIJ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hyperlink" Target="http://www.lock5stat.com/statke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lock@stlawu.edu" TargetMode="External"/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lm47@p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4" y="329327"/>
            <a:ext cx="9043986" cy="2914651"/>
          </a:xfrm>
        </p:spPr>
        <p:txBody>
          <a:bodyPr>
            <a:noAutofit/>
          </a:bodyPr>
          <a:lstStyle/>
          <a:p>
            <a:r>
              <a:rPr lang="en-US" sz="4800" b="1" dirty="0"/>
              <a:t>Improving </a:t>
            </a:r>
            <a:br>
              <a:rPr lang="en-US" sz="4800" b="1" dirty="0"/>
            </a:br>
            <a:r>
              <a:rPr lang="en-US" sz="4800" b="1" dirty="0"/>
              <a:t>Conceptual Understanding </a:t>
            </a:r>
            <a:br>
              <a:rPr lang="en-US" sz="4800" b="1" dirty="0"/>
            </a:br>
            <a:r>
              <a:rPr lang="en-US" sz="4800" b="1" dirty="0"/>
              <a:t>in Intro Stats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429" y="3678223"/>
            <a:ext cx="8269581" cy="29006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Patti Frazer Lock			Kari Lock Morgan</a:t>
            </a:r>
          </a:p>
          <a:p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Math, CS, and Stats		Department of Statistics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			Penn State University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ORMATYC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April,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285" y="402936"/>
            <a:ext cx="8637563" cy="28634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8501" y="1472466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Dark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2.27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2.53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2.83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4.0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4.21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4.6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5.95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6.52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76677"/>
            <a:ext cx="10753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u="sng" dirty="0">
                <a:solidFill>
                  <a:prstClr val="black"/>
                </a:solidFill>
              </a:rPr>
              <a:t>Light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 1.71</a:t>
            </a:r>
            <a:r>
              <a:rPr lang="en-US" sz="1200" dirty="0">
                <a:solidFill>
                  <a:prstClr val="black"/>
                </a:solidFill>
              </a:rPr>
              <a:t>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4.67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4.99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5.33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5.43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6.94   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7.15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9.17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10.26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11.67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Body mass gain (grams)</a:t>
            </a:r>
          </a:p>
          <a:p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979" y="1801962"/>
            <a:ext cx="1186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1.71   2.27   2.53   2.83 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4.00   4.21   4.60   4.99</a:t>
            </a:r>
          </a:p>
          <a:p>
            <a:r>
              <a:rPr lang="en-US" sz="1200" dirty="0">
                <a:solidFill>
                  <a:prstClr val="black"/>
                </a:solidFill>
              </a:rPr>
              <a:t>5.33   5.43   5.95   6.52</a:t>
            </a:r>
          </a:p>
          <a:p>
            <a:r>
              <a:rPr lang="en-US" sz="1200" dirty="0">
                <a:solidFill>
                  <a:prstClr val="black"/>
                </a:solidFill>
              </a:rPr>
              <a:t>6.94   7.15   9.17   10.26</a:t>
            </a:r>
          </a:p>
          <a:p>
            <a:r>
              <a:rPr lang="en-US" sz="1200" dirty="0">
                <a:solidFill>
                  <a:prstClr val="black"/>
                </a:solidFill>
              </a:rPr>
              <a:t>11.67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815D2-EA9C-4644-8C5D-BA058E2DB837}"/>
              </a:ext>
            </a:extLst>
          </p:cNvPr>
          <p:cNvSpPr txBox="1"/>
          <p:nvPr/>
        </p:nvSpPr>
        <p:spPr>
          <a:xfrm>
            <a:off x="4267200" y="1143000"/>
            <a:ext cx="434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Cambria" pitchFamily="18" charset="0"/>
              </a:rPr>
              <a:t>What kinds of results would we see, just by random chance, if there were no effect from light at night?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67EFA-FDA4-4457-8255-B429F667D2B2}"/>
              </a:ext>
            </a:extLst>
          </p:cNvPr>
          <p:cNvSpPr txBox="1"/>
          <p:nvPr/>
        </p:nvSpPr>
        <p:spPr>
          <a:xfrm>
            <a:off x="3571200" y="3631555"/>
            <a:ext cx="5445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We can find out!!  Just re-randomize the 18 values into one pile of 10 and one of 8, simulating the original random assignment.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B619DA-7CAB-4E9D-B0C3-49AF055C3F6C}"/>
              </a:ext>
            </a:extLst>
          </p:cNvPr>
          <p:cNvSpPr txBox="1">
            <a:spLocks/>
          </p:cNvSpPr>
          <p:nvPr/>
        </p:nvSpPr>
        <p:spPr>
          <a:xfrm>
            <a:off x="457200" y="125920"/>
            <a:ext cx="8153400" cy="87142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Light at Night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C 0.02465 -2.59259E-6 0.04931 -2.59259E-6 0.07396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10573 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6" y="733945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Body mass gain (grams)</a:t>
            </a:r>
          </a:p>
          <a:p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918" y="1808178"/>
            <a:ext cx="972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                              </a:t>
            </a:r>
            <a:r>
              <a:rPr lang="en-US" sz="1200" dirty="0">
                <a:solidFill>
                  <a:schemeClr val="bg1"/>
                </a:solidFill>
              </a:rPr>
              <a:t>2.53</a:t>
            </a:r>
            <a:r>
              <a:rPr lang="en-US" sz="1200" dirty="0">
                <a:solidFill>
                  <a:prstClr val="black"/>
                </a:solidFill>
              </a:rPr>
              <a:t>  2.83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4.00  4.21  4.60  4.67  4.99  5.33  5.43  5.95  6.52  6.94  7.15  9.17  10.26  11.67     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981" y="1463405"/>
            <a:ext cx="10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u="sng" dirty="0">
                <a:solidFill>
                  <a:prstClr val="black"/>
                </a:solidFill>
              </a:rPr>
              <a:t>Light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8501" y="14724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Dark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0219" y="2003620"/>
            <a:ext cx="552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4.00</a:t>
            </a:r>
          </a:p>
          <a:p>
            <a:r>
              <a:rPr lang="en-US" sz="1200" dirty="0">
                <a:solidFill>
                  <a:prstClr val="black"/>
                </a:solidFill>
              </a:rPr>
              <a:t>4.21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4.67</a:t>
            </a:r>
          </a:p>
          <a:p>
            <a:r>
              <a:rPr lang="en-US" sz="1200" dirty="0">
                <a:solidFill>
                  <a:prstClr val="black"/>
                </a:solidFill>
              </a:rPr>
              <a:t>5.43</a:t>
            </a:r>
          </a:p>
          <a:p>
            <a:r>
              <a:rPr lang="en-US" sz="1200" dirty="0">
                <a:solidFill>
                  <a:prstClr val="black"/>
                </a:solidFill>
              </a:rPr>
              <a:t>6.52</a:t>
            </a:r>
          </a:p>
          <a:p>
            <a:r>
              <a:rPr lang="en-US" sz="1200" dirty="0">
                <a:solidFill>
                  <a:prstClr val="black"/>
                </a:solidFill>
              </a:rPr>
              <a:t>6.94</a:t>
            </a:r>
          </a:p>
          <a:p>
            <a:r>
              <a:rPr lang="en-US" sz="1200" dirty="0">
                <a:solidFill>
                  <a:prstClr val="black"/>
                </a:solidFill>
              </a:rPr>
              <a:t>9.17</a:t>
            </a:r>
          </a:p>
          <a:p>
            <a:r>
              <a:rPr lang="en-US" sz="1200" dirty="0">
                <a:solidFill>
                  <a:prstClr val="black"/>
                </a:solidFill>
              </a:rPr>
              <a:t>11.67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920" y="18129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1.71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6149" y="181082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2.27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9746" y="199061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2.53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7480" y="2008387"/>
            <a:ext cx="547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2.83</a:t>
            </a:r>
          </a:p>
          <a:p>
            <a:r>
              <a:rPr lang="en-US" sz="1200" dirty="0">
                <a:solidFill>
                  <a:prstClr val="black"/>
                </a:solidFill>
              </a:rPr>
              <a:t>4.60</a:t>
            </a:r>
          </a:p>
          <a:p>
            <a:r>
              <a:rPr lang="en-US" sz="1200" dirty="0">
                <a:solidFill>
                  <a:prstClr val="black"/>
                </a:solidFill>
              </a:rPr>
              <a:t>4.99</a:t>
            </a:r>
          </a:p>
          <a:p>
            <a:r>
              <a:rPr lang="en-US" sz="1200" dirty="0">
                <a:solidFill>
                  <a:prstClr val="black"/>
                </a:solidFill>
              </a:rPr>
              <a:t>5.33</a:t>
            </a:r>
          </a:p>
          <a:p>
            <a:r>
              <a:rPr lang="en-US" sz="1200" dirty="0">
                <a:solidFill>
                  <a:prstClr val="black"/>
                </a:solidFill>
              </a:rPr>
              <a:t>5.95</a:t>
            </a:r>
          </a:p>
          <a:p>
            <a:r>
              <a:rPr lang="en-US" sz="1200" dirty="0">
                <a:solidFill>
                  <a:prstClr val="black"/>
                </a:solidFill>
              </a:rPr>
              <a:t>7.15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10.26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1F380-50FD-4F79-BB01-A7D8F031BB0A}"/>
              </a:ext>
            </a:extLst>
          </p:cNvPr>
          <p:cNvSpPr txBox="1"/>
          <p:nvPr/>
        </p:nvSpPr>
        <p:spPr>
          <a:xfrm>
            <a:off x="4267200" y="1143000"/>
            <a:ext cx="434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Cambria" pitchFamily="18" charset="0"/>
              </a:rPr>
              <a:t>What kinds of results would we see, just by random chance, if there were no effect from light at night?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94B495-AF49-4D4B-A0D4-E1B02E493D39}"/>
              </a:ext>
            </a:extLst>
          </p:cNvPr>
          <p:cNvSpPr txBox="1"/>
          <p:nvPr/>
        </p:nvSpPr>
        <p:spPr>
          <a:xfrm>
            <a:off x="4245084" y="3671845"/>
            <a:ext cx="422049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Compute the light mean minus dark mean of this simulated sample.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3BD39E-A87A-4193-B1E4-718D5A72A367}"/>
              </a:ext>
            </a:extLst>
          </p:cNvPr>
          <p:cNvSpPr txBox="1"/>
          <p:nvPr/>
        </p:nvSpPr>
        <p:spPr>
          <a:xfrm>
            <a:off x="4250004" y="5210557"/>
            <a:ext cx="42204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Do this thousands of times!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79F51D-76A3-48B5-AD0C-A3367B6EDCC3}"/>
              </a:ext>
            </a:extLst>
          </p:cNvPr>
          <p:cNvSpPr txBox="1">
            <a:spLocks/>
          </p:cNvSpPr>
          <p:nvPr/>
        </p:nvSpPr>
        <p:spPr>
          <a:xfrm>
            <a:off x="457200" y="125920"/>
            <a:ext cx="8153400" cy="87142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Light at Night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1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14583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13212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10243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7465 0.028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4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112E-17 L 0.08541 -0.00046 " pathEditMode="relative" rAng="0" ptsTypes="AA">
                                      <p:cBhvr>
                                        <p:cTn id="38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0" grpId="1"/>
      <p:bldP spid="21" grpId="0"/>
      <p:bldP spid="22" grpId="0"/>
      <p:bldP spid="24" grpId="0"/>
      <p:bldP spid="25" grpId="0"/>
      <p:bldP spid="25" grpId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3FA54-5CAD-4087-BAAA-B7F9DF753B85}"/>
              </a:ext>
            </a:extLst>
          </p:cNvPr>
          <p:cNvSpPr txBox="1"/>
          <p:nvPr/>
        </p:nvSpPr>
        <p:spPr>
          <a:xfrm>
            <a:off x="909587" y="721895"/>
            <a:ext cx="73681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We need technology!!</a:t>
            </a:r>
          </a:p>
          <a:p>
            <a:pPr algn="ctr"/>
            <a:endParaRPr lang="en-US" sz="5400" b="1" dirty="0"/>
          </a:p>
          <a:p>
            <a:pPr algn="ctr"/>
            <a:r>
              <a:rPr lang="en-US" sz="8000" b="1" dirty="0"/>
              <a:t>STATKEY!</a:t>
            </a:r>
          </a:p>
          <a:p>
            <a:pPr algn="ctr"/>
            <a:endParaRPr lang="en-US" sz="5400" b="1" dirty="0"/>
          </a:p>
          <a:p>
            <a:pPr algn="ctr"/>
            <a:r>
              <a:rPr lang="en-US" sz="4000" b="1" dirty="0"/>
              <a:t>www.lock5stat.com/statkey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10613-603F-42C7-89FC-F16A94459EB2}"/>
              </a:ext>
            </a:extLst>
          </p:cNvPr>
          <p:cNvSpPr txBox="1"/>
          <p:nvPr/>
        </p:nvSpPr>
        <p:spPr>
          <a:xfrm>
            <a:off x="447584" y="5308333"/>
            <a:ext cx="845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Free, online, works on all platforms, easy to use!</a:t>
            </a:r>
          </a:p>
        </p:txBody>
      </p:sp>
    </p:spTree>
    <p:extLst>
      <p:ext uri="{BB962C8B-B14F-4D97-AF65-F5344CB8AC3E}">
        <p14:creationId xmlns:p14="http://schemas.microsoft.com/office/powerpoint/2010/main" val="46630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3D4A3C-AB01-4E30-BEFD-E60DA07F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0" y="54449"/>
            <a:ext cx="8864867" cy="5911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703" y="5945964"/>
            <a:ext cx="561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This is what we are likely to see just by random chance if light at night doesn’t matter.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4532026" y="3073139"/>
            <a:ext cx="368710" cy="5178390"/>
          </a:xfrm>
          <a:prstGeom prst="leftBrace">
            <a:avLst>
              <a:gd name="adj1" fmla="val 6033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7288" y="5995238"/>
            <a:ext cx="248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This is what we saw in the experiment.</a:t>
            </a:r>
          </a:p>
        </p:txBody>
      </p:sp>
      <p:sp>
        <p:nvSpPr>
          <p:cNvPr id="5" name="Oval 4"/>
          <p:cNvSpPr/>
          <p:nvPr/>
        </p:nvSpPr>
        <p:spPr>
          <a:xfrm>
            <a:off x="7280166" y="5375569"/>
            <a:ext cx="685800" cy="5325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7526975" y="2763816"/>
            <a:ext cx="8382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523" y="226279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</a:t>
            </a:r>
          </a:p>
        </p:txBody>
      </p:sp>
    </p:spTree>
    <p:extLst>
      <p:ext uri="{BB962C8B-B14F-4D97-AF65-F5344CB8AC3E}">
        <p14:creationId xmlns:p14="http://schemas.microsoft.com/office/powerpoint/2010/main" val="3633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Light at Night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The Conclusion!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0943" y="1915427"/>
            <a:ext cx="5892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difference of 2.62 is unlikely to happen just by random chance.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6267" y="3581400"/>
            <a:ext cx="601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have evidence that having a light on at night does increase weight gain.  (at least in mice)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6267" y="3550860"/>
            <a:ext cx="6101615" cy="16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9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B9DAE-2AB2-4B05-B8CE-21E16E9F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84642"/>
            <a:ext cx="8681987" cy="4799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D83BE-66BD-455E-87C7-FF455DFCF8C4}"/>
              </a:ext>
            </a:extLst>
          </p:cNvPr>
          <p:cNvSpPr txBox="1"/>
          <p:nvPr/>
        </p:nvSpPr>
        <p:spPr>
          <a:xfrm>
            <a:off x="2868328" y="2584382"/>
            <a:ext cx="418217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Randomization distribution: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Shows what is likely just due  to random variation in the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9FE10-440B-4A12-BAE7-F83DA564F8CD}"/>
              </a:ext>
            </a:extLst>
          </p:cNvPr>
          <p:cNvSpPr txBox="1"/>
          <p:nvPr/>
        </p:nvSpPr>
        <p:spPr>
          <a:xfrm>
            <a:off x="4417997" y="5606715"/>
            <a:ext cx="4249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Sample statistic way out here: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Not just random variation!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There is evidence for the effect!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CB7AA-5E7E-4695-B2CD-52429BD992BD}"/>
              </a:ext>
            </a:extLst>
          </p:cNvPr>
          <p:cNvCxnSpPr>
            <a:cxnSpLocks/>
          </p:cNvCxnSpPr>
          <p:nvPr/>
        </p:nvCxnSpPr>
        <p:spPr>
          <a:xfrm flipV="1">
            <a:off x="6593305" y="4984124"/>
            <a:ext cx="1973179" cy="7380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B9DAE-2AB2-4B05-B8CE-21E16E9F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84642"/>
            <a:ext cx="8681987" cy="4799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D83BE-66BD-455E-87C7-FF455DFCF8C4}"/>
              </a:ext>
            </a:extLst>
          </p:cNvPr>
          <p:cNvSpPr txBox="1"/>
          <p:nvPr/>
        </p:nvSpPr>
        <p:spPr>
          <a:xfrm>
            <a:off x="2868328" y="2584382"/>
            <a:ext cx="418217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Randomization distribution: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Shows what is likely just due  to random variation in the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9FE10-440B-4A12-BAE7-F83DA564F8CD}"/>
              </a:ext>
            </a:extLst>
          </p:cNvPr>
          <p:cNvSpPr txBox="1"/>
          <p:nvPr/>
        </p:nvSpPr>
        <p:spPr>
          <a:xfrm>
            <a:off x="1232047" y="5606714"/>
            <a:ext cx="727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Sample statistic here: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Could be just random variation.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Not enough evidence to make a clear conclusion.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CB7AA-5E7E-4695-B2CD-52429BD992BD}"/>
              </a:ext>
            </a:extLst>
          </p:cNvPr>
          <p:cNvCxnSpPr>
            <a:cxnSpLocks/>
          </p:cNvCxnSpPr>
          <p:nvPr/>
        </p:nvCxnSpPr>
        <p:spPr>
          <a:xfrm flipV="1">
            <a:off x="4037798" y="4947385"/>
            <a:ext cx="1857676" cy="8677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28041"/>
            <a:ext cx="8458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process for all parameters!  Enables big picture understanding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Reinforces key concept of random variation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Ties directly (and visually) to understanding key concept of strength of evidence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understanding of p-value:  How extreme are sample results if null hypothesis is true?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visual!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emphasis on algebra and formulas!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Improves student understanding AND student success rates (See Keynote Address tomorrow!)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way of the future!!  (See Keynote Address tomorrow!)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43596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Randomization Hypothesis Tests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220CCF-C9D6-4CD6-80D2-8D17527EBCCA}"/>
              </a:ext>
            </a:extLst>
          </p:cNvPr>
          <p:cNvCxnSpPr/>
          <p:nvPr/>
        </p:nvCxnSpPr>
        <p:spPr>
          <a:xfrm flipH="1" flipV="1">
            <a:off x="5125453" y="1386596"/>
            <a:ext cx="2680635" cy="5095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118" y="3396820"/>
            <a:ext cx="7785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Question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:  Is the proportion of people who would say “Yes” to this question different than 0.5?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0047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Audience participation! 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What Yes/No question do you want to ask this group?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4685" y="247852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00000"/>
                </a:solidFill>
              </a:rPr>
              <a:t>Example #2: A Yes/No Question!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315DD-3C73-449D-9B7C-1464BC2A5A44}"/>
              </a:ext>
            </a:extLst>
          </p:cNvPr>
          <p:cNvSpPr txBox="1"/>
          <p:nvPr/>
        </p:nvSpPr>
        <p:spPr>
          <a:xfrm>
            <a:off x="1894573" y="4966480"/>
            <a:ext cx="5000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Hypothesis test for a proportion.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3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1985963"/>
            <a:ext cx="7824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Do sports teams with more “malevolent” uniforms get penalized more often?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F25969-13CC-4AD5-9341-C9BC442C622A}"/>
              </a:ext>
            </a:extLst>
          </p:cNvPr>
          <p:cNvSpPr txBox="1">
            <a:spLocks/>
          </p:cNvSpPr>
          <p:nvPr/>
        </p:nvSpPr>
        <p:spPr>
          <a:xfrm>
            <a:off x="634685" y="247852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00000"/>
                </a:solidFill>
              </a:rPr>
              <a:t>Example #3: Malevolent Uniforms</a:t>
            </a:r>
          </a:p>
        </p:txBody>
      </p:sp>
    </p:spTree>
    <p:extLst>
      <p:ext uri="{BB962C8B-B14F-4D97-AF65-F5344CB8AC3E}">
        <p14:creationId xmlns:p14="http://schemas.microsoft.com/office/powerpoint/2010/main" val="238370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724" r="8366"/>
          <a:stretch/>
        </p:blipFill>
        <p:spPr>
          <a:xfrm>
            <a:off x="457200" y="898790"/>
            <a:ext cx="7921869" cy="585909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013043" y="5096608"/>
            <a:ext cx="1676400" cy="6096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Patti &amp; Robin</a:t>
            </a:r>
          </a:p>
          <a:p>
            <a:pPr algn="ctr"/>
            <a:r>
              <a:rPr lang="en-US" dirty="0"/>
              <a:t>St. Lawrence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39635" y="922779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Kari</a:t>
            </a:r>
          </a:p>
          <a:p>
            <a:pPr algn="ctr"/>
            <a:r>
              <a:rPr lang="en-US" dirty="0"/>
              <a:t>[Harvard]</a:t>
            </a:r>
          </a:p>
          <a:p>
            <a:pPr algn="ctr"/>
            <a:r>
              <a:rPr lang="en-US" dirty="0"/>
              <a:t>Penn State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26058" y="2433005"/>
            <a:ext cx="1922542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Eric</a:t>
            </a:r>
          </a:p>
          <a:p>
            <a:pPr algn="ctr"/>
            <a:r>
              <a:rPr lang="en-US" dirty="0"/>
              <a:t>[North Carolina]</a:t>
            </a:r>
          </a:p>
          <a:p>
            <a:pPr algn="ctr"/>
            <a:r>
              <a:rPr lang="en-US" dirty="0"/>
              <a:t>Minnesota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093219" y="2948796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Dennis</a:t>
            </a:r>
          </a:p>
          <a:p>
            <a:pPr algn="ctr"/>
            <a:r>
              <a:rPr lang="en-US" dirty="0"/>
              <a:t>[Iowa State]</a:t>
            </a:r>
          </a:p>
          <a:p>
            <a:pPr algn="ctr"/>
            <a:r>
              <a:rPr lang="en-US" dirty="0"/>
              <a:t>Miami Dolphins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3942"/>
            <a:ext cx="8229600" cy="8648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Lock</a:t>
            </a:r>
            <a:r>
              <a:rPr lang="en-US" baseline="30000" dirty="0"/>
              <a:t>5</a:t>
            </a:r>
            <a:r>
              <a:rPr lang="en-US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26918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0" y="887415"/>
            <a:ext cx="6274234" cy="407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0326" y="2255386"/>
            <a:ext cx="172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Sample Correlation </a:t>
            </a:r>
          </a:p>
          <a:p>
            <a:r>
              <a:rPr lang="en-US" sz="2400" dirty="0">
                <a:latin typeface="Cambria" pitchFamily="18" charset="0"/>
              </a:rPr>
              <a:t>=  0.43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439" y="5115350"/>
            <a:ext cx="7644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" pitchFamily="18" charset="0"/>
              </a:rPr>
              <a:t>Do teams with more malevolent uniforms commit more penalties, or is the relationship just due to random chance?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616" y="5108362"/>
            <a:ext cx="8034728" cy="13973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980" y="3647379"/>
            <a:ext cx="50887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1124286" y="3995589"/>
            <a:ext cx="801974" cy="276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0305" y="869450"/>
            <a:ext cx="63128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6430787" y="1214228"/>
            <a:ext cx="809469" cy="134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35C0156-2E9B-4925-B597-5B020795594F}"/>
              </a:ext>
            </a:extLst>
          </p:cNvPr>
          <p:cNvSpPr txBox="1">
            <a:spLocks/>
          </p:cNvSpPr>
          <p:nvPr/>
        </p:nvSpPr>
        <p:spPr>
          <a:xfrm>
            <a:off x="676431" y="80188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00000"/>
                </a:solidFill>
              </a:rPr>
              <a:t>Example #3: Malevolent Uniforms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194" y="830926"/>
            <a:ext cx="865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Hypothesis test for correlation.  Sample statistic is r = 0.43.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F25969-13CC-4AD5-9341-C9BC442C622A}"/>
              </a:ext>
            </a:extLst>
          </p:cNvPr>
          <p:cNvSpPr txBox="1">
            <a:spLocks/>
          </p:cNvSpPr>
          <p:nvPr/>
        </p:nvSpPr>
        <p:spPr>
          <a:xfrm>
            <a:off x="668374" y="69758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00000"/>
                </a:solidFill>
              </a:rPr>
              <a:t>Example #3: Malevolent Uniforms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39DEF-F356-46AB-A5A5-6D97D93522D7}"/>
              </a:ext>
            </a:extLst>
          </p:cNvPr>
          <p:cNvSpPr txBox="1"/>
          <p:nvPr/>
        </p:nvSpPr>
        <p:spPr>
          <a:xfrm>
            <a:off x="330934" y="1852641"/>
            <a:ext cx="8760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From the Main Menu, under Randomization Hypothesis Test:</a:t>
            </a:r>
          </a:p>
          <a:p>
            <a:r>
              <a:rPr lang="en-US" sz="2600" dirty="0"/>
              <a:t>Select “Test for Slope, Correlation”</a:t>
            </a:r>
          </a:p>
          <a:p>
            <a:endParaRPr lang="en-US" sz="1000" dirty="0"/>
          </a:p>
          <a:p>
            <a:r>
              <a:rPr lang="en-US" sz="2600" dirty="0"/>
              <a:t>Find the “Malevolent Uniforms” data (it is the default)</a:t>
            </a:r>
          </a:p>
          <a:p>
            <a:endParaRPr lang="en-US" sz="1000" dirty="0"/>
          </a:p>
          <a:p>
            <a:r>
              <a:rPr lang="en-US" sz="2600" dirty="0"/>
              <a:t>Note the Original Sample.  Find the sample correlation, r = 0.43.</a:t>
            </a:r>
          </a:p>
          <a:p>
            <a:endParaRPr lang="en-US" sz="1000" dirty="0"/>
          </a:p>
          <a:p>
            <a:r>
              <a:rPr lang="en-US" sz="2000" dirty="0"/>
              <a:t>(Generate 1 Sample.  What is the correlation for this simulated sample?  Find the corresponding dot on the randomization distribution.)</a:t>
            </a:r>
          </a:p>
          <a:p>
            <a:endParaRPr lang="en-US" sz="1000" dirty="0"/>
          </a:p>
          <a:p>
            <a:r>
              <a:rPr lang="en-US" sz="2600" dirty="0"/>
              <a:t>Generate a randomization distribution (1000 or more). </a:t>
            </a:r>
          </a:p>
          <a:p>
            <a:endParaRPr lang="en-US" sz="1000" dirty="0"/>
          </a:p>
          <a:p>
            <a:r>
              <a:rPr lang="en-US" sz="2600" dirty="0"/>
              <a:t>Use the “right-tail” option, and enter the sample correlation in the lower blue box. </a:t>
            </a:r>
          </a:p>
          <a:p>
            <a:endParaRPr lang="en-US" sz="1000" dirty="0"/>
          </a:p>
          <a:p>
            <a:r>
              <a:rPr lang="en-US" sz="2600" dirty="0"/>
              <a:t>What is the p-value?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EC7F5F-A821-48FB-839B-6B825C3F9F87}"/>
              </a:ext>
            </a:extLst>
          </p:cNvPr>
          <p:cNvSpPr txBox="1"/>
          <p:nvPr/>
        </p:nvSpPr>
        <p:spPr>
          <a:xfrm>
            <a:off x="1575917" y="1206310"/>
            <a:ext cx="627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www.lock5stat.com/statkey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4" y="1811675"/>
            <a:ext cx="8370886" cy="464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143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itchFamily="18" charset="0"/>
                <a:hlinkClick r:id="rId5"/>
              </a:rPr>
              <a:t>www.lock5stat.com/statkey</a:t>
            </a:r>
            <a:r>
              <a:rPr lang="en-US" sz="3200" dirty="0">
                <a:latin typeface="Cambria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5103876" y="3962400"/>
            <a:ext cx="8382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701" y="35212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Malevolent Uniforms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The Conclusion!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82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results seen in the study are unlikely to happen just by random chance (just about 1 out of 100).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3581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some evidence that teams with more malevolent uniforms get more penalties.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400" y="3581400"/>
            <a:ext cx="6324600" cy="16651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5300" y="152400"/>
            <a:ext cx="7886700" cy="685800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Example 4: Split or Steal?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3814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/>
              <a:t> </a:t>
            </a:r>
            <a:r>
              <a:rPr lang="en-US" sz="3200" dirty="0">
                <a:hlinkClick r:id="rId4"/>
              </a:rPr>
              <a:t>http://www.youtube.com/watch?v=p3Uos2fzIJ0</a:t>
            </a:r>
            <a:endParaRPr lang="en-US" sz="3200" dirty="0"/>
          </a:p>
        </p:txBody>
      </p:sp>
      <p:pic>
        <p:nvPicPr>
          <p:cNvPr id="9218" name="Picture 2" descr="https://encrypted-tbn3.gstatic.com/images?q=tbn:ANd9GcQdiPCRWdCSutedZ12QFpyVFpZLbi1Uqq2NqFO-AAgG_SciIRs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89" y="1939015"/>
            <a:ext cx="1943100" cy="24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5772751"/>
            <a:ext cx="861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Van den </a:t>
            </a:r>
            <a:r>
              <a:rPr lang="en-US" sz="1600" dirty="0" err="1">
                <a:solidFill>
                  <a:schemeClr val="tx1"/>
                </a:solidFill>
              </a:rPr>
              <a:t>Assem</a:t>
            </a:r>
            <a:r>
              <a:rPr lang="en-US" sz="1600" dirty="0">
                <a:solidFill>
                  <a:schemeClr val="tx1"/>
                </a:solidFill>
              </a:rPr>
              <a:t>, M., Van </a:t>
            </a:r>
            <a:r>
              <a:rPr lang="en-US" sz="1600" dirty="0" err="1">
                <a:solidFill>
                  <a:schemeClr val="tx1"/>
                </a:solidFill>
              </a:rPr>
              <a:t>Dolder</a:t>
            </a:r>
            <a:r>
              <a:rPr lang="en-US" sz="1600" dirty="0">
                <a:solidFill>
                  <a:schemeClr val="tx1"/>
                </a:solidFill>
              </a:rPr>
              <a:t>, D., and </a:t>
            </a:r>
            <a:r>
              <a:rPr lang="en-US" sz="1600" dirty="0" err="1">
                <a:solidFill>
                  <a:schemeClr val="tx1"/>
                </a:solidFill>
              </a:rPr>
              <a:t>Thaler</a:t>
            </a:r>
            <a:r>
              <a:rPr lang="en-US" sz="1600" dirty="0">
                <a:solidFill>
                  <a:schemeClr val="tx1"/>
                </a:solidFill>
              </a:rPr>
              <a:t>, R., “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Split or Steal? Cooperative Behavior When the Stakes Are Large</a:t>
            </a:r>
            <a:r>
              <a:rPr lang="en-US" sz="1600" dirty="0">
                <a:solidFill>
                  <a:schemeClr val="tx1"/>
                </a:solidFill>
              </a:rPr>
              <a:t>,”  2/19/11.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69436" y="3160392"/>
          <a:ext cx="644817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Split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Steal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40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Over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n=574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188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792022"/>
            <a:ext cx="790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www.lock5stat.com/statkey</a:t>
            </a:r>
            <a:r>
              <a:rPr lang="en-US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36" y="1500418"/>
            <a:ext cx="876082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From the Main Menu, under Randomization Hypothesis Test:</a:t>
            </a:r>
          </a:p>
          <a:p>
            <a:r>
              <a:rPr lang="en-US" sz="2600" dirty="0"/>
              <a:t>Select “Test for Difference in Proportions”</a:t>
            </a:r>
          </a:p>
          <a:p>
            <a:endParaRPr lang="en-US" sz="1000" dirty="0"/>
          </a:p>
          <a:p>
            <a:r>
              <a:rPr lang="en-US" sz="2600" dirty="0"/>
              <a:t>Use the “Edit Data” button to put in values:</a:t>
            </a:r>
          </a:p>
          <a:p>
            <a:r>
              <a:rPr lang="en-US" sz="2400" dirty="0"/>
              <a:t>	Group 1 (under 40):  Count = 187, Sample Size = 382</a:t>
            </a:r>
          </a:p>
          <a:p>
            <a:r>
              <a:rPr lang="en-US" sz="2400" dirty="0"/>
              <a:t>	Group 2 (over 40):     Count = 116, Sample Size = 192</a:t>
            </a:r>
          </a:p>
          <a:p>
            <a:endParaRPr lang="en-US" sz="1000" dirty="0"/>
          </a:p>
          <a:p>
            <a:r>
              <a:rPr lang="en-US" sz="2600" dirty="0"/>
              <a:t>Note the Original Sample.  </a:t>
            </a:r>
            <a:r>
              <a:rPr lang="en-US" sz="2000" dirty="0"/>
              <a:t>What are the two sample proportions?  What is the difference in proportions?  Which group is more likely to “split”?                         </a:t>
            </a:r>
          </a:p>
          <a:p>
            <a:endParaRPr lang="en-US" sz="1000" dirty="0"/>
          </a:p>
          <a:p>
            <a:r>
              <a:rPr lang="en-US" sz="2600" dirty="0"/>
              <a:t>Generate a randomization distribution (1000 or more). </a:t>
            </a:r>
          </a:p>
          <a:p>
            <a:endParaRPr lang="en-US" sz="1000" dirty="0"/>
          </a:p>
          <a:p>
            <a:r>
              <a:rPr lang="en-US" sz="2600" dirty="0"/>
              <a:t>Use the “two-tail” option, and enter the sample difference in proportions in the lower blue box. </a:t>
            </a:r>
          </a:p>
          <a:p>
            <a:endParaRPr lang="en-US" sz="1000" dirty="0"/>
          </a:p>
          <a:p>
            <a:r>
              <a:rPr lang="en-US" sz="2600" dirty="0"/>
              <a:t>What is the p-value?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9C1060-34D7-4D67-9DF1-0A9B1B6C7405}"/>
              </a:ext>
            </a:extLst>
          </p:cNvPr>
          <p:cNvSpPr txBox="1">
            <a:spLocks/>
          </p:cNvSpPr>
          <p:nvPr/>
        </p:nvSpPr>
        <p:spPr>
          <a:xfrm>
            <a:off x="495300" y="152400"/>
            <a:ext cx="7886700" cy="685800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Example 4: Split or Steal?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75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143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itchFamily="18" charset="0"/>
                <a:hlinkClick r:id="rId4"/>
              </a:rPr>
              <a:t>www.lock5stat.com/statkey</a:t>
            </a:r>
            <a:r>
              <a:rPr lang="en-US" sz="3200" dirty="0">
                <a:latin typeface="Cambria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9105E-AF4A-4BCC-8331-B953149BE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4" y="1840687"/>
            <a:ext cx="8975558" cy="40156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38629" y="3673642"/>
            <a:ext cx="8382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070" y="303036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P-value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C39C68-E2B2-45A8-8E5A-F2B544928024}"/>
              </a:ext>
            </a:extLst>
          </p:cNvPr>
          <p:cNvSpPr/>
          <p:nvPr/>
        </p:nvSpPr>
        <p:spPr>
          <a:xfrm>
            <a:off x="299265" y="3664017"/>
            <a:ext cx="8382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E80D-1B87-43F6-89E4-EEB250F171E4}"/>
              </a:ext>
            </a:extLst>
          </p:cNvPr>
          <p:cNvSpPr txBox="1"/>
          <p:nvPr/>
        </p:nvSpPr>
        <p:spPr>
          <a:xfrm>
            <a:off x="2184935" y="6058127"/>
            <a:ext cx="519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P-value = 2(0.0022) = 0.0044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Split or Steal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The Conclusion!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828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results seen in the study are very unlikely to happen just by random chance (less than 5 out of 1000).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3581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have strong evidence that older people are more likely to choose the nice option (split).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400" y="3581400"/>
            <a:ext cx="6324600" cy="16651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464" y="1451566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</a:rPr>
              <a:t>Moving beyond Hypothesis Tests: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Additional ways to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“Improve conceptual understanding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in Intro Stat”</a:t>
            </a:r>
          </a:p>
        </p:txBody>
      </p:sp>
    </p:spTree>
    <p:extLst>
      <p:ext uri="{BB962C8B-B14F-4D97-AF65-F5344CB8AC3E}">
        <p14:creationId xmlns:p14="http://schemas.microsoft.com/office/powerpoint/2010/main" val="853615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75" y="1314438"/>
            <a:ext cx="790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www.lock5stat.com</a:t>
            </a:r>
            <a:endParaRPr lang="en-US" sz="3600" dirty="0"/>
          </a:p>
          <a:p>
            <a:pPr algn="ctr"/>
            <a:r>
              <a:rPr lang="en-US" sz="4800" b="1" dirty="0" err="1"/>
              <a:t>Statkey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3795" y="2771022"/>
            <a:ext cx="78312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/>
              <a:t>Free!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/>
              <a:t>Easy-to-use!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/>
              <a:t>Google App (Don’t need internet)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/>
              <a:t>Lots of additional resources for Intro Stats!</a:t>
            </a:r>
          </a:p>
        </p:txBody>
      </p:sp>
    </p:spTree>
    <p:extLst>
      <p:ext uri="{BB962C8B-B14F-4D97-AF65-F5344CB8AC3E}">
        <p14:creationId xmlns:p14="http://schemas.microsoft.com/office/powerpoint/2010/main" val="58466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132" y="616664"/>
            <a:ext cx="754322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Intro Stats is rapidly increasing in importance.</a:t>
            </a:r>
          </a:p>
          <a:p>
            <a:endParaRPr lang="en-US" sz="3600" b="1" dirty="0"/>
          </a:p>
          <a:p>
            <a:endParaRPr lang="en-US" dirty="0"/>
          </a:p>
          <a:p>
            <a:r>
              <a:rPr lang="en-US" sz="3600" b="1" dirty="0"/>
              <a:t>How can we improve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	</a:t>
            </a:r>
            <a:r>
              <a:rPr lang="en-US" sz="2800" dirty="0"/>
              <a:t>Improving student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Improving success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    Reducing prerequisites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    Reducing reliance on algebra and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Increasing student interest and retention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Increasing faculty enjoyment</a:t>
            </a:r>
          </a:p>
        </p:txBody>
      </p:sp>
    </p:spTree>
    <p:extLst>
      <p:ext uri="{BB962C8B-B14F-4D97-AF65-F5344CB8AC3E}">
        <p14:creationId xmlns:p14="http://schemas.microsoft.com/office/powerpoint/2010/main" val="3872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514" y="1544850"/>
            <a:ext cx="7993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linkClick r:id="rId2"/>
              </a:rPr>
              <a:t>www.lock5stat.com</a:t>
            </a:r>
            <a:r>
              <a:rPr lang="en-US" sz="6000" dirty="0"/>
              <a:t> </a:t>
            </a:r>
          </a:p>
          <a:p>
            <a:pPr algn="ctr"/>
            <a:endParaRPr lang="en-US" sz="3600" dirty="0">
              <a:hlinkClick r:id="rId3"/>
            </a:endParaRPr>
          </a:p>
          <a:p>
            <a:pPr algn="ctr"/>
            <a:r>
              <a:rPr lang="en-US" sz="3600" dirty="0">
                <a:hlinkClick r:id="rId3"/>
              </a:rPr>
              <a:t>plock@stlawu.edu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>
                <a:hlinkClick r:id="rId4"/>
              </a:rPr>
              <a:t>klm47@psu.edu</a:t>
            </a:r>
            <a:r>
              <a:rPr lang="en-US" sz="3600" dirty="0"/>
              <a:t> 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8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How can we do this?</a:t>
            </a:r>
            <a:endParaRPr lang="en-US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202" y="1269585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Using </a:t>
            </a:r>
          </a:p>
          <a:p>
            <a:pPr algn="ctr"/>
            <a:r>
              <a:rPr lang="en-US" sz="5400" b="1" dirty="0"/>
              <a:t>Simulation Methods </a:t>
            </a:r>
          </a:p>
          <a:p>
            <a:pPr algn="ctr"/>
            <a:r>
              <a:rPr lang="en-US" sz="5400" dirty="0"/>
              <a:t>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increase understanding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reduce prerequisites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Increase student success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5CD6E-7114-4559-99E9-325100B8C06C}"/>
              </a:ext>
            </a:extLst>
          </p:cNvPr>
          <p:cNvSpPr/>
          <p:nvPr/>
        </p:nvSpPr>
        <p:spPr>
          <a:xfrm>
            <a:off x="1376413" y="2112745"/>
            <a:ext cx="6367111" cy="95290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8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How can we do this?</a:t>
            </a:r>
            <a:endParaRPr lang="en-US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99447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Keynote Address tomorrow!</a:t>
            </a:r>
          </a:p>
          <a:p>
            <a:r>
              <a:rPr lang="en-US" sz="4400" dirty="0"/>
              <a:t>	</a:t>
            </a:r>
            <a:r>
              <a:rPr lang="en-US" sz="4400" b="1" dirty="0"/>
              <a:t>“The Future of Intro Stats”</a:t>
            </a:r>
          </a:p>
          <a:p>
            <a:pPr algn="ctr"/>
            <a:r>
              <a:rPr lang="en-US" sz="3600" i="1" dirty="0"/>
              <a:t>Addressing broad changes and outcomes</a:t>
            </a:r>
          </a:p>
          <a:p>
            <a:endParaRPr lang="en-US" sz="3200" dirty="0"/>
          </a:p>
          <a:p>
            <a:r>
              <a:rPr lang="en-US" sz="4400" u="sng" dirty="0"/>
              <a:t>Today’s Session</a:t>
            </a:r>
            <a:r>
              <a:rPr lang="en-US" sz="4400" dirty="0"/>
              <a:t>:</a:t>
            </a:r>
          </a:p>
          <a:p>
            <a:pPr algn="ctr"/>
            <a:r>
              <a:rPr lang="en-US" sz="3600" i="1" dirty="0"/>
              <a:t>Hands-on workshop on using simulation</a:t>
            </a:r>
          </a:p>
          <a:p>
            <a:pPr algn="ctr"/>
            <a:r>
              <a:rPr lang="en-US" sz="3600" i="1" dirty="0"/>
              <a:t> methods and other materials to improve the Intro Stats course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774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8" y="2108436"/>
            <a:ext cx="84828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 Simulation Approach to </a:t>
            </a:r>
            <a:r>
              <a:rPr lang="en-US" sz="4000" b="1" dirty="0"/>
              <a:t>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8000" b="1" dirty="0"/>
              <a:t>Hypothesis Tests</a:t>
            </a:r>
          </a:p>
        </p:txBody>
      </p:sp>
    </p:spTree>
    <p:extLst>
      <p:ext uri="{BB962C8B-B14F-4D97-AF65-F5344CB8AC3E}">
        <p14:creationId xmlns:p14="http://schemas.microsoft.com/office/powerpoint/2010/main" val="287098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101203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Question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:  Does having a light on at night increase weight gain?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9562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10 mice had a light on at night</a:t>
            </a:r>
          </a:p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8 mice had darkness at night</a:t>
            </a:r>
          </a:p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Randomly assigned!</a:t>
            </a:r>
          </a:p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Weight gain (in grams) was recorded after three weeks.</a:t>
            </a:r>
            <a:r>
              <a:rPr lang="en-US" sz="2400" baseline="300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baseline="300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Fonken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L., et. al.,  “Light at night increases body mass by shifting time of food intake, ” </a:t>
            </a:r>
            <a:r>
              <a:rPr lang="en-US" i="1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Proceedings of the National Academy of Sciences, 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107(43).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4685" y="247852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rgbClr val="C00000"/>
                </a:solidFill>
              </a:rPr>
              <a:t>Example #1: Light at Night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FB3F6-050D-413A-8B80-A290867658F3}"/>
              </a:ext>
            </a:extLst>
          </p:cNvPr>
          <p:cNvSpPr txBox="1"/>
          <p:nvPr/>
        </p:nvSpPr>
        <p:spPr>
          <a:xfrm>
            <a:off x="4543120" y="1554491"/>
            <a:ext cx="250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(in mice)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5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5920"/>
            <a:ext cx="8153400" cy="87142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Light at Night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423" y="1547696"/>
            <a:ext cx="199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Light mean =  6.73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0879" y="159056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Dark mean </a:t>
            </a:r>
          </a:p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=  4.11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0385" y="2752616"/>
            <a:ext cx="55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" pitchFamily="18" charset="0"/>
              </a:rPr>
              <a:t>Light mean – Dark mean = 2.62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6051" y="3762794"/>
            <a:ext cx="4582822" cy="2062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Does light at night actually increase body mass gain or is the difference just due to random chance?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70AE6-8BE4-41FF-A0C5-6C5B0F866A59}"/>
              </a:ext>
            </a:extLst>
          </p:cNvPr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5841" y="1472466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  <a:latin typeface="Calibri"/>
              </a:rPr>
              <a:t>Dark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2.27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2.53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2.83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4.0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4.21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4.6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5.95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6.52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93" y="1515181"/>
            <a:ext cx="10753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Light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    1.71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4.67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4.99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5.33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5.43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6.94   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7.15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9.17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10.26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11.67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Body Mass Gain (grams)</a:t>
            </a:r>
          </a:p>
          <a:p>
            <a:endParaRPr lang="en-US" sz="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91CB38-3813-4A96-A12E-BBD4D4A1C904}"/>
              </a:ext>
            </a:extLst>
          </p:cNvPr>
          <p:cNvCxnSpPr>
            <a:cxnSpLocks/>
          </p:cNvCxnSpPr>
          <p:nvPr/>
        </p:nvCxnSpPr>
        <p:spPr>
          <a:xfrm flipH="1">
            <a:off x="8388872" y="879912"/>
            <a:ext cx="328058" cy="15473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719DD3D-1915-41F6-A2DD-0CF190866711}"/>
              </a:ext>
            </a:extLst>
          </p:cNvPr>
          <p:cNvSpPr/>
          <p:nvPr/>
        </p:nvSpPr>
        <p:spPr>
          <a:xfrm>
            <a:off x="7589523" y="2641924"/>
            <a:ext cx="1386038" cy="7509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6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5920"/>
            <a:ext cx="8153400" cy="87142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>Light at Night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70AE6-8BE4-41FF-A0C5-6C5B0F866A59}"/>
              </a:ext>
            </a:extLst>
          </p:cNvPr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5841" y="1472466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  <a:latin typeface="Calibri"/>
              </a:rPr>
              <a:t>Dark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2.27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2.53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2.83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4.0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4.21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4.6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5.95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6.52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93" y="1515181"/>
            <a:ext cx="10753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u="sng" dirty="0">
                <a:solidFill>
                  <a:prstClr val="black"/>
                </a:solidFill>
                <a:latin typeface="Calibri"/>
              </a:rPr>
              <a:t>Light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    1.71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4.67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4.99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5.33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5.43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6.94   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7.15 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9.17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10.26  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11.67   </a:t>
            </a:r>
          </a:p>
          <a:p>
            <a:r>
              <a:rPr lang="en-US" sz="1200">
                <a:solidFill>
                  <a:prstClr val="black"/>
                </a:solidFill>
                <a:latin typeface="Calibri"/>
              </a:rPr>
              <a:t>     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Body Mass Gain (grams)</a:t>
            </a:r>
          </a:p>
          <a:p>
            <a:endParaRPr lang="en-US" sz="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4A0C8-B566-4F25-B1E6-68F07946E593}"/>
              </a:ext>
            </a:extLst>
          </p:cNvPr>
          <p:cNvSpPr txBox="1"/>
          <p:nvPr/>
        </p:nvSpPr>
        <p:spPr>
          <a:xfrm>
            <a:off x="4267200" y="1143000"/>
            <a:ext cx="434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Cambria" pitchFamily="18" charset="0"/>
              </a:rPr>
              <a:t>What kinds of results would we see, just by random chance, if there were no effect from light at night?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728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1307</Words>
  <Application>Microsoft Office PowerPoint</Application>
  <PresentationFormat>On-screen Show (4:3)</PresentationFormat>
  <Paragraphs>309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Office Theme</vt:lpstr>
      <vt:lpstr>Improving  Conceptual Understanding  in Intro Stats</vt:lpstr>
      <vt:lpstr>PowerPoint Presentation</vt:lpstr>
      <vt:lpstr>PowerPoint Presentation</vt:lpstr>
      <vt:lpstr>How can we do this?</vt:lpstr>
      <vt:lpstr>How can we do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Patti Frazer Lock</cp:lastModifiedBy>
  <cp:revision>234</cp:revision>
  <cp:lastPrinted>2018-04-25T19:52:48Z</cp:lastPrinted>
  <dcterms:created xsi:type="dcterms:W3CDTF">2010-10-14T16:11:16Z</dcterms:created>
  <dcterms:modified xsi:type="dcterms:W3CDTF">2018-04-27T18:35:34Z</dcterms:modified>
</cp:coreProperties>
</file>