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9" r:id="rId3"/>
    <p:sldId id="280" r:id="rId4"/>
    <p:sldId id="257" r:id="rId5"/>
    <p:sldId id="259" r:id="rId6"/>
    <p:sldId id="263" r:id="rId7"/>
    <p:sldId id="266" r:id="rId8"/>
    <p:sldId id="260" r:id="rId9"/>
    <p:sldId id="261" r:id="rId10"/>
    <p:sldId id="264" r:id="rId11"/>
    <p:sldId id="262" r:id="rId12"/>
    <p:sldId id="265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86" r:id="rId23"/>
    <p:sldId id="287" r:id="rId24"/>
    <p:sldId id="288" r:id="rId25"/>
    <p:sldId id="276" r:id="rId26"/>
    <p:sldId id="277" r:id="rId27"/>
    <p:sldId id="278" r:id="rId28"/>
    <p:sldId id="281" r:id="rId29"/>
    <p:sldId id="285" r:id="rId30"/>
    <p:sldId id="282" r:id="rId31"/>
    <p:sldId id="283" r:id="rId32"/>
    <p:sldId id="258" r:id="rId3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17D6-DED0-4798-96CA-80E35B2719F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D873A-2EB5-4A7C-B4EF-33EDDD23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8979-C5F6-4BF2-9BFB-411D7FFE372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BCA82-966E-4522-86EE-7B17D87C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CA82-966E-4522-86EE-7B17D87C9F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388169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013" y="3644900"/>
            <a:ext cx="8167687" cy="113248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Math Outside the Box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1" y="4777381"/>
            <a:ext cx="8026399" cy="112628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 true heartbeat of mathematics is finding solutions to interesting questions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04" b="100000" l="8000" r="90000">
                        <a14:backgroundMark x1="72000" y1="86158" x2="58545" y2="96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3" t="20765" r="14230" b="-900"/>
          <a:stretch/>
        </p:blipFill>
        <p:spPr bwMode="auto">
          <a:xfrm>
            <a:off x="9994900" y="3336808"/>
            <a:ext cx="1981200" cy="13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59256" y="2884317"/>
            <a:ext cx="111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rPr>
              <a:t>MATH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656" y="1335310"/>
            <a:ext cx="8911687" cy="1204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will it bend </a:t>
            </a:r>
            <a:r>
              <a:rPr lang="en-US" dirty="0"/>
              <a:t>(deflect) </a:t>
            </a:r>
            <a:r>
              <a:rPr lang="en-US" dirty="0" smtClean="0"/>
              <a:t>under this load and does that matter?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0" b="90791" l="11803" r="88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637" r="11806" b="7426"/>
          <a:stretch/>
        </p:blipFill>
        <p:spPr bwMode="auto">
          <a:xfrm>
            <a:off x="6667499" y="2070100"/>
            <a:ext cx="5308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57656" y="600520"/>
            <a:ext cx="8911687" cy="73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900" dirty="0" smtClean="0"/>
              <a:t>1</a:t>
            </a:r>
            <a:r>
              <a:rPr lang="en-US" sz="5900" baseline="30000" dirty="0" smtClean="0"/>
              <a:t>st</a:t>
            </a:r>
            <a:r>
              <a:rPr lang="en-US" sz="5900" dirty="0" smtClean="0"/>
              <a:t> Consideration: </a:t>
            </a:r>
            <a:r>
              <a:rPr lang="en-US" sz="5900" b="1" dirty="0" smtClean="0">
                <a:solidFill>
                  <a:srgbClr val="0070C0"/>
                </a:solidFill>
              </a:rPr>
              <a:t>Deflection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70100" y="293910"/>
                <a:ext cx="9728200" cy="6475190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>Calculate the Deflection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384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EI</m:t>
                        </m:r>
                      </m:den>
                    </m:f>
                  </m:oMath>
                </a14:m>
                <a:r>
                  <a:rPr lang="en-US" dirty="0"/>
                  <a:t>  … an utterly amazing relationship </a:t>
                </a:r>
                <a:r>
                  <a:rPr lang="en-US" dirty="0">
                    <a:solidFill>
                      <a:srgbClr val="0070C0"/>
                    </a:solidFill>
                  </a:rPr>
                  <a:t>courtesy of differential equations.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D </a:t>
                </a:r>
                <a:r>
                  <a:rPr lang="en-US" dirty="0"/>
                  <a:t>= deflection (in)</a:t>
                </a:r>
                <a:br>
                  <a:rPr lang="en-US" dirty="0"/>
                </a:br>
                <a:r>
                  <a:rPr lang="en-US" dirty="0" smtClean="0"/>
                  <a:t>	w </a:t>
                </a:r>
                <a:r>
                  <a:rPr lang="en-US" dirty="0"/>
                  <a:t>= weight on the beam (lbs/in)</a:t>
                </a:r>
                <a:br>
                  <a:rPr lang="en-US" dirty="0"/>
                </a:br>
                <a:r>
                  <a:rPr lang="en-US" dirty="0" smtClean="0"/>
                  <a:t>	L </a:t>
                </a:r>
                <a:r>
                  <a:rPr lang="en-US" dirty="0"/>
                  <a:t>= length of the beam (in)</a:t>
                </a:r>
                <a:br>
                  <a:rPr lang="en-US" dirty="0"/>
                </a:br>
                <a:r>
                  <a:rPr lang="en-US" dirty="0" smtClean="0"/>
                  <a:t>	E </a:t>
                </a:r>
                <a:r>
                  <a:rPr lang="en-US" dirty="0"/>
                  <a:t>= elasticity of the beam (lbs/in</a:t>
                </a:r>
                <a:r>
                  <a:rPr lang="en-US" baseline="30000" dirty="0"/>
                  <a:t>2</a:t>
                </a:r>
                <a:r>
                  <a:rPr lang="en-US" dirty="0"/>
                  <a:t> or PSI) … </a:t>
                </a:r>
                <a:r>
                  <a:rPr lang="en-US" dirty="0" smtClean="0"/>
                  <a:t>		      VLB’s </a:t>
                </a:r>
                <a:r>
                  <a:rPr lang="en-US" dirty="0"/>
                  <a:t>have an E-value of 2,000,000 PSI</a:t>
                </a:r>
                <a:br>
                  <a:rPr lang="en-US" dirty="0"/>
                </a:br>
                <a:r>
                  <a:rPr lang="en-US" dirty="0" smtClean="0"/>
                  <a:t>	I </a:t>
                </a:r>
                <a:r>
                  <a:rPr lang="en-US" dirty="0"/>
                  <a:t>= moment of inertia of the beam (in</a:t>
                </a:r>
                <a:r>
                  <a:rPr lang="en-US" baseline="30000" dirty="0"/>
                  <a:t>4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dirty="0" smtClean="0"/>
                  <a:t>; </a:t>
                </a:r>
                <a:r>
                  <a:rPr lang="en-US" dirty="0"/>
                  <a:t>b is the width and d is the depth of </a:t>
                </a:r>
                <a:r>
                  <a:rPr lang="en-US" dirty="0" smtClean="0"/>
                  <a:t>the 	beam </a:t>
                </a:r>
                <a:r>
                  <a:rPr lang="en-US" dirty="0"/>
                  <a:t>… formula </a:t>
                </a:r>
                <a:r>
                  <a:rPr lang="en-US" dirty="0">
                    <a:solidFill>
                      <a:srgbClr val="0070C0"/>
                    </a:solidFill>
                  </a:rPr>
                  <a:t>courtesy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integral calculus</a:t>
                </a:r>
                <a:r>
                  <a:rPr lang="en-US" dirty="0">
                    <a:solidFill>
                      <a:srgbClr val="0070C0"/>
                    </a:solidFill>
                  </a:rPr>
                  <a:t>!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0100" y="293910"/>
                <a:ext cx="9728200" cy="6475190"/>
              </a:xfrm>
              <a:blipFill>
                <a:blip r:embed="rId2"/>
                <a:stretch>
                  <a:fillRect l="-163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8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70100" y="584200"/>
                <a:ext cx="9434511" cy="6083300"/>
              </a:xfrm>
            </p:spPr>
            <p:txBody>
              <a:bodyPr>
                <a:normAutofit fontScale="90000"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384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EI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≈2333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r>
                  <a:rPr lang="en-US" i="1" dirty="0"/>
                  <a:t/>
                </a:r>
                <a:br>
                  <a:rPr lang="en-US" i="1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51.5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𝑙𝑏𝑠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384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384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2000000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𝑙𝑏𝑠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2333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3.12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sz="4000" i="1" dirty="0" smtClean="0"/>
                  <a:t>maximum deflection is 1 inch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0100" y="584200"/>
                <a:ext cx="9434511" cy="6083300"/>
              </a:xfrm>
              <a:blipFill>
                <a:blip r:embed="rId2"/>
                <a:stretch>
                  <a:fillRect l="-2004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655" y="1467755"/>
            <a:ext cx="8911687" cy="1204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</a:t>
            </a:r>
            <a:r>
              <a:rPr lang="en-US" b="1" dirty="0" smtClean="0"/>
              <a:t>VERTICAL</a:t>
            </a:r>
            <a:r>
              <a:rPr lang="en-US" dirty="0" smtClean="0"/>
              <a:t> force is on the beam at the wall that could crush it?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0" b="90791" l="11803" r="88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637" r="11806" b="7426"/>
          <a:stretch/>
        </p:blipFill>
        <p:spPr bwMode="auto">
          <a:xfrm>
            <a:off x="6667499" y="2070100"/>
            <a:ext cx="5308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57656" y="600520"/>
            <a:ext cx="8911687" cy="734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Consideration: </a:t>
            </a:r>
            <a:r>
              <a:rPr lang="en-US" sz="4800" b="1" dirty="0" smtClean="0">
                <a:solidFill>
                  <a:srgbClr val="0070C0"/>
                </a:solidFill>
              </a:rPr>
              <a:t>Shear</a:t>
            </a:r>
            <a:endParaRPr lang="en-US" sz="4800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69" y="3149600"/>
            <a:ext cx="3391217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0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see why the walls must push up with 9888 lbs of force?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99" y="3364216"/>
            <a:ext cx="9684017" cy="28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0" y="611410"/>
            <a:ext cx="9410700" cy="11919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beam is capable of resisting a certain amount of </a:t>
            </a:r>
            <a:r>
              <a:rPr lang="en-US" b="1" dirty="0" smtClean="0"/>
              <a:t>shear</a:t>
            </a:r>
            <a:r>
              <a:rPr lang="en-US" dirty="0" smtClean="0"/>
              <a:t> depending on its dimensions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28" y="2845038"/>
            <a:ext cx="3457143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800" y="4945856"/>
            <a:ext cx="570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9888 – 618x - V = 0</a:t>
            </a:r>
          </a:p>
          <a:p>
            <a:endParaRPr lang="en-US" sz="24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Shear Formula:  V = 9888 – 618x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2924" y="2298700"/>
            <a:ext cx="5827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a formula for the shear (V) force at any point on the beam x-ft away from the left side</a:t>
            </a:r>
          </a:p>
          <a:p>
            <a:r>
              <a:rPr lang="en-US" sz="2400" dirty="0" smtClean="0"/>
              <a:t>* Note: the sum of all the vertical 	forces must be 0 to maintain static 	equilibrium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17" y="1092200"/>
            <a:ext cx="8775383" cy="542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Shear Diagram: </a:t>
            </a:r>
            <a:r>
              <a:rPr lang="en-US" sz="2400" b="1" dirty="0" smtClean="0"/>
              <a:t>maximum shear is the </a:t>
            </a:r>
            <a:r>
              <a:rPr lang="en-US" sz="2400" b="1" dirty="0" smtClean="0"/>
              <a:t>issue … </a:t>
            </a:r>
            <a:r>
              <a:rPr lang="en-US" sz="2400" b="1" dirty="0" smtClean="0"/>
              <a:t>9888 lbs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39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656" y="1467755"/>
            <a:ext cx="8911687" cy="1204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</a:t>
            </a:r>
            <a:r>
              <a:rPr lang="en-US" b="1" dirty="0" smtClean="0"/>
              <a:t>TORQUE </a:t>
            </a:r>
            <a:r>
              <a:rPr lang="en-US" dirty="0" smtClean="0"/>
              <a:t>(</a:t>
            </a:r>
            <a:r>
              <a:rPr lang="en-US" dirty="0" err="1" smtClean="0"/>
              <a:t>F•d</a:t>
            </a:r>
            <a:r>
              <a:rPr lang="en-US" dirty="0" smtClean="0"/>
              <a:t>) is on the beam at the center that could snap it?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0" b="90791" l="11803" r="88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637" r="11806" b="7426"/>
          <a:stretch/>
        </p:blipFill>
        <p:spPr bwMode="auto">
          <a:xfrm>
            <a:off x="6667499" y="2070100"/>
            <a:ext cx="5308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57656" y="600520"/>
            <a:ext cx="8911687" cy="84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Consideration: </a:t>
            </a:r>
            <a:r>
              <a:rPr lang="en-US" sz="4800" b="1" dirty="0" smtClean="0">
                <a:solidFill>
                  <a:srgbClr val="0070C0"/>
                </a:solidFill>
              </a:rPr>
              <a:t>Moment</a:t>
            </a:r>
            <a:endParaRPr lang="en-US" sz="4800" dirty="0"/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/>
          <a:stretch/>
        </p:blipFill>
        <p:spPr bwMode="auto">
          <a:xfrm>
            <a:off x="2959100" y="3365500"/>
            <a:ext cx="330454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49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11410"/>
            <a:ext cx="9728200" cy="11919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beam is capable of resisting a certain amount of </a:t>
            </a:r>
            <a:r>
              <a:rPr lang="en-US" b="1" dirty="0" smtClean="0"/>
              <a:t>moment</a:t>
            </a:r>
            <a:r>
              <a:rPr lang="en-US" dirty="0" smtClean="0"/>
              <a:t> depending on its dimensions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2000" y="4938415"/>
            <a:ext cx="6560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9888x – 618x•0.5x - M = 0</a:t>
            </a:r>
          </a:p>
          <a:p>
            <a:endParaRPr lang="en-US" sz="24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Moment Formula:  M = 9888x – 309x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2924" y="2298700"/>
            <a:ext cx="5827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a formula for the moment (M) around any point on the beam </a:t>
            </a:r>
            <a:r>
              <a:rPr lang="en-US" sz="2400" dirty="0" smtClean="0"/>
              <a:t>x-</a:t>
            </a:r>
            <a:r>
              <a:rPr lang="en-US" sz="2400" dirty="0" err="1" smtClean="0"/>
              <a:t>ft</a:t>
            </a:r>
            <a:r>
              <a:rPr lang="en-US" sz="2400" dirty="0" smtClean="0"/>
              <a:t> </a:t>
            </a:r>
            <a:r>
              <a:rPr lang="en-US" sz="2400" dirty="0" smtClean="0"/>
              <a:t>away from the left side</a:t>
            </a:r>
          </a:p>
          <a:p>
            <a:r>
              <a:rPr lang="en-US" sz="2400" dirty="0" smtClean="0"/>
              <a:t>* Note: the sum of all the moments 	must be 0 to maintain static 	equilibrium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878" y="3124200"/>
            <a:ext cx="3497283" cy="36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900" y="254000"/>
            <a:ext cx="1042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Moment Diagram: </a:t>
            </a:r>
            <a:r>
              <a:rPr lang="en-US" sz="2400" b="1" dirty="0" smtClean="0"/>
              <a:t>maximum moment is the issue </a:t>
            </a:r>
            <a:r>
              <a:rPr lang="en-US" sz="2400" b="1" dirty="0" smtClean="0"/>
              <a:t>.. </a:t>
            </a:r>
            <a:r>
              <a:rPr lang="en-US" sz="2400" b="1" dirty="0" smtClean="0"/>
              <a:t>79,104 ft-lbs</a:t>
            </a:r>
            <a:endParaRPr lang="en-US" sz="24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117601"/>
            <a:ext cx="8534400" cy="546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0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71" y="288525"/>
            <a:ext cx="9611776" cy="224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Math 60 question I fielded in recitation </a:t>
            </a:r>
            <a:r>
              <a:rPr lang="en-US" b="1" dirty="0" smtClean="0"/>
              <a:t>Friday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	Find an expression for the statement: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12 less than the quotient of a number cubed          </a:t>
            </a:r>
            <a:r>
              <a:rPr lang="en-US" dirty="0"/>
              <a:t> </a:t>
            </a:r>
            <a:r>
              <a:rPr lang="en-US" dirty="0" smtClean="0"/>
              <a:t>  	and 8.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1414" y="2887580"/>
            <a:ext cx="76313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HOW CAN WE EXPECT STUDENTS TO INVEST ENERGY IN OUR SUBJECT WITH SUCH UNINSPIRING PROBLEMS?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378200" y="271462"/>
            <a:ext cx="6858000" cy="6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55401" r="52963" b="25025"/>
          <a:stretch/>
        </p:blipFill>
        <p:spPr>
          <a:xfrm>
            <a:off x="3454400" y="1828800"/>
            <a:ext cx="6350000" cy="28194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2"/>
          <a:srcRect t="5376" r="53148" b="88637"/>
          <a:stretch/>
        </p:blipFill>
        <p:spPr>
          <a:xfrm>
            <a:off x="3454400" y="762000"/>
            <a:ext cx="6350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4400" y="4807059"/>
            <a:ext cx="6794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design requires:</a:t>
            </a:r>
          </a:p>
          <a:p>
            <a:r>
              <a:rPr lang="en-US" sz="2800" b="1" dirty="0" smtClean="0"/>
              <a:t>	Shear = 9888 lbs</a:t>
            </a:r>
          </a:p>
          <a:p>
            <a:r>
              <a:rPr lang="en-US" sz="2800" b="1" dirty="0" smtClean="0"/>
              <a:t>	Moment = 79,104 ft-lbs</a:t>
            </a:r>
          </a:p>
          <a:p>
            <a:r>
              <a:rPr lang="en-US" sz="2800" b="1" dirty="0" smtClean="0"/>
              <a:t>So it fails the moment requirement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69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563" t="5376" r="53148" b="88637"/>
          <a:stretch/>
        </p:blipFill>
        <p:spPr>
          <a:xfrm>
            <a:off x="3530600" y="762000"/>
            <a:ext cx="62738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4400" y="4969470"/>
            <a:ext cx="6794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a 5-1/4” x 20” VLB would suffice:</a:t>
            </a:r>
          </a:p>
          <a:p>
            <a:r>
              <a:rPr lang="en-US" sz="2800" b="1" dirty="0" smtClean="0"/>
              <a:t>	Shear = 9888 lbs</a:t>
            </a:r>
          </a:p>
          <a:p>
            <a:r>
              <a:rPr lang="en-US" sz="2800" b="1" dirty="0" smtClean="0"/>
              <a:t>	Moment = 79,104 ft-lbs</a:t>
            </a:r>
            <a:endParaRPr lang="en-US" sz="28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55" t="74432" r="53148" b="1741"/>
          <a:stretch/>
        </p:blipFill>
        <p:spPr>
          <a:xfrm>
            <a:off x="3530600" y="1828800"/>
            <a:ext cx="6273800" cy="29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70100" y="584200"/>
                <a:ext cx="9434511" cy="6083300"/>
              </a:xfrm>
            </p:spPr>
            <p:txBody>
              <a:bodyPr>
                <a:normAutofit fontScale="90000"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384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EI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5.25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=3500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r>
                  <a:rPr lang="en-US" i="1" dirty="0"/>
                  <a:t/>
                </a:r>
                <a:br>
                  <a:rPr lang="en-US" i="1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2.25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𝑙𝑏𝑠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384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384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2000000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𝑙𝑏𝑠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3500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2.11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sz="4000" i="1" dirty="0" smtClean="0"/>
                  <a:t>still fails in deflection … exceeding 1in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0100" y="584200"/>
                <a:ext cx="9434511" cy="6083300"/>
              </a:xfrm>
              <a:blipFill>
                <a:blip r:embed="rId2"/>
                <a:stretch>
                  <a:fillRect l="-2004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1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7900" y="4557693"/>
            <a:ext cx="6794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Will one of these satisfy the deflection requirement?</a:t>
            </a:r>
            <a:endParaRPr lang="en-US" sz="28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7038" t="5779" r="843" b="71523"/>
          <a:stretch/>
        </p:blipFill>
        <p:spPr>
          <a:xfrm>
            <a:off x="2730500" y="482601"/>
            <a:ext cx="7442200" cy="359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042400" y="4775200"/>
                <a:ext cx="1917773" cy="955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w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384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EI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0" y="4775200"/>
                <a:ext cx="1917773" cy="955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5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385899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coolest Part: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 you notice about the relationship between these 2 equations?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V </a:t>
            </a:r>
            <a:r>
              <a:rPr lang="en-US" b="1" dirty="0">
                <a:solidFill>
                  <a:srgbClr val="0070C0"/>
                </a:solidFill>
              </a:rPr>
              <a:t>= 9888 – </a:t>
            </a:r>
            <a:r>
              <a:rPr lang="en-US" b="1" dirty="0" smtClean="0">
                <a:solidFill>
                  <a:srgbClr val="0070C0"/>
                </a:solidFill>
              </a:rPr>
              <a:t>618x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M </a:t>
            </a:r>
            <a:r>
              <a:rPr lang="en-US" b="1" dirty="0">
                <a:solidFill>
                  <a:srgbClr val="0070C0"/>
                </a:solidFill>
              </a:rPr>
              <a:t>= 9888x – 309x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br>
              <a:rPr lang="en-US" b="1" baseline="30000" dirty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024" y="114300"/>
            <a:ext cx="10043576" cy="15113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Something every calculus instructor should see: 	</a:t>
            </a:r>
            <a:r>
              <a:rPr lang="en-US" dirty="0" smtClean="0"/>
              <a:t>the units for the area under this curve would be   	ft-lbs … ∫V = 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7747000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1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324" y="281210"/>
            <a:ext cx="8911687" cy="21365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for a </a:t>
            </a:r>
            <a:r>
              <a:rPr lang="en-US" dirty="0" smtClean="0">
                <a:solidFill>
                  <a:srgbClr val="00B050"/>
                </a:solidFill>
              </a:rPr>
              <a:t>moment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shear</a:t>
            </a:r>
            <a:r>
              <a:rPr lang="en-US" dirty="0" smtClean="0"/>
              <a:t> </a:t>
            </a:r>
            <a:r>
              <a:rPr lang="en-US" dirty="0" smtClean="0"/>
              <a:t>volume of math concepts, </a:t>
            </a:r>
            <a:r>
              <a:rPr lang="en-US" u="sng" dirty="0" smtClean="0"/>
              <a:t>from nearly every course we offer</a:t>
            </a:r>
            <a:r>
              <a:rPr lang="en-US" dirty="0" smtClean="0"/>
              <a:t>, that we have needed to </a:t>
            </a:r>
            <a:r>
              <a:rPr lang="en-US" dirty="0" smtClean="0"/>
              <a:t>understand how weight affects a stick: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45" y="2761617"/>
            <a:ext cx="5219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•Area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•Unit analysis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•Operations with decimals and fractions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•Order of operations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•Why formulas matter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•Creating and solving equations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•Purpose of a variable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•How to graph </a:t>
            </a:r>
            <a:r>
              <a:rPr lang="en-US" dirty="0">
                <a:solidFill>
                  <a:srgbClr val="0070C0"/>
                </a:solidFill>
              </a:rPr>
              <a:t>lines and </a:t>
            </a:r>
            <a:r>
              <a:rPr lang="en-US" dirty="0" smtClean="0">
                <a:solidFill>
                  <a:srgbClr val="0070C0"/>
                </a:solidFill>
              </a:rPr>
              <a:t>parabolas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•The </a:t>
            </a:r>
            <a:r>
              <a:rPr lang="en-US" dirty="0">
                <a:solidFill>
                  <a:srgbClr val="0070C0"/>
                </a:solidFill>
              </a:rPr>
              <a:t>purpose graphs can </a:t>
            </a:r>
            <a:r>
              <a:rPr lang="en-US" dirty="0" smtClean="0">
                <a:solidFill>
                  <a:srgbClr val="0070C0"/>
                </a:solidFill>
              </a:rPr>
              <a:t>serve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•</a:t>
            </a:r>
            <a:r>
              <a:rPr lang="en-US" dirty="0">
                <a:solidFill>
                  <a:srgbClr val="0070C0"/>
                </a:solidFill>
              </a:rPr>
              <a:t>Finding the maximum on a parabola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•x &amp; y intercepts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•Percentages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•The importance of paying attention to units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•Reading information from a chart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411" y="2895600"/>
            <a:ext cx="314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if we took 1 day in math 60 and showed them what they could do if they stayed with it?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356869"/>
            <a:ext cx="8739188" cy="2322832"/>
          </a:xfrm>
        </p:spPr>
        <p:txBody>
          <a:bodyPr>
            <a:noAutofit/>
          </a:bodyPr>
          <a:lstStyle/>
          <a:p>
            <a:r>
              <a:rPr lang="en-US" dirty="0" smtClean="0"/>
              <a:t>A continuous but linearly increasing load, such as a rake wall would produce, presents a more interesting case: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2933700"/>
            <a:ext cx="6578600" cy="37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737" y="485316"/>
            <a:ext cx="3020475" cy="169999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Load:</a:t>
            </a:r>
            <a:br>
              <a:rPr lang="en-US" sz="4900" dirty="0" smtClean="0"/>
            </a:br>
            <a:r>
              <a:rPr lang="en-US" sz="4900" dirty="0">
                <a:solidFill>
                  <a:srgbClr val="0070C0"/>
                </a:solidFill>
              </a:rPr>
              <a:t>w</a:t>
            </a:r>
            <a:r>
              <a:rPr lang="en-US" sz="4900" dirty="0" smtClean="0">
                <a:solidFill>
                  <a:srgbClr val="0070C0"/>
                </a:solidFill>
              </a:rPr>
              <a:t> = –2x</a:t>
            </a:r>
            <a:r>
              <a:rPr lang="en-US" sz="4900" baseline="30000" dirty="0" smtClean="0">
                <a:solidFill>
                  <a:srgbClr val="0070C0"/>
                </a:solidFill>
              </a:rPr>
              <a:t/>
            </a:r>
            <a:br>
              <a:rPr lang="en-US" sz="4900" baseline="30000" dirty="0" smtClean="0">
                <a:solidFill>
                  <a:srgbClr val="0070C0"/>
                </a:solidFill>
              </a:rPr>
            </a:br>
            <a:r>
              <a:rPr lang="en-US" sz="4900" baseline="30000" dirty="0" smtClean="0">
                <a:solidFill>
                  <a:srgbClr val="0070C0"/>
                </a:solidFill>
              </a:rPr>
              <a:t/>
            </a:r>
            <a:br>
              <a:rPr lang="en-US" sz="4900" baseline="30000" dirty="0" smtClean="0">
                <a:solidFill>
                  <a:srgbClr val="0070C0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86101"/>
            <a:ext cx="6883400" cy="359632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12" y="178976"/>
            <a:ext cx="7062788" cy="28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12849" y="693241"/>
            <a:ext cx="8026399" cy="11262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The true heartbeat of mathematics is finding solutions to </a:t>
            </a:r>
            <a:r>
              <a:rPr lang="en-US" sz="3200" b="1" u="sng" dirty="0" smtClean="0">
                <a:solidFill>
                  <a:srgbClr val="0070C0"/>
                </a:solidFill>
              </a:rPr>
              <a:t>interesting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questions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162301" y="2008781"/>
            <a:ext cx="8026399" cy="21949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Math Outside the Box:</a:t>
            </a:r>
          </a:p>
          <a:p>
            <a:pPr marL="0" indent="0">
              <a:buNone/>
            </a:pPr>
            <a:r>
              <a:rPr lang="en-US" sz="2800" dirty="0" smtClean="0"/>
              <a:t>Can we find one day in an 11 week term to show students an interesting question that justifies learning our powerful </a:t>
            </a:r>
            <a:r>
              <a:rPr lang="en-US" sz="2800" dirty="0" smtClean="0"/>
              <a:t>language?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87117"/>
            <a:ext cx="8020050" cy="188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0941" y="4582214"/>
            <a:ext cx="1752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can you pull a kayak off a rock?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9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25" y="344710"/>
            <a:ext cx="3020475" cy="378279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Shear:</a:t>
            </a:r>
            <a:br>
              <a:rPr lang="en-US" sz="4900" dirty="0" smtClean="0"/>
            </a:br>
            <a:r>
              <a:rPr lang="en-US" sz="4900" dirty="0" smtClean="0">
                <a:solidFill>
                  <a:srgbClr val="0070C0"/>
                </a:solidFill>
              </a:rPr>
              <a:t>V = 48 – x</a:t>
            </a:r>
            <a:r>
              <a:rPr lang="en-US" sz="4900" baseline="30000" dirty="0" smtClean="0">
                <a:solidFill>
                  <a:srgbClr val="0070C0"/>
                </a:solidFill>
              </a:rPr>
              <a:t>2</a:t>
            </a:r>
            <a:br>
              <a:rPr lang="en-US" sz="4900" baseline="30000" dirty="0" smtClean="0">
                <a:solidFill>
                  <a:srgbClr val="0070C0"/>
                </a:solidFill>
              </a:rPr>
            </a:br>
            <a:r>
              <a:rPr lang="en-US" sz="4900" baseline="30000" dirty="0" smtClean="0">
                <a:solidFill>
                  <a:srgbClr val="0070C0"/>
                </a:solidFill>
              </a:rPr>
              <a:t/>
            </a:r>
            <a:br>
              <a:rPr lang="en-US" sz="4900" baseline="30000" dirty="0" smtClean="0">
                <a:solidFill>
                  <a:srgbClr val="0070C0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Note the intercept at x = 6.93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92200"/>
            <a:ext cx="6818630" cy="555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0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565401" y="359222"/>
                <a:ext cx="3556000" cy="604157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900" dirty="0" smtClean="0"/>
                  <a:t>Moment:</a:t>
                </a:r>
                <a:br>
                  <a:rPr lang="en-US" sz="4900" dirty="0" smtClean="0"/>
                </a:br>
                <a:r>
                  <a:rPr lang="en-US" sz="4900" dirty="0" smtClean="0">
                    <a:solidFill>
                      <a:srgbClr val="0070C0"/>
                    </a:solidFill>
                  </a:rPr>
                  <a:t>M = 48x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900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4900" baseline="30000" dirty="0" smtClean="0">
                    <a:solidFill>
                      <a:srgbClr val="0070C0"/>
                    </a:solidFill>
                  </a:rPr>
                  <a:t>3</a:t>
                </a:r>
                <a:br>
                  <a:rPr lang="en-US" sz="4900" baseline="30000" dirty="0" smtClean="0">
                    <a:solidFill>
                      <a:srgbClr val="0070C0"/>
                    </a:solidFill>
                  </a:rPr>
                </a:br>
                <a:r>
                  <a:rPr lang="en-US" sz="4900" baseline="300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4900" baseline="30000" dirty="0" smtClean="0">
                    <a:solidFill>
                      <a:srgbClr val="0070C0"/>
                    </a:solidFill>
                  </a:rPr>
                </a:br>
                <a:r>
                  <a:rPr lang="en-US" sz="4400" dirty="0" smtClean="0">
                    <a:solidFill>
                      <a:schemeClr val="tx1"/>
                    </a:solidFill>
                  </a:rPr>
                  <a:t>Note the maximum moment occurs at the point of zero shear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65401" y="359222"/>
                <a:ext cx="3556000" cy="6041578"/>
              </a:xfrm>
              <a:blipFill>
                <a:blip r:embed="rId2"/>
                <a:stretch>
                  <a:fillRect l="-7033" t="-2119" r="-6861" b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357411"/>
            <a:ext cx="5138420" cy="631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2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523" y="814610"/>
            <a:ext cx="9103777" cy="1280890"/>
          </a:xfrm>
        </p:spPr>
        <p:txBody>
          <a:bodyPr>
            <a:normAutofit/>
          </a:bodyPr>
          <a:lstStyle/>
          <a:p>
            <a:r>
              <a:rPr lang="en-US" dirty="0"/>
              <a:t>More Math Outside the Box </a:t>
            </a:r>
            <a:r>
              <a:rPr lang="en-US" dirty="0" smtClean="0"/>
              <a:t>Problems at: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http</a:t>
            </a:r>
            <a:r>
              <a:rPr lang="en-US" sz="2400" dirty="0">
                <a:solidFill>
                  <a:srgbClr val="0070C0"/>
                </a:solidFill>
              </a:rPr>
              <a:t>://go.roguecc.edu/user/dgardner/math-outside-box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7823" y="3227610"/>
            <a:ext cx="583987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Doug Gardner – RCC</a:t>
            </a:r>
          </a:p>
          <a:p>
            <a:r>
              <a:rPr lang="en-US" dirty="0" smtClean="0"/>
              <a:t>dgardner@roguecc.edu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357090"/>
          </a:xfrm>
        </p:spPr>
        <p:txBody>
          <a:bodyPr>
            <a:normAutofit/>
          </a:bodyPr>
          <a:lstStyle/>
          <a:p>
            <a:r>
              <a:rPr lang="en-US" dirty="0" smtClean="0"/>
              <a:t>How Fast Should I Pedal? </a:t>
            </a:r>
            <a:br>
              <a:rPr lang="en-US" dirty="0" smtClean="0"/>
            </a:br>
            <a:r>
              <a:rPr lang="en-US" dirty="0" smtClean="0"/>
              <a:t>… </a:t>
            </a:r>
            <a:r>
              <a:rPr lang="en-US" sz="2800" dirty="0" smtClean="0"/>
              <a:t>Train Gap </a:t>
            </a:r>
            <a:r>
              <a:rPr lang="en-US" sz="2800" dirty="0"/>
              <a:t>Jump at </a:t>
            </a:r>
            <a:r>
              <a:rPr lang="en-US" sz="2800" dirty="0" smtClean="0"/>
              <a:t>Whistler</a:t>
            </a:r>
            <a:endParaRPr lang="en-US" dirty="0"/>
          </a:p>
        </p:txBody>
      </p:sp>
      <p:pic>
        <p:nvPicPr>
          <p:cNvPr id="1026" name="Picture 2" descr="Image result for gap jump at whis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14944"/>
            <a:ext cx="6140072" cy="40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4274" y="5909604"/>
            <a:ext cx="34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vimeo.com/43881693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2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225" y="410141"/>
            <a:ext cx="4112675" cy="6043390"/>
          </a:xfrm>
        </p:spPr>
        <p:txBody>
          <a:bodyPr>
            <a:normAutofit/>
          </a:bodyPr>
          <a:lstStyle/>
          <a:p>
            <a:r>
              <a:rPr lang="en-US" dirty="0" smtClean="0"/>
              <a:t>Interesting problems build bridges for </a:t>
            </a:r>
            <a:r>
              <a:rPr lang="en-US" dirty="0"/>
              <a:t>our students between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REAL WORLD </a:t>
            </a:r>
            <a:br>
              <a:rPr lang="en-US" b="1" dirty="0" smtClean="0"/>
            </a:br>
            <a:r>
              <a:rPr lang="en-US" dirty="0" smtClean="0"/>
              <a:t>and </a:t>
            </a:r>
            <a:r>
              <a:rPr lang="en-US" dirty="0" smtClean="0"/>
              <a:t>often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ABSTRACT WORLD </a:t>
            </a:r>
            <a:r>
              <a:rPr lang="en-US" dirty="0" smtClean="0"/>
              <a:t>of </a:t>
            </a:r>
            <a:r>
              <a:rPr lang="en-US" dirty="0" smtClean="0"/>
              <a:t>algebra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66" b="53417" l="19916" r="72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29808" r="27457" b="49248"/>
          <a:stretch/>
        </p:blipFill>
        <p:spPr bwMode="auto">
          <a:xfrm>
            <a:off x="6908800" y="1327785"/>
            <a:ext cx="5080000" cy="1377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RX-DK-DIY198011_trussed-roof-fr_s4x3.jpg.rend.hgtvcom.1280.960.jpeg (1280×960)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89352" l="3125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705101"/>
            <a:ext cx="5194300" cy="3868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08800" y="622300"/>
            <a:ext cx="4597400" cy="49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656" y="547910"/>
            <a:ext cx="8911687" cy="15221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Interesting Question for Today: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dimension 32ft-long beam would be required to support a 24ft x 32ft floor?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0" b="90791" l="11803" r="88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637" r="11806" b="7426"/>
          <a:stretch/>
        </p:blipFill>
        <p:spPr bwMode="auto">
          <a:xfrm>
            <a:off x="6667499" y="2235200"/>
            <a:ext cx="5308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99361" y="2660782"/>
            <a:ext cx="4233035" cy="16625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What are the relevant considerations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2537" y="5704006"/>
            <a:ext cx="496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Let’s try a 3-1/2” x 20” VLB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52" y="100428"/>
            <a:ext cx="7438095" cy="66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3800" y="533400"/>
            <a:ext cx="2199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BC CALC</a:t>
            </a:r>
          </a:p>
          <a:p>
            <a:r>
              <a:rPr lang="en-US" sz="2800" dirty="0" smtClean="0"/>
              <a:t>Shows that our beam fails in </a:t>
            </a:r>
            <a:r>
              <a:rPr lang="en-US" sz="2800" b="1" dirty="0" smtClean="0">
                <a:solidFill>
                  <a:srgbClr val="0070C0"/>
                </a:solidFill>
              </a:rPr>
              <a:t>deflection</a:t>
            </a:r>
            <a:r>
              <a:rPr lang="en-US" sz="2800" dirty="0" smtClean="0"/>
              <a:t> … and </a:t>
            </a:r>
            <a:r>
              <a:rPr lang="en-US" sz="2800" b="1" dirty="0" smtClean="0">
                <a:solidFill>
                  <a:srgbClr val="0070C0"/>
                </a:solidFill>
              </a:rPr>
              <a:t>moment </a:t>
            </a:r>
            <a:r>
              <a:rPr lang="en-US" sz="2800" dirty="0" smtClean="0"/>
              <a:t>but passes in </a:t>
            </a:r>
            <a:r>
              <a:rPr lang="en-US" sz="2800" b="1" dirty="0" smtClean="0">
                <a:solidFill>
                  <a:srgbClr val="0070C0"/>
                </a:solidFill>
              </a:rPr>
              <a:t>shear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17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56" y="547910"/>
            <a:ext cx="10386743" cy="1306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</a:t>
            </a:r>
            <a:r>
              <a:rPr lang="en-US" dirty="0"/>
              <a:t>a 32’ long floor beam with 12’ of tributary.  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 smtClean="0"/>
              <a:t>Tributary </a:t>
            </a:r>
            <a:r>
              <a:rPr lang="en-US" sz="3100" dirty="0"/>
              <a:t>is the width </a:t>
            </a:r>
            <a:r>
              <a:rPr lang="en-US" sz="3100" dirty="0" smtClean="0"/>
              <a:t>the </a:t>
            </a:r>
            <a:r>
              <a:rPr lang="en-US" sz="3100" dirty="0"/>
              <a:t>beam </a:t>
            </a:r>
            <a:r>
              <a:rPr lang="en-US" sz="3100" dirty="0" smtClean="0"/>
              <a:t>is</a:t>
            </a:r>
            <a:r>
              <a:rPr lang="en-US" sz="3100" dirty="0"/>
              <a:t> </a:t>
            </a:r>
            <a:r>
              <a:rPr lang="en-US" sz="3100" dirty="0" smtClean="0"/>
              <a:t>responsible to carry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1656" y="2660463"/>
            <a:ext cx="445584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•Residential </a:t>
            </a:r>
            <a:r>
              <a:rPr lang="en-US" sz="2800" dirty="0"/>
              <a:t>floor load </a:t>
            </a:r>
            <a:r>
              <a:rPr lang="en-US" sz="2800" dirty="0" smtClean="0"/>
              <a:t>  	is </a:t>
            </a:r>
            <a:r>
              <a:rPr lang="en-US" sz="2800" dirty="0"/>
              <a:t>50 lbs/ft</a:t>
            </a:r>
            <a:r>
              <a:rPr lang="en-US" sz="2800" baseline="30000" dirty="0"/>
              <a:t>2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 smtClean="0"/>
              <a:t>•A 3-1/2</a:t>
            </a:r>
            <a:r>
              <a:rPr lang="en-US" sz="2800" dirty="0"/>
              <a:t>” x 20” </a:t>
            </a:r>
            <a:r>
              <a:rPr lang="en-US" sz="2800" dirty="0" smtClean="0"/>
              <a:t>VLB 	adds18 lbs/ft</a:t>
            </a:r>
          </a:p>
          <a:p>
            <a:endParaRPr lang="en-US" sz="1100" dirty="0" smtClean="0"/>
          </a:p>
          <a:p>
            <a:r>
              <a:rPr lang="en-US" sz="2800" dirty="0"/>
              <a:t>•</a:t>
            </a:r>
            <a:r>
              <a:rPr lang="en-US" sz="2800" dirty="0" smtClean="0"/>
              <a:t>How many pounds per 	lineal foot (PLF) will 	our beam need to 	carry?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0" b="90791" l="11803" r="88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637" r="11806" b="7426"/>
          <a:stretch/>
        </p:blipFill>
        <p:spPr bwMode="auto">
          <a:xfrm>
            <a:off x="6667499" y="2181534"/>
            <a:ext cx="5308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3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656" y="436859"/>
            <a:ext cx="8911687" cy="1214141"/>
          </a:xfrm>
        </p:spPr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3-1/2” x 20” </a:t>
            </a:r>
            <a:r>
              <a:rPr lang="en-US" dirty="0" smtClean="0"/>
              <a:t>VLB </a:t>
            </a:r>
            <a:r>
              <a:rPr lang="en-US" dirty="0"/>
              <a:t>is 32’ long with 12’ of tributary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6556" y="1803400"/>
            <a:ext cx="52051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Residential floor </a:t>
            </a:r>
            <a:r>
              <a:rPr lang="en-US" sz="2800" dirty="0" smtClean="0"/>
              <a:t>load is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50 </a:t>
            </a:r>
            <a:r>
              <a:rPr lang="en-US" sz="2800" dirty="0"/>
              <a:t>lbs/ft</a:t>
            </a:r>
            <a:r>
              <a:rPr lang="en-US" sz="2800" baseline="30000" dirty="0"/>
              <a:t>2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/>
              <a:t>• O</a:t>
            </a:r>
            <a:r>
              <a:rPr lang="en-US" sz="2800" dirty="0" smtClean="0"/>
              <a:t>ur </a:t>
            </a:r>
            <a:r>
              <a:rPr lang="en-US" sz="2800" dirty="0"/>
              <a:t>beam needs </a:t>
            </a:r>
            <a:r>
              <a:rPr lang="en-US" sz="2800" dirty="0" smtClean="0"/>
              <a:t>to able 	to </a:t>
            </a:r>
            <a:r>
              <a:rPr lang="en-US" sz="2800" dirty="0"/>
              <a:t>carry </a:t>
            </a:r>
            <a:r>
              <a:rPr lang="en-US" sz="2800" dirty="0" smtClean="0"/>
              <a:t>12ft </a:t>
            </a:r>
            <a:r>
              <a:rPr lang="en-US" sz="2800" dirty="0"/>
              <a:t>x </a:t>
            </a:r>
            <a:r>
              <a:rPr lang="en-US" sz="2800" dirty="0" smtClean="0"/>
              <a:t>50</a:t>
            </a:r>
            <a:r>
              <a:rPr lang="en-US" sz="2800" dirty="0"/>
              <a:t> lbs/ft</a:t>
            </a:r>
            <a:r>
              <a:rPr lang="en-US" sz="2800" baseline="30000" dirty="0"/>
              <a:t>2</a:t>
            </a:r>
            <a:r>
              <a:rPr lang="en-US" sz="2800" dirty="0" smtClean="0"/>
              <a:t> = 	600 </a:t>
            </a:r>
            <a:r>
              <a:rPr lang="en-US" sz="2800" dirty="0"/>
              <a:t>lbs/ft of floor </a:t>
            </a:r>
            <a:r>
              <a:rPr lang="en-US" sz="2800" dirty="0" smtClean="0"/>
              <a:t>load 	+18 </a:t>
            </a:r>
            <a:r>
              <a:rPr lang="en-US" sz="2800" dirty="0"/>
              <a:t>lbs/ft </a:t>
            </a:r>
            <a:r>
              <a:rPr lang="en-US" sz="2800" dirty="0" smtClean="0"/>
              <a:t>= </a:t>
            </a:r>
            <a:r>
              <a:rPr lang="en-US" sz="3600" dirty="0" smtClean="0">
                <a:solidFill>
                  <a:srgbClr val="0070C0"/>
                </a:solidFill>
              </a:rPr>
              <a:t>618PLF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0" b="90791" l="11803" r="88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637" r="11806" b="7426"/>
          <a:stretch/>
        </p:blipFill>
        <p:spPr bwMode="auto">
          <a:xfrm>
            <a:off x="6667499" y="2349500"/>
            <a:ext cx="5308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8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</TotalTime>
  <Words>619</Words>
  <Application>Microsoft Office PowerPoint</Application>
  <PresentationFormat>Widescreen</PresentationFormat>
  <Paragraphs>83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Forte</vt:lpstr>
      <vt:lpstr>Wingdings 3</vt:lpstr>
      <vt:lpstr>Wisp</vt:lpstr>
      <vt:lpstr>Math Outside the Box</vt:lpstr>
      <vt:lpstr>Math 60 question I fielded in recitation Friday:  Find an expression for the statement:  12 less than the quotient of a number cubed              and 8.</vt:lpstr>
      <vt:lpstr>PowerPoint Presentation</vt:lpstr>
      <vt:lpstr>How Fast Should I Pedal?  … Train Gap Jump at Whistler</vt:lpstr>
      <vt:lpstr>Interesting problems build bridges for our students between the  REAL WORLD  and often  ABSTRACT WORLD of algebra</vt:lpstr>
      <vt:lpstr>Interesting Question for Today: What dimension 32ft-long beam would be required to support a 24ft x 32ft floor?    </vt:lpstr>
      <vt:lpstr>PowerPoint Presentation</vt:lpstr>
      <vt:lpstr>Consider a 32’ long floor beam with 12’ of tributary.    Tributary is the width the beam is responsible to carry </vt:lpstr>
      <vt:lpstr>Our 3-1/2” x 20” VLB is 32’ long with 12’ of tributary    </vt:lpstr>
      <vt:lpstr>How much will it bend (deflect) under this load and does that matter?    </vt:lpstr>
      <vt:lpstr>Calculate the Deflection D=(5wL^4)/384EI  … an utterly amazing relationship courtesy of differential equations.  D = deflection (in)  w = weight on the beam (lbs/in)  L = length of the beam (in)  E = elasticity of the beam (lbs/in2 or PSI) …         VLB’s have an E-value of 2,000,000 PSI  I = moment of inertia of the beam (in4) I=(bd^3)/12  ; b is the width and d is the depth of the  beam … formula courtesy of integral calculus! </vt:lpstr>
      <vt:lpstr>D=(5wL^4)/384EI   I=(3.5in∙(20in)^3)/12≈2333〖in〗^4    D=(5∙51.5 lbs/in∙(384in)^4)/(384∙2000000 lbs/〖in〗^2   ∙2333〖in〗^4 )  ≈3.12in     maximum deflection is 1 inch </vt:lpstr>
      <vt:lpstr>How much VERTICAL force is on the beam at the wall that could crush it?    </vt:lpstr>
      <vt:lpstr>Can you see why the walls must push up with 9888 lbs of force?</vt:lpstr>
      <vt:lpstr>A beam is capable of resisting a certain amount of shear depending on its dimensions </vt:lpstr>
      <vt:lpstr>PowerPoint Presentation</vt:lpstr>
      <vt:lpstr>How much TORQUE (F•d) is on the beam at the center that could snap it?    </vt:lpstr>
      <vt:lpstr>A beam is capable of resisting a certain amount of moment depending on its dimensions </vt:lpstr>
      <vt:lpstr>PowerPoint Presentation</vt:lpstr>
      <vt:lpstr>PowerPoint Presentation</vt:lpstr>
      <vt:lpstr>PowerPoint Presentation</vt:lpstr>
      <vt:lpstr>PowerPoint Presentation</vt:lpstr>
      <vt:lpstr>D=(5wL^4)/384EI   I=(5.25in∙(20in)^3)/12=3500〖in〗^4    D=(5∙52.25 lbs/in∙(384in)^4)/(384∙2000000 lbs/〖in〗^2   ∙3500〖in〗^4 )  ≈2.11in     still fails in deflection … exceeding 1in </vt:lpstr>
      <vt:lpstr>PowerPoint Presentation</vt:lpstr>
      <vt:lpstr>The coolest Part:  What do you notice about the relationship between these 2 equations?   V = 9888 – 618x  M = 9888x – 309x2  </vt:lpstr>
      <vt:lpstr>Something every calculus instructor should see:  the units for the area under this curve would be    ft-lbs … ∫V = M</vt:lpstr>
      <vt:lpstr>Consider for a moment the shear volume of math concepts, from nearly every course we offer, that we have needed to understand how weight affects a stick:</vt:lpstr>
      <vt:lpstr>A continuous but linearly increasing load, such as a rake wall would produce, presents a more interesting case:</vt:lpstr>
      <vt:lpstr>Load: w = –2x    </vt:lpstr>
      <vt:lpstr>Shear: V = 48 – x2  Note the intercept at x = 6.93 </vt:lpstr>
      <vt:lpstr>Moment: M = 48x – 1/3x3  Note the maximum moment occurs at the point of zero shear </vt:lpstr>
      <vt:lpstr>More Math Outside the Box Problems at: http://go.roguecc.edu/user/dgardner/math-outside-box</vt:lpstr>
    </vt:vector>
  </TitlesOfParts>
  <Company>Rogue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Outside the Box</dc:title>
  <dc:creator>Gardner, Doug</dc:creator>
  <cp:lastModifiedBy>Gardner, Doug</cp:lastModifiedBy>
  <cp:revision>44</cp:revision>
  <dcterms:created xsi:type="dcterms:W3CDTF">2018-04-09T17:59:16Z</dcterms:created>
  <dcterms:modified xsi:type="dcterms:W3CDTF">2018-04-14T00:51:55Z</dcterms:modified>
</cp:coreProperties>
</file>