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4" r:id="rId4"/>
    <p:sldId id="266" r:id="rId5"/>
    <p:sldId id="269" r:id="rId6"/>
    <p:sldId id="268" r:id="rId7"/>
    <p:sldId id="267" r:id="rId8"/>
    <p:sldId id="278" r:id="rId9"/>
    <p:sldId id="281" r:id="rId10"/>
    <p:sldId id="279" r:id="rId11"/>
    <p:sldId id="280" r:id="rId12"/>
    <p:sldId id="282" r:id="rId13"/>
    <p:sldId id="284" r:id="rId14"/>
    <p:sldId id="270" r:id="rId15"/>
    <p:sldId id="276" r:id="rId16"/>
    <p:sldId id="277" r:id="rId17"/>
    <p:sldId id="272" r:id="rId18"/>
    <p:sldId id="257" r:id="rId19"/>
    <p:sldId id="283" r:id="rId20"/>
    <p:sldId id="271" r:id="rId21"/>
    <p:sldId id="273" r:id="rId22"/>
    <p:sldId id="274" r:id="rId23"/>
    <p:sldId id="275" r:id="rId24"/>
    <p:sldId id="285" r:id="rId25"/>
    <p:sldId id="259" r:id="rId26"/>
    <p:sldId id="261" r:id="rId27"/>
    <p:sldId id="262" r:id="rId28"/>
    <p:sldId id="263" r:id="rId29"/>
    <p:sldId id="260" r:id="rId30"/>
    <p:sldId id="28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34" autoAdjust="0"/>
    <p:restoredTop sz="94660"/>
  </p:normalViewPr>
  <p:slideViewPr>
    <p:cSldViewPr snapToGrid="0">
      <p:cViewPr varScale="1">
        <p:scale>
          <a:sx n="47" d="100"/>
          <a:sy n="47" d="100"/>
        </p:scale>
        <p:origin x="-426"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887349D-5C56-4C57-ABDB-E2569FFBFF38}" type="datetimeFigureOut">
              <a:rPr lang="en-US" smtClean="0"/>
              <a:pPr/>
              <a:t>4/28/2018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2BCAB-3D3A-4D12-B5F6-AB40A0502D30}" type="slidenum">
              <a:rPr lang="en-US" smtClean="0"/>
              <a:pPr/>
              <a:t>‹#›</a:t>
            </a:fld>
            <a:endParaRPr lang="en-US"/>
          </a:p>
        </p:txBody>
      </p:sp>
    </p:spTree>
    <p:extLst>
      <p:ext uri="{BB962C8B-B14F-4D97-AF65-F5344CB8AC3E}">
        <p14:creationId xmlns:p14="http://schemas.microsoft.com/office/powerpoint/2010/main" xmlns="" val="3655848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87349D-5C56-4C57-ABDB-E2569FFBFF38}" type="datetimeFigureOut">
              <a:rPr lang="en-US" smtClean="0"/>
              <a:pPr/>
              <a:t>4/28/2018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2BCAB-3D3A-4D12-B5F6-AB40A0502D30}" type="slidenum">
              <a:rPr lang="en-US" smtClean="0"/>
              <a:pPr/>
              <a:t>‹#›</a:t>
            </a:fld>
            <a:endParaRPr lang="en-US"/>
          </a:p>
        </p:txBody>
      </p:sp>
    </p:spTree>
    <p:extLst>
      <p:ext uri="{BB962C8B-B14F-4D97-AF65-F5344CB8AC3E}">
        <p14:creationId xmlns:p14="http://schemas.microsoft.com/office/powerpoint/2010/main" xmlns="" val="1322876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87349D-5C56-4C57-ABDB-E2569FFBFF38}" type="datetimeFigureOut">
              <a:rPr lang="en-US" smtClean="0"/>
              <a:pPr/>
              <a:t>4/28/2018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2BCAB-3D3A-4D12-B5F6-AB40A0502D30}" type="slidenum">
              <a:rPr lang="en-US" smtClean="0"/>
              <a:pPr/>
              <a:t>‹#›</a:t>
            </a:fld>
            <a:endParaRPr lang="en-US"/>
          </a:p>
        </p:txBody>
      </p:sp>
    </p:spTree>
    <p:extLst>
      <p:ext uri="{BB962C8B-B14F-4D97-AF65-F5344CB8AC3E}">
        <p14:creationId xmlns:p14="http://schemas.microsoft.com/office/powerpoint/2010/main" xmlns="" val="3518703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87349D-5C56-4C57-ABDB-E2569FFBFF38}" type="datetimeFigureOut">
              <a:rPr lang="en-US" smtClean="0"/>
              <a:pPr/>
              <a:t>4/28/2018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2BCAB-3D3A-4D12-B5F6-AB40A0502D30}" type="slidenum">
              <a:rPr lang="en-US" smtClean="0"/>
              <a:pPr/>
              <a:t>‹#›</a:t>
            </a:fld>
            <a:endParaRPr lang="en-US"/>
          </a:p>
        </p:txBody>
      </p:sp>
    </p:spTree>
    <p:extLst>
      <p:ext uri="{BB962C8B-B14F-4D97-AF65-F5344CB8AC3E}">
        <p14:creationId xmlns:p14="http://schemas.microsoft.com/office/powerpoint/2010/main" xmlns="" val="116468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87349D-5C56-4C57-ABDB-E2569FFBFF38}" type="datetimeFigureOut">
              <a:rPr lang="en-US" smtClean="0"/>
              <a:pPr/>
              <a:t>4/28/2018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2BCAB-3D3A-4D12-B5F6-AB40A0502D30}" type="slidenum">
              <a:rPr lang="en-US" smtClean="0"/>
              <a:pPr/>
              <a:t>‹#›</a:t>
            </a:fld>
            <a:endParaRPr lang="en-US"/>
          </a:p>
        </p:txBody>
      </p:sp>
    </p:spTree>
    <p:extLst>
      <p:ext uri="{BB962C8B-B14F-4D97-AF65-F5344CB8AC3E}">
        <p14:creationId xmlns:p14="http://schemas.microsoft.com/office/powerpoint/2010/main" xmlns="" val="71159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887349D-5C56-4C57-ABDB-E2569FFBFF38}" type="datetimeFigureOut">
              <a:rPr lang="en-US" smtClean="0"/>
              <a:pPr/>
              <a:t>4/28/2018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2BCAB-3D3A-4D12-B5F6-AB40A0502D30}" type="slidenum">
              <a:rPr lang="en-US" smtClean="0"/>
              <a:pPr/>
              <a:t>‹#›</a:t>
            </a:fld>
            <a:endParaRPr lang="en-US"/>
          </a:p>
        </p:txBody>
      </p:sp>
    </p:spTree>
    <p:extLst>
      <p:ext uri="{BB962C8B-B14F-4D97-AF65-F5344CB8AC3E}">
        <p14:creationId xmlns:p14="http://schemas.microsoft.com/office/powerpoint/2010/main" xmlns="" val="4022451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887349D-5C56-4C57-ABDB-E2569FFBFF38}" type="datetimeFigureOut">
              <a:rPr lang="en-US" smtClean="0"/>
              <a:pPr/>
              <a:t>4/28/2018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52BCAB-3D3A-4D12-B5F6-AB40A0502D30}" type="slidenum">
              <a:rPr lang="en-US" smtClean="0"/>
              <a:pPr/>
              <a:t>‹#›</a:t>
            </a:fld>
            <a:endParaRPr lang="en-US"/>
          </a:p>
        </p:txBody>
      </p:sp>
    </p:spTree>
    <p:extLst>
      <p:ext uri="{BB962C8B-B14F-4D97-AF65-F5344CB8AC3E}">
        <p14:creationId xmlns:p14="http://schemas.microsoft.com/office/powerpoint/2010/main" xmlns="" val="2877633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887349D-5C56-4C57-ABDB-E2569FFBFF38}" type="datetimeFigureOut">
              <a:rPr lang="en-US" smtClean="0"/>
              <a:pPr/>
              <a:t>4/28/2018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52BCAB-3D3A-4D12-B5F6-AB40A0502D30}" type="slidenum">
              <a:rPr lang="en-US" smtClean="0"/>
              <a:pPr/>
              <a:t>‹#›</a:t>
            </a:fld>
            <a:endParaRPr lang="en-US"/>
          </a:p>
        </p:txBody>
      </p:sp>
    </p:spTree>
    <p:extLst>
      <p:ext uri="{BB962C8B-B14F-4D97-AF65-F5344CB8AC3E}">
        <p14:creationId xmlns:p14="http://schemas.microsoft.com/office/powerpoint/2010/main" xmlns="" val="52441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87349D-5C56-4C57-ABDB-E2569FFBFF38}" type="datetimeFigureOut">
              <a:rPr lang="en-US" smtClean="0"/>
              <a:pPr/>
              <a:t>4/28/2018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52BCAB-3D3A-4D12-B5F6-AB40A0502D30}" type="slidenum">
              <a:rPr lang="en-US" smtClean="0"/>
              <a:pPr/>
              <a:t>‹#›</a:t>
            </a:fld>
            <a:endParaRPr lang="en-US"/>
          </a:p>
        </p:txBody>
      </p:sp>
    </p:spTree>
    <p:extLst>
      <p:ext uri="{BB962C8B-B14F-4D97-AF65-F5344CB8AC3E}">
        <p14:creationId xmlns:p14="http://schemas.microsoft.com/office/powerpoint/2010/main" xmlns="" val="260877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87349D-5C56-4C57-ABDB-E2569FFBFF38}" type="datetimeFigureOut">
              <a:rPr lang="en-US" smtClean="0"/>
              <a:pPr/>
              <a:t>4/28/2018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2BCAB-3D3A-4D12-B5F6-AB40A0502D30}" type="slidenum">
              <a:rPr lang="en-US" smtClean="0"/>
              <a:pPr/>
              <a:t>‹#›</a:t>
            </a:fld>
            <a:endParaRPr lang="en-US"/>
          </a:p>
        </p:txBody>
      </p:sp>
    </p:spTree>
    <p:extLst>
      <p:ext uri="{BB962C8B-B14F-4D97-AF65-F5344CB8AC3E}">
        <p14:creationId xmlns:p14="http://schemas.microsoft.com/office/powerpoint/2010/main" xmlns="" val="161537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87349D-5C56-4C57-ABDB-E2569FFBFF38}" type="datetimeFigureOut">
              <a:rPr lang="en-US" smtClean="0"/>
              <a:pPr/>
              <a:t>4/28/2018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2BCAB-3D3A-4D12-B5F6-AB40A0502D30}" type="slidenum">
              <a:rPr lang="en-US" smtClean="0"/>
              <a:pPr/>
              <a:t>‹#›</a:t>
            </a:fld>
            <a:endParaRPr lang="en-US"/>
          </a:p>
        </p:txBody>
      </p:sp>
    </p:spTree>
    <p:extLst>
      <p:ext uri="{BB962C8B-B14F-4D97-AF65-F5344CB8AC3E}">
        <p14:creationId xmlns:p14="http://schemas.microsoft.com/office/powerpoint/2010/main" xmlns="" val="2333034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87349D-5C56-4C57-ABDB-E2569FFBFF38}" type="datetimeFigureOut">
              <a:rPr lang="en-US" smtClean="0"/>
              <a:pPr/>
              <a:t>4/28/2018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52BCAB-3D3A-4D12-B5F6-AB40A0502D30}" type="slidenum">
              <a:rPr lang="en-US" smtClean="0"/>
              <a:pPr/>
              <a:t>‹#›</a:t>
            </a:fld>
            <a:endParaRPr lang="en-US"/>
          </a:p>
        </p:txBody>
      </p:sp>
    </p:spTree>
    <p:extLst>
      <p:ext uri="{BB962C8B-B14F-4D97-AF65-F5344CB8AC3E}">
        <p14:creationId xmlns:p14="http://schemas.microsoft.com/office/powerpoint/2010/main" xmlns="" val="370467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0.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pecka@lanecc.edu" TargetMode="External"/><Relationship Id="rId2" Type="http://schemas.openxmlformats.org/officeDocument/2006/relationships/hyperlink" Target="mailto:gilbertd@lanecc.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4320" y="431483"/>
            <a:ext cx="9144000" cy="2387600"/>
          </a:xfrm>
        </p:spPr>
        <p:txBody>
          <a:bodyPr/>
          <a:lstStyle/>
          <a:p>
            <a:r>
              <a:rPr lang="en-US" b="1" dirty="0"/>
              <a:t>Representation in Science and Math classes</a:t>
            </a:r>
          </a:p>
        </p:txBody>
      </p:sp>
      <p:sp>
        <p:nvSpPr>
          <p:cNvPr id="3" name="Subtitle 2"/>
          <p:cNvSpPr>
            <a:spLocks noGrp="1"/>
          </p:cNvSpPr>
          <p:nvPr>
            <p:ph type="subTitle" idx="1"/>
          </p:nvPr>
        </p:nvSpPr>
        <p:spPr/>
        <p:txBody>
          <a:bodyPr>
            <a:noAutofit/>
          </a:bodyPr>
          <a:lstStyle/>
          <a:p>
            <a:r>
              <a:rPr lang="en-US" sz="3600" dirty="0"/>
              <a:t>Art Peck, Math, and Dennis Gilbert, Physics</a:t>
            </a:r>
          </a:p>
          <a:p>
            <a:r>
              <a:rPr lang="en-US" sz="3600" dirty="0"/>
              <a:t>Lane Community College</a:t>
            </a:r>
          </a:p>
          <a:p>
            <a:r>
              <a:rPr lang="en-US" sz="3600" dirty="0"/>
              <a:t>LCC-COCC math-science inquiry/reform project</a:t>
            </a:r>
          </a:p>
        </p:txBody>
      </p:sp>
    </p:spTree>
    <p:extLst>
      <p:ext uri="{BB962C8B-B14F-4D97-AF65-F5344CB8AC3E}">
        <p14:creationId xmlns:p14="http://schemas.microsoft.com/office/powerpoint/2010/main" xmlns="" val="4050463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E" dirty="0" smtClean="0"/>
              <a:t>Basic concept:  Letters represent </a:t>
            </a:r>
            <a:r>
              <a:rPr lang="es-PE" b="1" i="1" u="sng" dirty="0" smtClean="0"/>
              <a:t>numbers</a:t>
            </a:r>
            <a:r>
              <a:rPr lang="es-PE" dirty="0" smtClean="0"/>
              <a:t>!</a:t>
            </a:r>
            <a:endParaRPr lang="es-PE" b="1" dirty="0"/>
          </a:p>
        </p:txBody>
      </p:sp>
      <p:sp>
        <p:nvSpPr>
          <p:cNvPr id="3" name="Content Placeholder 2"/>
          <p:cNvSpPr>
            <a:spLocks noGrp="1"/>
          </p:cNvSpPr>
          <p:nvPr>
            <p:ph idx="1"/>
          </p:nvPr>
        </p:nvSpPr>
        <p:spPr/>
        <p:txBody>
          <a:bodyPr/>
          <a:lstStyle/>
          <a:p>
            <a:pPr>
              <a:buNone/>
            </a:pPr>
            <a:endParaRPr lang="es-PE" dirty="0" smtClean="0"/>
          </a:p>
          <a:p>
            <a:pPr>
              <a:buNone/>
            </a:pPr>
            <a:r>
              <a:rPr lang="es-PE" dirty="0" smtClean="0"/>
              <a:t>Math:</a:t>
            </a:r>
            <a:endParaRPr lang="es-PE" dirty="0"/>
          </a:p>
        </p:txBody>
      </p:sp>
      <p:graphicFrame>
        <p:nvGraphicFramePr>
          <p:cNvPr id="3074" name="Object 2"/>
          <p:cNvGraphicFramePr>
            <a:graphicFrameLocks noChangeAspect="1"/>
          </p:cNvGraphicFramePr>
          <p:nvPr/>
        </p:nvGraphicFramePr>
        <p:xfrm>
          <a:off x="2535899" y="1930400"/>
          <a:ext cx="4154461" cy="1088073"/>
        </p:xfrm>
        <a:graphic>
          <a:graphicData uri="http://schemas.openxmlformats.org/presentationml/2006/ole">
            <p:oleObj spid="_x0000_s3074" name="Equation" r:id="rId3" imgW="1066680" imgH="279360"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E" dirty="0" smtClean="0"/>
              <a:t>Basic concept:  Letters represent </a:t>
            </a:r>
            <a:r>
              <a:rPr lang="es-PE" b="1" i="1" u="sng" dirty="0" smtClean="0"/>
              <a:t>numbers</a:t>
            </a:r>
            <a:r>
              <a:rPr lang="es-PE" dirty="0" smtClean="0"/>
              <a:t>!</a:t>
            </a:r>
            <a:endParaRPr lang="es-PE" b="1" dirty="0"/>
          </a:p>
        </p:txBody>
      </p:sp>
      <p:sp>
        <p:nvSpPr>
          <p:cNvPr id="3" name="Content Placeholder 2"/>
          <p:cNvSpPr>
            <a:spLocks noGrp="1"/>
          </p:cNvSpPr>
          <p:nvPr>
            <p:ph idx="1"/>
          </p:nvPr>
        </p:nvSpPr>
        <p:spPr/>
        <p:txBody>
          <a:bodyPr/>
          <a:lstStyle/>
          <a:p>
            <a:pPr>
              <a:buNone/>
            </a:pPr>
            <a:endParaRPr lang="es-PE" dirty="0" smtClean="0"/>
          </a:p>
          <a:p>
            <a:pPr>
              <a:buNone/>
            </a:pPr>
            <a:r>
              <a:rPr lang="es-PE" dirty="0" smtClean="0"/>
              <a:t>Math:</a:t>
            </a:r>
          </a:p>
          <a:p>
            <a:pPr>
              <a:buNone/>
            </a:pPr>
            <a:endParaRPr lang="es-PE" dirty="0" smtClean="0"/>
          </a:p>
          <a:p>
            <a:pPr>
              <a:buNone/>
            </a:pPr>
            <a:endParaRPr lang="es-PE" dirty="0" smtClean="0"/>
          </a:p>
          <a:p>
            <a:pPr>
              <a:buNone/>
            </a:pPr>
            <a:endParaRPr lang="es-PE" dirty="0" smtClean="0"/>
          </a:p>
          <a:p>
            <a:pPr>
              <a:buNone/>
            </a:pPr>
            <a:r>
              <a:rPr lang="es-PE" dirty="0" smtClean="0"/>
              <a:t>Physics:</a:t>
            </a:r>
            <a:endParaRPr lang="es-PE" dirty="0"/>
          </a:p>
        </p:txBody>
      </p:sp>
      <p:graphicFrame>
        <p:nvGraphicFramePr>
          <p:cNvPr id="3074" name="Object 2"/>
          <p:cNvGraphicFramePr>
            <a:graphicFrameLocks noChangeAspect="1"/>
          </p:cNvGraphicFramePr>
          <p:nvPr/>
        </p:nvGraphicFramePr>
        <p:xfrm>
          <a:off x="2535899" y="1930400"/>
          <a:ext cx="4154461" cy="1088073"/>
        </p:xfrm>
        <a:graphic>
          <a:graphicData uri="http://schemas.openxmlformats.org/presentationml/2006/ole">
            <p:oleObj spid="_x0000_s4098" name="Equation" r:id="rId3" imgW="1066680" imgH="279360" progId="Equation.DSMT4">
              <p:embed/>
            </p:oleObj>
          </a:graphicData>
        </a:graphic>
      </p:graphicFrame>
      <p:graphicFrame>
        <p:nvGraphicFramePr>
          <p:cNvPr id="4099" name="Object 3"/>
          <p:cNvGraphicFramePr>
            <a:graphicFrameLocks noChangeAspect="1"/>
          </p:cNvGraphicFramePr>
          <p:nvPr/>
        </p:nvGraphicFramePr>
        <p:xfrm>
          <a:off x="2787649" y="3840162"/>
          <a:ext cx="2840141" cy="1544638"/>
        </p:xfrm>
        <a:graphic>
          <a:graphicData uri="http://schemas.openxmlformats.org/presentationml/2006/ole">
            <p:oleObj spid="_x0000_s4099" name="Equation" r:id="rId4" imgW="723600" imgH="393480" progId="Equation.DSMT4">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E" dirty="0" smtClean="0"/>
              <a:t>Basic concept:  Letters represent </a:t>
            </a:r>
            <a:r>
              <a:rPr lang="es-PE" b="1" i="1" u="sng" dirty="0" smtClean="0"/>
              <a:t>numbers</a:t>
            </a:r>
            <a:r>
              <a:rPr lang="es-PE" dirty="0" smtClean="0"/>
              <a:t>!</a:t>
            </a:r>
            <a:endParaRPr lang="es-PE" b="1" dirty="0"/>
          </a:p>
        </p:txBody>
      </p:sp>
      <p:sp>
        <p:nvSpPr>
          <p:cNvPr id="3" name="Content Placeholder 2"/>
          <p:cNvSpPr>
            <a:spLocks noGrp="1"/>
          </p:cNvSpPr>
          <p:nvPr>
            <p:ph idx="1"/>
          </p:nvPr>
        </p:nvSpPr>
        <p:spPr/>
        <p:txBody>
          <a:bodyPr/>
          <a:lstStyle/>
          <a:p>
            <a:pPr>
              <a:buNone/>
            </a:pPr>
            <a:endParaRPr lang="es-PE" dirty="0" smtClean="0"/>
          </a:p>
          <a:p>
            <a:pPr>
              <a:buNone/>
            </a:pPr>
            <a:r>
              <a:rPr lang="es-PE" dirty="0" smtClean="0"/>
              <a:t>Math:</a:t>
            </a:r>
          </a:p>
          <a:p>
            <a:pPr>
              <a:buNone/>
            </a:pPr>
            <a:endParaRPr lang="es-PE" dirty="0" smtClean="0"/>
          </a:p>
          <a:p>
            <a:pPr>
              <a:buNone/>
            </a:pPr>
            <a:endParaRPr lang="es-PE" dirty="0" smtClean="0"/>
          </a:p>
          <a:p>
            <a:pPr>
              <a:buNone/>
            </a:pPr>
            <a:endParaRPr lang="es-PE" dirty="0" smtClean="0"/>
          </a:p>
          <a:p>
            <a:pPr>
              <a:buNone/>
            </a:pPr>
            <a:r>
              <a:rPr lang="es-PE" dirty="0" smtClean="0"/>
              <a:t>Physics:</a:t>
            </a:r>
          </a:p>
          <a:p>
            <a:pPr>
              <a:buNone/>
            </a:pPr>
            <a:endParaRPr lang="es-PE" dirty="0" smtClean="0"/>
          </a:p>
          <a:p>
            <a:pPr>
              <a:buNone/>
            </a:pPr>
            <a:r>
              <a:rPr lang="es-PE" dirty="0" smtClean="0"/>
              <a:t>These letters represent physical </a:t>
            </a:r>
            <a:r>
              <a:rPr lang="es-PE" b="1" i="1" dirty="0" smtClean="0"/>
              <a:t>measurements</a:t>
            </a:r>
            <a:r>
              <a:rPr lang="es-PE" dirty="0" smtClean="0"/>
              <a:t>, including </a:t>
            </a:r>
            <a:r>
              <a:rPr lang="es-PE" b="1" i="1" dirty="0" smtClean="0"/>
              <a:t>units</a:t>
            </a:r>
            <a:r>
              <a:rPr lang="es-PE" dirty="0" smtClean="0"/>
              <a:t>.</a:t>
            </a:r>
            <a:endParaRPr lang="es-PE" dirty="0"/>
          </a:p>
        </p:txBody>
      </p:sp>
      <p:graphicFrame>
        <p:nvGraphicFramePr>
          <p:cNvPr id="3074" name="Object 2"/>
          <p:cNvGraphicFramePr>
            <a:graphicFrameLocks noChangeAspect="1"/>
          </p:cNvGraphicFramePr>
          <p:nvPr/>
        </p:nvGraphicFramePr>
        <p:xfrm>
          <a:off x="2535899" y="1930400"/>
          <a:ext cx="4154461" cy="1088073"/>
        </p:xfrm>
        <a:graphic>
          <a:graphicData uri="http://schemas.openxmlformats.org/presentationml/2006/ole">
            <p:oleObj spid="_x0000_s5122" name="Equation" r:id="rId3" imgW="1066680" imgH="279360" progId="Equation.DSMT4">
              <p:embed/>
            </p:oleObj>
          </a:graphicData>
        </a:graphic>
      </p:graphicFrame>
      <p:graphicFrame>
        <p:nvGraphicFramePr>
          <p:cNvPr id="4099" name="Object 3"/>
          <p:cNvGraphicFramePr>
            <a:graphicFrameLocks noChangeAspect="1"/>
          </p:cNvGraphicFramePr>
          <p:nvPr/>
        </p:nvGraphicFramePr>
        <p:xfrm>
          <a:off x="2787649" y="3840162"/>
          <a:ext cx="2840141" cy="1544638"/>
        </p:xfrm>
        <a:graphic>
          <a:graphicData uri="http://schemas.openxmlformats.org/presentationml/2006/ole">
            <p:oleObj spid="_x0000_s5123" name="Equation" r:id="rId4" imgW="723600" imgH="393480" progId="Equation.DSMT4">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E" dirty="0" smtClean="0"/>
              <a:t>Basic concept:  Letters represent </a:t>
            </a:r>
            <a:r>
              <a:rPr lang="es-PE" b="1" i="1" u="sng" dirty="0" smtClean="0"/>
              <a:t>numbers</a:t>
            </a:r>
            <a:r>
              <a:rPr lang="es-PE" dirty="0" smtClean="0"/>
              <a:t>!</a:t>
            </a:r>
            <a:endParaRPr lang="es-PE" b="1" dirty="0"/>
          </a:p>
        </p:txBody>
      </p:sp>
      <p:sp>
        <p:nvSpPr>
          <p:cNvPr id="3" name="Content Placeholder 2"/>
          <p:cNvSpPr>
            <a:spLocks noGrp="1"/>
          </p:cNvSpPr>
          <p:nvPr>
            <p:ph idx="1"/>
          </p:nvPr>
        </p:nvSpPr>
        <p:spPr>
          <a:xfrm>
            <a:off x="838200" y="1825624"/>
            <a:ext cx="10515600" cy="4636135"/>
          </a:xfrm>
        </p:spPr>
        <p:txBody>
          <a:bodyPr/>
          <a:lstStyle/>
          <a:p>
            <a:pPr>
              <a:buNone/>
            </a:pPr>
            <a:endParaRPr lang="es-PE" dirty="0" smtClean="0"/>
          </a:p>
          <a:p>
            <a:pPr>
              <a:buNone/>
            </a:pPr>
            <a:r>
              <a:rPr lang="es-PE" dirty="0" smtClean="0"/>
              <a:t>Math:</a:t>
            </a:r>
          </a:p>
          <a:p>
            <a:pPr>
              <a:buNone/>
            </a:pPr>
            <a:endParaRPr lang="es-PE" dirty="0" smtClean="0"/>
          </a:p>
          <a:p>
            <a:pPr>
              <a:buNone/>
            </a:pPr>
            <a:endParaRPr lang="es-PE" dirty="0" smtClean="0"/>
          </a:p>
          <a:p>
            <a:pPr>
              <a:buNone/>
            </a:pPr>
            <a:endParaRPr lang="es-PE" dirty="0" smtClean="0"/>
          </a:p>
          <a:p>
            <a:pPr>
              <a:buNone/>
            </a:pPr>
            <a:r>
              <a:rPr lang="es-PE" dirty="0" smtClean="0"/>
              <a:t>Physics:</a:t>
            </a:r>
          </a:p>
          <a:p>
            <a:pPr>
              <a:buNone/>
            </a:pPr>
            <a:endParaRPr lang="es-PE" dirty="0" smtClean="0"/>
          </a:p>
          <a:p>
            <a:pPr>
              <a:buNone/>
            </a:pPr>
            <a:r>
              <a:rPr lang="es-PE" dirty="0" smtClean="0"/>
              <a:t>These letters represent physical </a:t>
            </a:r>
            <a:r>
              <a:rPr lang="es-PE" b="1" i="1" dirty="0" smtClean="0"/>
              <a:t>measurements</a:t>
            </a:r>
            <a:r>
              <a:rPr lang="es-PE" dirty="0" smtClean="0"/>
              <a:t>, including </a:t>
            </a:r>
            <a:r>
              <a:rPr lang="es-PE" b="1" i="1" dirty="0" smtClean="0"/>
              <a:t>units</a:t>
            </a:r>
            <a:r>
              <a:rPr lang="es-PE" dirty="0" smtClean="0"/>
              <a:t>.</a:t>
            </a:r>
          </a:p>
          <a:p>
            <a:pPr>
              <a:buNone/>
            </a:pPr>
            <a:r>
              <a:rPr lang="es-PE" dirty="0" smtClean="0"/>
              <a:t>The equations represent </a:t>
            </a:r>
            <a:r>
              <a:rPr lang="es-PE" b="1" i="1" dirty="0" smtClean="0"/>
              <a:t>conceptual structures </a:t>
            </a:r>
            <a:r>
              <a:rPr lang="es-PE" dirty="0" smtClean="0"/>
              <a:t>concerning nature.</a:t>
            </a:r>
          </a:p>
          <a:p>
            <a:pPr>
              <a:buNone/>
            </a:pPr>
            <a:endParaRPr lang="es-PE" dirty="0"/>
          </a:p>
        </p:txBody>
      </p:sp>
      <p:graphicFrame>
        <p:nvGraphicFramePr>
          <p:cNvPr id="3074" name="Object 2"/>
          <p:cNvGraphicFramePr>
            <a:graphicFrameLocks noChangeAspect="1"/>
          </p:cNvGraphicFramePr>
          <p:nvPr/>
        </p:nvGraphicFramePr>
        <p:xfrm>
          <a:off x="2535899" y="1930400"/>
          <a:ext cx="4154461" cy="1088073"/>
        </p:xfrm>
        <a:graphic>
          <a:graphicData uri="http://schemas.openxmlformats.org/presentationml/2006/ole">
            <p:oleObj spid="_x0000_s28674" name="Equation" r:id="rId3" imgW="1066680" imgH="279360" progId="Equation.DSMT4">
              <p:embed/>
            </p:oleObj>
          </a:graphicData>
        </a:graphic>
      </p:graphicFrame>
      <p:graphicFrame>
        <p:nvGraphicFramePr>
          <p:cNvPr id="4099" name="Object 3"/>
          <p:cNvGraphicFramePr>
            <a:graphicFrameLocks noChangeAspect="1"/>
          </p:cNvGraphicFramePr>
          <p:nvPr/>
        </p:nvGraphicFramePr>
        <p:xfrm>
          <a:off x="2787649" y="3840162"/>
          <a:ext cx="2840141" cy="1544638"/>
        </p:xfrm>
        <a:graphic>
          <a:graphicData uri="http://schemas.openxmlformats.org/presentationml/2006/ole">
            <p:oleObj spid="_x0000_s28675" name="Equation" r:id="rId4" imgW="723600" imgH="393480" progId="Equation.DSMT4">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653FDC6-CDBC-4700-9B90-AD809F4F3621}"/>
              </a:ext>
            </a:extLst>
          </p:cNvPr>
          <p:cNvSpPr>
            <a:spLocks noGrp="1"/>
          </p:cNvSpPr>
          <p:nvPr>
            <p:ph idx="1"/>
          </p:nvPr>
        </p:nvSpPr>
        <p:spPr>
          <a:xfrm>
            <a:off x="508000" y="792480"/>
            <a:ext cx="11135360" cy="5608320"/>
          </a:xfrm>
        </p:spPr>
        <p:txBody>
          <a:bodyPr>
            <a:normAutofit/>
          </a:bodyPr>
          <a:lstStyle/>
          <a:p>
            <a:pPr>
              <a:buNone/>
            </a:pPr>
            <a:r>
              <a:rPr lang="en-US" sz="3600" dirty="0" smtClean="0"/>
              <a:t>“Representation </a:t>
            </a:r>
            <a:r>
              <a:rPr lang="en-US" sz="3600" dirty="0"/>
              <a:t>entails more than a direct or literal translation of a problematic situation into a mathematical model such as a formula or a diagram.  When engaging in representing, problem solvers imagine a visual story – one that is not always or necessarily implied by the problem formulation.  They impose that story on the problem, and, acting on this representation, they derive from it the sought solution (Arcavi 2003).”  </a:t>
            </a:r>
            <a:endParaRPr lang="en-US" sz="3600" dirty="0" smtClean="0"/>
          </a:p>
          <a:p>
            <a:pPr>
              <a:buNone/>
            </a:pPr>
            <a:r>
              <a:rPr lang="en-US" sz="3600" dirty="0" smtClean="0"/>
              <a:t>	from </a:t>
            </a:r>
            <a:r>
              <a:rPr lang="en-US" sz="3600" dirty="0"/>
              <a:t>Mathematics Teacher vol. 101, no 5. </a:t>
            </a:r>
          </a:p>
          <a:p>
            <a:pPr marL="0" indent="0">
              <a:buNone/>
            </a:pPr>
            <a:endParaRPr lang="en-US" dirty="0"/>
          </a:p>
        </p:txBody>
      </p:sp>
    </p:spTree>
    <p:extLst>
      <p:ext uri="{BB962C8B-B14F-4D97-AF65-F5344CB8AC3E}">
        <p14:creationId xmlns:p14="http://schemas.microsoft.com/office/powerpoint/2010/main" xmlns="" val="2063949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2160"/>
            <a:ext cx="10515600" cy="5404803"/>
          </a:xfrm>
        </p:spPr>
        <p:txBody>
          <a:bodyPr/>
          <a:lstStyle/>
          <a:p>
            <a:pPr>
              <a:buNone/>
            </a:pPr>
            <a:r>
              <a:rPr lang="es-PE" sz="3200" dirty="0" smtClean="0"/>
              <a:t>Example:  Logistic growth model for a bald eagle population:</a:t>
            </a:r>
          </a:p>
          <a:p>
            <a:pPr>
              <a:buNone/>
            </a:pPr>
            <a:endParaRPr lang="es-PE" dirty="0" smtClean="0"/>
          </a:p>
          <a:p>
            <a:pPr>
              <a:buNone/>
            </a:pPr>
            <a:endParaRPr lang="es-PE" dirty="0" smtClean="0"/>
          </a:p>
          <a:p>
            <a:pPr>
              <a:buNone/>
            </a:pPr>
            <a:endParaRPr lang="es-PE" dirty="0" smtClean="0"/>
          </a:p>
          <a:p>
            <a:pPr>
              <a:buNone/>
            </a:pPr>
            <a:endParaRPr lang="es-PE" dirty="0" smtClean="0"/>
          </a:p>
          <a:p>
            <a:pPr>
              <a:buNone/>
            </a:pPr>
            <a:endParaRPr lang="es-PE" dirty="0" smtClean="0"/>
          </a:p>
          <a:p>
            <a:pPr>
              <a:buNone/>
            </a:pPr>
            <a:endParaRPr lang="es-PE" dirty="0" smtClean="0"/>
          </a:p>
          <a:p>
            <a:pPr>
              <a:buNone/>
            </a:pPr>
            <a:r>
              <a:rPr lang="es-PE" sz="3200" dirty="0" smtClean="0"/>
              <a:t>Calculate the population after 3 years:</a:t>
            </a:r>
          </a:p>
          <a:p>
            <a:pPr>
              <a:buNone/>
            </a:pPr>
            <a:endParaRPr lang="es-PE" sz="3200" dirty="0" smtClean="0"/>
          </a:p>
          <a:p>
            <a:pPr>
              <a:buNone/>
            </a:pPr>
            <a:endParaRPr lang="es-PE" sz="3200" dirty="0" smtClean="0"/>
          </a:p>
        </p:txBody>
      </p:sp>
      <p:graphicFrame>
        <p:nvGraphicFramePr>
          <p:cNvPr id="1026" name="Object 2"/>
          <p:cNvGraphicFramePr>
            <a:graphicFrameLocks noChangeAspect="1"/>
          </p:cNvGraphicFramePr>
          <p:nvPr/>
        </p:nvGraphicFramePr>
        <p:xfrm>
          <a:off x="2530313" y="1909762"/>
          <a:ext cx="5559587" cy="1625917"/>
        </p:xfrm>
        <a:graphic>
          <a:graphicData uri="http://schemas.openxmlformats.org/presentationml/2006/ole">
            <p:oleObj spid="_x0000_s1026" name="Equation" r:id="rId3" imgW="1346040" imgH="39348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2160"/>
            <a:ext cx="10515600" cy="5404803"/>
          </a:xfrm>
        </p:spPr>
        <p:txBody>
          <a:bodyPr/>
          <a:lstStyle/>
          <a:p>
            <a:pPr>
              <a:buNone/>
            </a:pPr>
            <a:r>
              <a:rPr lang="es-PE" sz="3200" dirty="0" smtClean="0"/>
              <a:t>Example:  Logistic growth model for a bald eagle population:</a:t>
            </a:r>
          </a:p>
          <a:p>
            <a:pPr>
              <a:buNone/>
            </a:pPr>
            <a:endParaRPr lang="es-PE" dirty="0" smtClean="0"/>
          </a:p>
          <a:p>
            <a:pPr>
              <a:buNone/>
            </a:pPr>
            <a:endParaRPr lang="es-PE" dirty="0" smtClean="0"/>
          </a:p>
          <a:p>
            <a:pPr>
              <a:buNone/>
            </a:pPr>
            <a:endParaRPr lang="es-PE" dirty="0" smtClean="0"/>
          </a:p>
          <a:p>
            <a:pPr>
              <a:buNone/>
            </a:pPr>
            <a:endParaRPr lang="es-PE" dirty="0" smtClean="0"/>
          </a:p>
          <a:p>
            <a:pPr>
              <a:buNone/>
            </a:pPr>
            <a:endParaRPr lang="es-PE" dirty="0" smtClean="0"/>
          </a:p>
          <a:p>
            <a:pPr>
              <a:buNone/>
            </a:pPr>
            <a:endParaRPr lang="es-PE" dirty="0" smtClean="0"/>
          </a:p>
          <a:p>
            <a:pPr>
              <a:buNone/>
            </a:pPr>
            <a:r>
              <a:rPr lang="es-PE" sz="3200" dirty="0" smtClean="0"/>
              <a:t>Calculate the population after 3 years:</a:t>
            </a:r>
          </a:p>
          <a:p>
            <a:pPr>
              <a:buNone/>
            </a:pPr>
            <a:endParaRPr lang="es-PE" sz="3200" dirty="0" smtClean="0"/>
          </a:p>
          <a:p>
            <a:pPr>
              <a:buNone/>
            </a:pPr>
            <a:endParaRPr lang="es-PE" sz="3200" dirty="0" smtClean="0"/>
          </a:p>
        </p:txBody>
      </p:sp>
      <p:graphicFrame>
        <p:nvGraphicFramePr>
          <p:cNvPr id="1026" name="Object 2"/>
          <p:cNvGraphicFramePr>
            <a:graphicFrameLocks noChangeAspect="1"/>
          </p:cNvGraphicFramePr>
          <p:nvPr/>
        </p:nvGraphicFramePr>
        <p:xfrm>
          <a:off x="2530313" y="1909762"/>
          <a:ext cx="5559587" cy="1625917"/>
        </p:xfrm>
        <a:graphic>
          <a:graphicData uri="http://schemas.openxmlformats.org/presentationml/2006/ole">
            <p:oleObj spid="_x0000_s2050" name="Equation" r:id="rId3" imgW="1346040" imgH="393480" progId="Equation.DSMT4">
              <p:embed/>
            </p:oleObj>
          </a:graphicData>
        </a:graphic>
      </p:graphicFrame>
      <p:graphicFrame>
        <p:nvGraphicFramePr>
          <p:cNvPr id="1027" name="Object 3"/>
          <p:cNvGraphicFramePr>
            <a:graphicFrameLocks noChangeAspect="1"/>
          </p:cNvGraphicFramePr>
          <p:nvPr/>
        </p:nvGraphicFramePr>
        <p:xfrm>
          <a:off x="2045892" y="5169852"/>
          <a:ext cx="2349578" cy="722947"/>
        </p:xfrm>
        <a:graphic>
          <a:graphicData uri="http://schemas.openxmlformats.org/presentationml/2006/ole">
            <p:oleObj spid="_x0000_s2051" name="Equation" r:id="rId4" imgW="825480" imgH="253800" progId="Equation.DSMT4">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6E8176-088B-4BB7-B698-0726FA5C0B58}"/>
              </a:ext>
            </a:extLst>
          </p:cNvPr>
          <p:cNvSpPr>
            <a:spLocks noGrp="1"/>
          </p:cNvSpPr>
          <p:nvPr>
            <p:ph type="title"/>
          </p:nvPr>
        </p:nvSpPr>
        <p:spPr>
          <a:xfrm>
            <a:off x="613228" y="500062"/>
            <a:ext cx="10515600" cy="1325563"/>
          </a:xfrm>
        </p:spPr>
        <p:txBody>
          <a:bodyPr/>
          <a:lstStyle/>
          <a:p>
            <a:pPr algn="ctr"/>
            <a:r>
              <a:rPr lang="en-US" b="1" dirty="0"/>
              <a:t>Representation in Science</a:t>
            </a:r>
          </a:p>
        </p:txBody>
      </p:sp>
      <p:sp>
        <p:nvSpPr>
          <p:cNvPr id="3" name="Content Placeholder 2">
            <a:extLst>
              <a:ext uri="{FF2B5EF4-FFF2-40B4-BE49-F238E27FC236}">
                <a16:creationId xmlns:a16="http://schemas.microsoft.com/office/drawing/2014/main" xmlns="" id="{0241FB3A-8897-4B7D-92B2-A178A53ADA28}"/>
              </a:ext>
            </a:extLst>
          </p:cNvPr>
          <p:cNvSpPr>
            <a:spLocks noGrp="1"/>
          </p:cNvSpPr>
          <p:nvPr>
            <p:ph idx="1"/>
          </p:nvPr>
        </p:nvSpPr>
        <p:spPr>
          <a:xfrm>
            <a:off x="834572" y="1825625"/>
            <a:ext cx="10744200" cy="4351338"/>
          </a:xfrm>
        </p:spPr>
        <p:txBody>
          <a:bodyPr>
            <a:normAutofit/>
          </a:bodyPr>
          <a:lstStyle/>
          <a:p>
            <a:r>
              <a:rPr lang="en-US" sz="3600" dirty="0"/>
              <a:t>Losing one’s way if what is represented is overlooked</a:t>
            </a:r>
          </a:p>
          <a:p>
            <a:r>
              <a:rPr lang="en-US" sz="3600" dirty="0"/>
              <a:t>Developing increasingly abstract representations</a:t>
            </a:r>
          </a:p>
          <a:p>
            <a:r>
              <a:rPr lang="en-US" sz="3600" dirty="0"/>
              <a:t>Context of representation</a:t>
            </a:r>
          </a:p>
        </p:txBody>
      </p:sp>
    </p:spTree>
    <p:extLst>
      <p:ext uri="{BB962C8B-B14F-4D97-AF65-F5344CB8AC3E}">
        <p14:creationId xmlns:p14="http://schemas.microsoft.com/office/powerpoint/2010/main" xmlns="" val="2689841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6"/>
          <p:cNvSpPr>
            <a:spLocks noChangeArrowheads="1"/>
          </p:cNvSpPr>
          <p:nvPr/>
        </p:nvSpPr>
        <p:spPr bwMode="auto">
          <a:xfrm>
            <a:off x="1524000" y="877888"/>
            <a:ext cx="9144000" cy="5632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t>It will not do to memorize formulas, and to say to yourself, “I know all the formulas; all I gotta do is figure out how to put ‘em in the problem!”  Now, you may succeed with this for a while, and the more you work on memorizing the formulas, the longer you’ll go on with this method – </a:t>
            </a:r>
            <a:r>
              <a:rPr lang="en-US" altLang="en-US" sz="2400" dirty="0" smtClean="0"/>
              <a:t>but it </a:t>
            </a:r>
            <a:r>
              <a:rPr lang="en-US" altLang="en-US" sz="2400" dirty="0"/>
              <a:t>doesn’t work in the end.</a:t>
            </a:r>
          </a:p>
          <a:p>
            <a:pPr eaLnBrk="1" hangingPunct="1"/>
            <a:r>
              <a:rPr lang="en-US" altLang="en-US" sz="2400" dirty="0"/>
              <a:t>You might say, “I’m not gonna believe him, because I’ve always been successful: that’s the way I’ve always done it; I’m always gonna do it that way.”</a:t>
            </a:r>
          </a:p>
          <a:p>
            <a:pPr eaLnBrk="1" hangingPunct="1"/>
            <a:r>
              <a:rPr lang="en-US" altLang="en-US" sz="2400" dirty="0"/>
              <a:t>You are not always going to do it that way: you’re going to flunk – not this year, not next year, but eventually, when you get your job, or something – you’re going to lose along the line somewhere, because physics is an enormous extended thing: there are millions of formulas.  It’s impossible to remember all the formulas – it’s impossible.</a:t>
            </a:r>
          </a:p>
          <a:p>
            <a:pPr eaLnBrk="1" hangingPunct="1"/>
            <a:r>
              <a:rPr lang="en-US" altLang="en-US" sz="2400" dirty="0"/>
              <a:t>  -- Richard Feynman, physicist</a:t>
            </a:r>
          </a:p>
        </p:txBody>
      </p:sp>
    </p:spTree>
    <p:extLst>
      <p:ext uri="{BB962C8B-B14F-4D97-AF65-F5344CB8AC3E}">
        <p14:creationId xmlns:p14="http://schemas.microsoft.com/office/powerpoint/2010/main" xmlns="" val="1821669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95449A4-1A90-4C64-91D6-EB7467D3269F}"/>
              </a:ext>
            </a:extLst>
          </p:cNvPr>
          <p:cNvSpPr>
            <a:spLocks noGrp="1"/>
          </p:cNvSpPr>
          <p:nvPr>
            <p:ph idx="1"/>
          </p:nvPr>
        </p:nvSpPr>
        <p:spPr>
          <a:xfrm>
            <a:off x="878840" y="1155064"/>
            <a:ext cx="10515600" cy="4900295"/>
          </a:xfrm>
        </p:spPr>
        <p:txBody>
          <a:bodyPr>
            <a:normAutofit/>
          </a:bodyPr>
          <a:lstStyle/>
          <a:p>
            <a:pPr marL="0" indent="0">
              <a:buNone/>
            </a:pPr>
            <a:r>
              <a:rPr lang="en-US" sz="20000" dirty="0"/>
              <a:t>E = </a:t>
            </a:r>
            <a:r>
              <a:rPr lang="en-US" sz="20000" dirty="0" smtClean="0"/>
              <a:t>F/q</a:t>
            </a:r>
          </a:p>
          <a:p>
            <a:pPr marL="0" indent="0">
              <a:buNone/>
            </a:pPr>
            <a:endParaRPr lang="en-US" sz="3600" dirty="0" smtClean="0"/>
          </a:p>
        </p:txBody>
      </p:sp>
    </p:spTree>
    <p:extLst>
      <p:ext uri="{BB962C8B-B14F-4D97-AF65-F5344CB8AC3E}">
        <p14:creationId xmlns:p14="http://schemas.microsoft.com/office/powerpoint/2010/main" xmlns="" val="1534069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6D1B184-82B7-41DD-852A-1B3FE3551CF6}"/>
              </a:ext>
            </a:extLst>
          </p:cNvPr>
          <p:cNvSpPr>
            <a:spLocks noGrp="1"/>
          </p:cNvSpPr>
          <p:nvPr>
            <p:ph idx="1"/>
          </p:nvPr>
        </p:nvSpPr>
        <p:spPr/>
        <p:txBody>
          <a:bodyPr>
            <a:normAutofit/>
          </a:bodyPr>
          <a:lstStyle/>
          <a:p>
            <a:r>
              <a:rPr lang="en-US" sz="3600" dirty="0"/>
              <a:t>This presentation comes from a project of math and science faculty at LCC and </a:t>
            </a:r>
            <a:r>
              <a:rPr lang="en-US" sz="3600" dirty="0" smtClean="0"/>
              <a:t>COCC supported by a grant from HECC</a:t>
            </a:r>
            <a:endParaRPr lang="en-US" sz="3600" dirty="0"/>
          </a:p>
          <a:p>
            <a:r>
              <a:rPr lang="en-US" sz="3600" dirty="0" smtClean="0"/>
              <a:t>You are cordially invited to join this expanding project</a:t>
            </a:r>
            <a:endParaRPr lang="en-US" sz="3600" dirty="0"/>
          </a:p>
        </p:txBody>
      </p:sp>
    </p:spTree>
    <p:extLst>
      <p:ext uri="{BB962C8B-B14F-4D97-AF65-F5344CB8AC3E}">
        <p14:creationId xmlns:p14="http://schemas.microsoft.com/office/powerpoint/2010/main" xmlns="" val="668829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95449A4-1A90-4C64-91D6-EB7467D3269F}"/>
              </a:ext>
            </a:extLst>
          </p:cNvPr>
          <p:cNvSpPr>
            <a:spLocks noGrp="1"/>
          </p:cNvSpPr>
          <p:nvPr>
            <p:ph idx="1"/>
          </p:nvPr>
        </p:nvSpPr>
        <p:spPr>
          <a:xfrm>
            <a:off x="878840" y="1155064"/>
            <a:ext cx="10515600" cy="4900295"/>
          </a:xfrm>
        </p:spPr>
        <p:txBody>
          <a:bodyPr>
            <a:normAutofit/>
          </a:bodyPr>
          <a:lstStyle/>
          <a:p>
            <a:pPr marL="0" indent="0">
              <a:buNone/>
            </a:pPr>
            <a:r>
              <a:rPr lang="en-US" sz="20000" dirty="0"/>
              <a:t>E = </a:t>
            </a:r>
            <a:r>
              <a:rPr lang="en-US" sz="20000" dirty="0" smtClean="0"/>
              <a:t>F/q</a:t>
            </a:r>
          </a:p>
          <a:p>
            <a:pPr marL="0" indent="0">
              <a:buNone/>
            </a:pPr>
            <a:endParaRPr lang="en-US" sz="3600" dirty="0" smtClean="0"/>
          </a:p>
          <a:p>
            <a:pPr marL="0" indent="0">
              <a:buNone/>
            </a:pPr>
            <a:r>
              <a:rPr lang="en-US" sz="3600" dirty="0" smtClean="0"/>
              <a:t>What will be the strength of the electric field if the “test charge”, q is replaced with a charge of 2q?</a:t>
            </a:r>
            <a:endParaRPr lang="en-US" sz="3600" dirty="0"/>
          </a:p>
        </p:txBody>
      </p:sp>
    </p:spTree>
    <p:extLst>
      <p:ext uri="{BB962C8B-B14F-4D97-AF65-F5344CB8AC3E}">
        <p14:creationId xmlns:p14="http://schemas.microsoft.com/office/powerpoint/2010/main" xmlns="" val="1534069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16CF56-472A-4292-9A4B-B69C6848C81F}"/>
              </a:ext>
            </a:extLst>
          </p:cNvPr>
          <p:cNvSpPr>
            <a:spLocks noGrp="1"/>
          </p:cNvSpPr>
          <p:nvPr>
            <p:ph type="title"/>
          </p:nvPr>
        </p:nvSpPr>
        <p:spPr/>
        <p:txBody>
          <a:bodyPr/>
          <a:lstStyle/>
          <a:p>
            <a:r>
              <a:rPr lang="en-US" dirty="0"/>
              <a:t>Increasing abstraction, for example</a:t>
            </a:r>
          </a:p>
        </p:txBody>
      </p:sp>
      <p:sp>
        <p:nvSpPr>
          <p:cNvPr id="3" name="Content Placeholder 2">
            <a:extLst>
              <a:ext uri="{FF2B5EF4-FFF2-40B4-BE49-F238E27FC236}">
                <a16:creationId xmlns:a16="http://schemas.microsoft.com/office/drawing/2014/main" xmlns="" id="{41A8076C-E871-4DF9-824B-42E1065DABDE}"/>
              </a:ext>
            </a:extLst>
          </p:cNvPr>
          <p:cNvSpPr>
            <a:spLocks noGrp="1"/>
          </p:cNvSpPr>
          <p:nvPr>
            <p:ph idx="1"/>
          </p:nvPr>
        </p:nvSpPr>
        <p:spPr/>
        <p:txBody>
          <a:bodyPr>
            <a:normAutofit/>
          </a:bodyPr>
          <a:lstStyle/>
          <a:p>
            <a:pPr marL="0" indent="0">
              <a:buNone/>
            </a:pPr>
            <a:endParaRPr lang="en-US" sz="3600" dirty="0"/>
          </a:p>
          <a:p>
            <a:pPr marL="0" indent="0">
              <a:buNone/>
            </a:pPr>
            <a:endParaRPr lang="en-US" sz="3600" dirty="0"/>
          </a:p>
          <a:p>
            <a:pPr marL="0" indent="0">
              <a:buNone/>
            </a:pPr>
            <a:r>
              <a:rPr lang="en-US" sz="3600" dirty="0" err="1"/>
              <a:t>Pictoral</a:t>
            </a:r>
            <a:r>
              <a:rPr lang="en-US" sz="3600" dirty="0"/>
              <a:t> sketch </a:t>
            </a:r>
            <a:r>
              <a:rPr lang="en-US" sz="3600" dirty="0">
                <a:sym typeface="Wingdings" panose="05000000000000000000" pitchFamily="2" charset="2"/>
              </a:rPr>
              <a:t> diagram  mathematical formula</a:t>
            </a:r>
            <a:endParaRPr lang="en-US" sz="3600" dirty="0"/>
          </a:p>
        </p:txBody>
      </p:sp>
    </p:spTree>
    <p:extLst>
      <p:ext uri="{BB962C8B-B14F-4D97-AF65-F5344CB8AC3E}">
        <p14:creationId xmlns:p14="http://schemas.microsoft.com/office/powerpoint/2010/main" xmlns="" val="432153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C9334E-28F2-4E1D-B0A4-C00594AAE36F}"/>
              </a:ext>
            </a:extLst>
          </p:cNvPr>
          <p:cNvSpPr>
            <a:spLocks noGrp="1"/>
          </p:cNvSpPr>
          <p:nvPr>
            <p:ph type="title"/>
          </p:nvPr>
        </p:nvSpPr>
        <p:spPr/>
        <p:txBody>
          <a:bodyPr/>
          <a:lstStyle/>
          <a:p>
            <a:r>
              <a:rPr lang="en-US" dirty="0"/>
              <a:t>contexts</a:t>
            </a:r>
          </a:p>
        </p:txBody>
      </p:sp>
      <p:sp>
        <p:nvSpPr>
          <p:cNvPr id="3" name="Content Placeholder 2">
            <a:extLst>
              <a:ext uri="{FF2B5EF4-FFF2-40B4-BE49-F238E27FC236}">
                <a16:creationId xmlns:a16="http://schemas.microsoft.com/office/drawing/2014/main" xmlns="" id="{8CD8243B-494E-4E7D-8DDD-EA647DE098AF}"/>
              </a:ext>
            </a:extLst>
          </p:cNvPr>
          <p:cNvSpPr>
            <a:spLocks noGrp="1"/>
          </p:cNvSpPr>
          <p:nvPr>
            <p:ph idx="1"/>
          </p:nvPr>
        </p:nvSpPr>
        <p:spPr/>
        <p:txBody>
          <a:bodyPr/>
          <a:lstStyle/>
          <a:p>
            <a:r>
              <a:rPr lang="en-US" dirty="0"/>
              <a:t>Representing an idealized physical situation</a:t>
            </a:r>
          </a:p>
          <a:p>
            <a:r>
              <a:rPr lang="en-US" dirty="0"/>
              <a:t>Representing a real physical situation (which almost always involves the above)</a:t>
            </a:r>
          </a:p>
          <a:p>
            <a:r>
              <a:rPr lang="en-US" dirty="0"/>
              <a:t>Representing data of a physical situation</a:t>
            </a:r>
          </a:p>
        </p:txBody>
      </p:sp>
    </p:spTree>
    <p:extLst>
      <p:ext uri="{BB962C8B-B14F-4D97-AF65-F5344CB8AC3E}">
        <p14:creationId xmlns:p14="http://schemas.microsoft.com/office/powerpoint/2010/main" xmlns="" val="491216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FB3EBA-8024-4E5D-8432-48CAAD16D931}"/>
              </a:ext>
            </a:extLst>
          </p:cNvPr>
          <p:cNvSpPr>
            <a:spLocks noGrp="1"/>
          </p:cNvSpPr>
          <p:nvPr>
            <p:ph type="title"/>
          </p:nvPr>
        </p:nvSpPr>
        <p:spPr/>
        <p:txBody>
          <a:bodyPr/>
          <a:lstStyle/>
          <a:p>
            <a:r>
              <a:rPr lang="en-US" b="1" dirty="0"/>
              <a:t>Implications for mathematics teaching</a:t>
            </a:r>
          </a:p>
        </p:txBody>
      </p:sp>
      <p:sp>
        <p:nvSpPr>
          <p:cNvPr id="3" name="Content Placeholder 2">
            <a:extLst>
              <a:ext uri="{FF2B5EF4-FFF2-40B4-BE49-F238E27FC236}">
                <a16:creationId xmlns:a16="http://schemas.microsoft.com/office/drawing/2014/main" xmlns="" id="{53849CD6-DB19-421B-A9C8-62B7BE3993D5}"/>
              </a:ext>
            </a:extLst>
          </p:cNvPr>
          <p:cNvSpPr>
            <a:spLocks noGrp="1"/>
          </p:cNvSpPr>
          <p:nvPr>
            <p:ph idx="1"/>
          </p:nvPr>
        </p:nvSpPr>
        <p:spPr/>
        <p:txBody>
          <a:bodyPr/>
          <a:lstStyle/>
          <a:p>
            <a:r>
              <a:rPr lang="en-US" sz="3600" dirty="0"/>
              <a:t>Include the </a:t>
            </a:r>
            <a:r>
              <a:rPr lang="en-US" sz="3600" b="1" i="1" dirty="0" smtClean="0"/>
              <a:t>idea </a:t>
            </a:r>
            <a:r>
              <a:rPr lang="en-US" sz="3600" b="1" i="1" dirty="0"/>
              <a:t>of representation </a:t>
            </a:r>
            <a:r>
              <a:rPr lang="en-US" sz="3600" dirty="0"/>
              <a:t>in mathematics applications</a:t>
            </a:r>
          </a:p>
          <a:p>
            <a:r>
              <a:rPr lang="en-US" sz="3600" dirty="0"/>
              <a:t>Specify the </a:t>
            </a:r>
            <a:r>
              <a:rPr lang="en-US" sz="3600" b="1" i="1" dirty="0"/>
              <a:t>mathematical</a:t>
            </a:r>
            <a:r>
              <a:rPr lang="en-US" sz="3600" dirty="0"/>
              <a:t> ideas being represented, so that students see that representation takes place in mathematics as well as </a:t>
            </a:r>
            <a:r>
              <a:rPr lang="en-US" sz="3600" dirty="0" smtClean="0"/>
              <a:t>in its </a:t>
            </a:r>
            <a:r>
              <a:rPr lang="en-US" sz="3600" dirty="0"/>
              <a:t>applied use.</a:t>
            </a:r>
          </a:p>
          <a:p>
            <a:endParaRPr lang="en-US" dirty="0"/>
          </a:p>
          <a:p>
            <a:r>
              <a:rPr lang="en-US" sz="4400" dirty="0"/>
              <a:t>How can this take place?</a:t>
            </a:r>
          </a:p>
        </p:txBody>
      </p:sp>
    </p:spTree>
    <p:extLst>
      <p:ext uri="{BB962C8B-B14F-4D97-AF65-F5344CB8AC3E}">
        <p14:creationId xmlns:p14="http://schemas.microsoft.com/office/powerpoint/2010/main" xmlns="" val="3196837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s-PE" sz="6000" dirty="0" smtClean="0"/>
              <a:t>Discussion:</a:t>
            </a:r>
            <a:endParaRPr lang="es-PE" sz="6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accent5">
                    <a:lumMod val="50000"/>
                  </a:schemeClr>
                </a:solidFill>
              </a:rPr>
              <a:t>Invitation</a:t>
            </a:r>
            <a:r>
              <a:rPr lang="en-US" b="1" dirty="0">
                <a:solidFill>
                  <a:schemeClr val="accent5">
                    <a:lumMod val="50000"/>
                  </a:schemeClr>
                </a:solidFill>
              </a:rPr>
              <a:t> to building state-wide infrastructure</a:t>
            </a:r>
          </a:p>
        </p:txBody>
      </p:sp>
      <p:sp>
        <p:nvSpPr>
          <p:cNvPr id="3" name="Content Placeholder 2"/>
          <p:cNvSpPr>
            <a:spLocks noGrp="1"/>
          </p:cNvSpPr>
          <p:nvPr>
            <p:ph idx="1"/>
          </p:nvPr>
        </p:nvSpPr>
        <p:spPr/>
        <p:txBody>
          <a:bodyPr/>
          <a:lstStyle/>
          <a:p>
            <a:r>
              <a:rPr lang="en-US" sz="3600" dirty="0"/>
              <a:t>See this project as a pilot for </a:t>
            </a:r>
          </a:p>
          <a:p>
            <a:pPr lvl="1"/>
            <a:r>
              <a:rPr lang="en-US" sz="3600" dirty="0"/>
              <a:t>testing, refining and replication </a:t>
            </a:r>
          </a:p>
          <a:p>
            <a:pPr lvl="1"/>
            <a:r>
              <a:rPr lang="en-US" sz="3600" dirty="0"/>
              <a:t>in many forms </a:t>
            </a:r>
          </a:p>
          <a:p>
            <a:pPr lvl="1"/>
            <a:r>
              <a:rPr lang="en-US" sz="3600" dirty="0"/>
              <a:t>across multiple Oregon community colleges</a:t>
            </a:r>
          </a:p>
          <a:p>
            <a:r>
              <a:rPr lang="en-US" sz="3600" dirty="0"/>
              <a:t>Recall previous report on developing this state-wide infrastructure</a:t>
            </a:r>
          </a:p>
          <a:p>
            <a:r>
              <a:rPr lang="en-US" sz="3600" dirty="0"/>
              <a:t>Contact us</a:t>
            </a:r>
          </a:p>
        </p:txBody>
      </p:sp>
    </p:spTree>
    <p:extLst>
      <p:ext uri="{BB962C8B-B14F-4D97-AF65-F5344CB8AC3E}">
        <p14:creationId xmlns:p14="http://schemas.microsoft.com/office/powerpoint/2010/main" xmlns="" val="3876969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393841"/>
          </a:xfrm>
        </p:spPr>
        <p:txBody>
          <a:bodyPr>
            <a:normAutofit/>
          </a:bodyPr>
          <a:lstStyle/>
          <a:p>
            <a:r>
              <a:rPr lang="en-US" b="1" dirty="0">
                <a:solidFill>
                  <a:schemeClr val="accent5">
                    <a:lumMod val="50000"/>
                  </a:schemeClr>
                </a:solidFill>
              </a:rPr>
              <a:t>What is the scope and structure of the regional initiative to bring SoTL to Oregon community colleges?</a:t>
            </a:r>
          </a:p>
        </p:txBody>
      </p:sp>
      <p:sp>
        <p:nvSpPr>
          <p:cNvPr id="3" name="Content Placeholder 2"/>
          <p:cNvSpPr>
            <a:spLocks noGrp="1"/>
          </p:cNvSpPr>
          <p:nvPr>
            <p:ph idx="1"/>
          </p:nvPr>
        </p:nvSpPr>
        <p:spPr>
          <a:xfrm>
            <a:off x="838200" y="2758966"/>
            <a:ext cx="10515600" cy="4351338"/>
          </a:xfrm>
        </p:spPr>
        <p:txBody>
          <a:bodyPr>
            <a:normAutofit/>
          </a:bodyPr>
          <a:lstStyle/>
          <a:p>
            <a:r>
              <a:rPr lang="en-US" sz="3200" dirty="0"/>
              <a:t>Led by faculty and connecting faculty across institutions</a:t>
            </a:r>
          </a:p>
          <a:p>
            <a:r>
              <a:rPr lang="en-US" sz="3200" dirty="0"/>
              <a:t>Centered in CC SoTL with collaboration with 4YIs and DBERs there</a:t>
            </a:r>
          </a:p>
          <a:p>
            <a:r>
              <a:rPr lang="en-US" sz="3200" dirty="0"/>
              <a:t>Connected to pockets of innovation and scholarship</a:t>
            </a:r>
          </a:p>
          <a:p>
            <a:r>
              <a:rPr lang="en-US" sz="3200" dirty="0"/>
              <a:t>Connected to incoming educational deficiencies and reforms developed with K-12 teachers</a:t>
            </a:r>
          </a:p>
        </p:txBody>
      </p:sp>
    </p:spTree>
    <p:extLst>
      <p:ext uri="{BB962C8B-B14F-4D97-AF65-F5344CB8AC3E}">
        <p14:creationId xmlns:p14="http://schemas.microsoft.com/office/powerpoint/2010/main" xmlns="" val="3463447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71" y="64369"/>
            <a:ext cx="11862660" cy="801149"/>
          </a:xfrm>
        </p:spPr>
        <p:txBody>
          <a:bodyPr/>
          <a:lstStyle/>
          <a:p>
            <a:r>
              <a:rPr lang="en-US" b="1" dirty="0">
                <a:solidFill>
                  <a:schemeClr val="accent5">
                    <a:lumMod val="50000"/>
                  </a:schemeClr>
                </a:solidFill>
              </a:rPr>
              <a:t>The integrated network of CCs and Projects</a:t>
            </a:r>
          </a:p>
        </p:txBody>
      </p:sp>
      <p:grpSp>
        <p:nvGrpSpPr>
          <p:cNvPr id="3" name="Group 2"/>
          <p:cNvGrpSpPr/>
          <p:nvPr/>
        </p:nvGrpSpPr>
        <p:grpSpPr>
          <a:xfrm>
            <a:off x="4221440" y="1785310"/>
            <a:ext cx="6310223" cy="4308176"/>
            <a:chOff x="1557068" y="1644050"/>
            <a:chExt cx="6310223" cy="4308176"/>
          </a:xfrm>
        </p:grpSpPr>
        <p:sp>
          <p:nvSpPr>
            <p:cNvPr id="10" name="Oval 9"/>
            <p:cNvSpPr/>
            <p:nvPr/>
          </p:nvSpPr>
          <p:spPr>
            <a:xfrm>
              <a:off x="1557068" y="4465608"/>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2" name="Straight Connector 11"/>
            <p:cNvCxnSpPr/>
            <p:nvPr/>
          </p:nvCxnSpPr>
          <p:spPr>
            <a:xfrm>
              <a:off x="1992702" y="3109823"/>
              <a:ext cx="58745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001329" y="3939398"/>
              <a:ext cx="58659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6"/>
            </p:cNvCxnSpPr>
            <p:nvPr/>
          </p:nvCxnSpPr>
          <p:spPr>
            <a:xfrm>
              <a:off x="2014268" y="4694208"/>
              <a:ext cx="585302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747513" y="2130725"/>
              <a:ext cx="0" cy="38215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722298" y="2130725"/>
              <a:ext cx="0" cy="3683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714336" y="2130725"/>
              <a:ext cx="0" cy="3683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542471" y="2130725"/>
              <a:ext cx="0" cy="3545456"/>
            </a:xfrm>
            <a:prstGeom prst="line">
              <a:avLst/>
            </a:prstGeom>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5266424" y="3677009"/>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Rounded Rectangle 33"/>
            <p:cNvSpPr/>
            <p:nvPr/>
          </p:nvSpPr>
          <p:spPr>
            <a:xfrm>
              <a:off x="2454214" y="4398753"/>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5" name="Rounded Rectangle 34"/>
            <p:cNvSpPr/>
            <p:nvPr/>
          </p:nvSpPr>
          <p:spPr>
            <a:xfrm>
              <a:off x="3428999" y="4398753"/>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 name="Rounded Rectangle 35"/>
            <p:cNvSpPr/>
            <p:nvPr/>
          </p:nvSpPr>
          <p:spPr>
            <a:xfrm>
              <a:off x="4425351" y="4465608"/>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7" name="Rounded Rectangle 36"/>
            <p:cNvSpPr/>
            <p:nvPr/>
          </p:nvSpPr>
          <p:spPr>
            <a:xfrm>
              <a:off x="5244859" y="4465608"/>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8" name="Rectangle 37"/>
            <p:cNvSpPr/>
            <p:nvPr/>
          </p:nvSpPr>
          <p:spPr>
            <a:xfrm>
              <a:off x="2547669" y="16440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 name="Rectangle 38"/>
            <p:cNvSpPr/>
            <p:nvPr/>
          </p:nvSpPr>
          <p:spPr>
            <a:xfrm>
              <a:off x="3522454" y="1665617"/>
              <a:ext cx="457200" cy="4356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0" name="Rectangle 39"/>
            <p:cNvSpPr/>
            <p:nvPr/>
          </p:nvSpPr>
          <p:spPr>
            <a:xfrm>
              <a:off x="4454107" y="1644050"/>
              <a:ext cx="57797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1" name="Rectangle 40"/>
            <p:cNvSpPr/>
            <p:nvPr/>
          </p:nvSpPr>
          <p:spPr>
            <a:xfrm>
              <a:off x="5342627" y="16440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2" name="Oval 41"/>
            <p:cNvSpPr/>
            <p:nvPr/>
          </p:nvSpPr>
          <p:spPr>
            <a:xfrm>
              <a:off x="1564258" y="2851748"/>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3" name="Oval 42"/>
            <p:cNvSpPr/>
            <p:nvPr/>
          </p:nvSpPr>
          <p:spPr>
            <a:xfrm>
              <a:off x="1572885" y="3681323"/>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4" name="Rounded Rectangle 43"/>
            <p:cNvSpPr/>
            <p:nvPr/>
          </p:nvSpPr>
          <p:spPr>
            <a:xfrm>
              <a:off x="2470031" y="2801427"/>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5" name="Rounded Rectangle 44"/>
            <p:cNvSpPr/>
            <p:nvPr/>
          </p:nvSpPr>
          <p:spPr>
            <a:xfrm>
              <a:off x="3457755" y="2801427"/>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6" name="Rounded Rectangle 45"/>
            <p:cNvSpPr/>
            <p:nvPr/>
          </p:nvSpPr>
          <p:spPr>
            <a:xfrm>
              <a:off x="4454107" y="2818680"/>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7" name="Rounded Rectangle 46"/>
            <p:cNvSpPr/>
            <p:nvPr/>
          </p:nvSpPr>
          <p:spPr>
            <a:xfrm>
              <a:off x="5277928" y="2766921"/>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8" name="Rounded Rectangle 47"/>
            <p:cNvSpPr/>
            <p:nvPr/>
          </p:nvSpPr>
          <p:spPr>
            <a:xfrm>
              <a:off x="2470031" y="3647534"/>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9" name="Rounded Rectangle 48"/>
            <p:cNvSpPr/>
            <p:nvPr/>
          </p:nvSpPr>
          <p:spPr>
            <a:xfrm>
              <a:off x="3427563" y="3647534"/>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0" name="Rounded Rectangle 49"/>
            <p:cNvSpPr/>
            <p:nvPr/>
          </p:nvSpPr>
          <p:spPr>
            <a:xfrm>
              <a:off x="4425351" y="3646099"/>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Tree>
    <p:extLst>
      <p:ext uri="{BB962C8B-B14F-4D97-AF65-F5344CB8AC3E}">
        <p14:creationId xmlns:p14="http://schemas.microsoft.com/office/powerpoint/2010/main" xmlns="" val="3951280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71" y="64369"/>
            <a:ext cx="11862660" cy="801149"/>
          </a:xfrm>
        </p:spPr>
        <p:txBody>
          <a:bodyPr/>
          <a:lstStyle/>
          <a:p>
            <a:r>
              <a:rPr lang="en-US" b="1" dirty="0">
                <a:solidFill>
                  <a:schemeClr val="accent5">
                    <a:lumMod val="50000"/>
                  </a:schemeClr>
                </a:solidFill>
              </a:rPr>
              <a:t>The integrated network of CCs and Projects</a:t>
            </a:r>
          </a:p>
        </p:txBody>
      </p:sp>
      <p:grpSp>
        <p:nvGrpSpPr>
          <p:cNvPr id="3" name="Group 2"/>
          <p:cNvGrpSpPr/>
          <p:nvPr/>
        </p:nvGrpSpPr>
        <p:grpSpPr>
          <a:xfrm>
            <a:off x="4221440" y="1785310"/>
            <a:ext cx="6310223" cy="4308176"/>
            <a:chOff x="1557068" y="1644050"/>
            <a:chExt cx="6310223" cy="4308176"/>
          </a:xfrm>
        </p:grpSpPr>
        <p:sp>
          <p:nvSpPr>
            <p:cNvPr id="10" name="Oval 9"/>
            <p:cNvSpPr/>
            <p:nvPr/>
          </p:nvSpPr>
          <p:spPr>
            <a:xfrm>
              <a:off x="1557068" y="4465608"/>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2" name="Straight Connector 11"/>
            <p:cNvCxnSpPr/>
            <p:nvPr/>
          </p:nvCxnSpPr>
          <p:spPr>
            <a:xfrm>
              <a:off x="1992702" y="3109823"/>
              <a:ext cx="58745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001329" y="3939398"/>
              <a:ext cx="58659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6"/>
            </p:cNvCxnSpPr>
            <p:nvPr/>
          </p:nvCxnSpPr>
          <p:spPr>
            <a:xfrm>
              <a:off x="2014268" y="4694208"/>
              <a:ext cx="585302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747513" y="2130725"/>
              <a:ext cx="0" cy="38215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722298" y="2130725"/>
              <a:ext cx="0" cy="3683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714336" y="2130725"/>
              <a:ext cx="0" cy="3683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542471" y="2130725"/>
              <a:ext cx="0" cy="3545456"/>
            </a:xfrm>
            <a:prstGeom prst="line">
              <a:avLst/>
            </a:prstGeom>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5266424" y="3677009"/>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Rounded Rectangle 33"/>
            <p:cNvSpPr/>
            <p:nvPr/>
          </p:nvSpPr>
          <p:spPr>
            <a:xfrm>
              <a:off x="2454214" y="4398753"/>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5" name="Rounded Rectangle 34"/>
            <p:cNvSpPr/>
            <p:nvPr/>
          </p:nvSpPr>
          <p:spPr>
            <a:xfrm>
              <a:off x="3428999" y="4398753"/>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 name="Rounded Rectangle 35"/>
            <p:cNvSpPr/>
            <p:nvPr/>
          </p:nvSpPr>
          <p:spPr>
            <a:xfrm>
              <a:off x="4425351" y="4465608"/>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7" name="Rounded Rectangle 36"/>
            <p:cNvSpPr/>
            <p:nvPr/>
          </p:nvSpPr>
          <p:spPr>
            <a:xfrm>
              <a:off x="5244859" y="4465608"/>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8" name="Rectangle 37"/>
            <p:cNvSpPr/>
            <p:nvPr/>
          </p:nvSpPr>
          <p:spPr>
            <a:xfrm>
              <a:off x="2547669" y="16440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 name="Rectangle 38"/>
            <p:cNvSpPr/>
            <p:nvPr/>
          </p:nvSpPr>
          <p:spPr>
            <a:xfrm>
              <a:off x="3522454" y="1665617"/>
              <a:ext cx="457200" cy="4356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0" name="Rectangle 39"/>
            <p:cNvSpPr/>
            <p:nvPr/>
          </p:nvSpPr>
          <p:spPr>
            <a:xfrm>
              <a:off x="4454107" y="1644050"/>
              <a:ext cx="57797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1" name="Rectangle 40"/>
            <p:cNvSpPr/>
            <p:nvPr/>
          </p:nvSpPr>
          <p:spPr>
            <a:xfrm>
              <a:off x="5342627" y="16440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2" name="Oval 41"/>
            <p:cNvSpPr/>
            <p:nvPr/>
          </p:nvSpPr>
          <p:spPr>
            <a:xfrm>
              <a:off x="1564258" y="2851748"/>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3" name="Oval 42"/>
            <p:cNvSpPr/>
            <p:nvPr/>
          </p:nvSpPr>
          <p:spPr>
            <a:xfrm>
              <a:off x="1572885" y="3681323"/>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4" name="Rounded Rectangle 43"/>
            <p:cNvSpPr/>
            <p:nvPr/>
          </p:nvSpPr>
          <p:spPr>
            <a:xfrm>
              <a:off x="2470031" y="2801427"/>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5" name="Rounded Rectangle 44"/>
            <p:cNvSpPr/>
            <p:nvPr/>
          </p:nvSpPr>
          <p:spPr>
            <a:xfrm>
              <a:off x="3457755" y="2801427"/>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6" name="Rounded Rectangle 45"/>
            <p:cNvSpPr/>
            <p:nvPr/>
          </p:nvSpPr>
          <p:spPr>
            <a:xfrm>
              <a:off x="4454107" y="2818680"/>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7" name="Rounded Rectangle 46"/>
            <p:cNvSpPr/>
            <p:nvPr/>
          </p:nvSpPr>
          <p:spPr>
            <a:xfrm>
              <a:off x="5277928" y="2766921"/>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8" name="Rounded Rectangle 47"/>
            <p:cNvSpPr/>
            <p:nvPr/>
          </p:nvSpPr>
          <p:spPr>
            <a:xfrm>
              <a:off x="2470031" y="3647534"/>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9" name="Rounded Rectangle 48"/>
            <p:cNvSpPr/>
            <p:nvPr/>
          </p:nvSpPr>
          <p:spPr>
            <a:xfrm>
              <a:off x="3427563" y="3647534"/>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0" name="Rounded Rectangle 49"/>
            <p:cNvSpPr/>
            <p:nvPr/>
          </p:nvSpPr>
          <p:spPr>
            <a:xfrm>
              <a:off x="4425351" y="3646099"/>
              <a:ext cx="586597" cy="59091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 name="L-Shape 3"/>
          <p:cNvSpPr/>
          <p:nvPr/>
        </p:nvSpPr>
        <p:spPr>
          <a:xfrm rot="5400000">
            <a:off x="4327633" y="748863"/>
            <a:ext cx="4067503" cy="5344510"/>
          </a:xfrm>
          <a:prstGeom prst="corner">
            <a:avLst>
              <a:gd name="adj1" fmla="val 31538"/>
              <a:gd name="adj2" fmla="val 32629"/>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Rounded Rectangle 4"/>
          <p:cNvSpPr/>
          <p:nvPr/>
        </p:nvSpPr>
        <p:spPr>
          <a:xfrm>
            <a:off x="1885631" y="2383088"/>
            <a:ext cx="1008993" cy="665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ounded Rectangle 5"/>
          <p:cNvSpPr/>
          <p:nvPr/>
        </p:nvSpPr>
        <p:spPr>
          <a:xfrm>
            <a:off x="1907628" y="3450208"/>
            <a:ext cx="1008993" cy="630450"/>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ounded Rectangle 6"/>
          <p:cNvSpPr/>
          <p:nvPr/>
        </p:nvSpPr>
        <p:spPr>
          <a:xfrm>
            <a:off x="1907628" y="4606868"/>
            <a:ext cx="1008993" cy="7218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TextBox 12"/>
          <p:cNvSpPr txBox="1"/>
          <p:nvPr/>
        </p:nvSpPr>
        <p:spPr>
          <a:xfrm>
            <a:off x="461813" y="3499091"/>
            <a:ext cx="1135117" cy="523220"/>
          </a:xfrm>
          <a:prstGeom prst="rect">
            <a:avLst/>
          </a:prstGeom>
          <a:noFill/>
        </p:spPr>
        <p:txBody>
          <a:bodyPr wrap="square" rtlCol="0">
            <a:spAutoFit/>
          </a:bodyPr>
          <a:lstStyle/>
          <a:p>
            <a:r>
              <a:rPr lang="en-US" sz="2800" dirty="0">
                <a:solidFill>
                  <a:prstClr val="black"/>
                </a:solidFill>
              </a:rPr>
              <a:t>DBERs</a:t>
            </a:r>
          </a:p>
        </p:txBody>
      </p:sp>
      <p:sp>
        <p:nvSpPr>
          <p:cNvPr id="15" name="TextBox 14"/>
          <p:cNvSpPr txBox="1"/>
          <p:nvPr/>
        </p:nvSpPr>
        <p:spPr>
          <a:xfrm>
            <a:off x="567655" y="2403725"/>
            <a:ext cx="1013606" cy="584775"/>
          </a:xfrm>
          <a:prstGeom prst="rect">
            <a:avLst/>
          </a:prstGeom>
          <a:noFill/>
        </p:spPr>
        <p:txBody>
          <a:bodyPr wrap="square" rtlCol="0">
            <a:spAutoFit/>
          </a:bodyPr>
          <a:lstStyle/>
          <a:p>
            <a:r>
              <a:rPr lang="en-US" sz="3200" dirty="0">
                <a:solidFill>
                  <a:prstClr val="black"/>
                </a:solidFill>
              </a:rPr>
              <a:t>OUS</a:t>
            </a:r>
          </a:p>
        </p:txBody>
      </p:sp>
      <p:sp>
        <p:nvSpPr>
          <p:cNvPr id="17" name="TextBox 16"/>
          <p:cNvSpPr txBox="1"/>
          <p:nvPr/>
        </p:nvSpPr>
        <p:spPr>
          <a:xfrm>
            <a:off x="591607" y="4675418"/>
            <a:ext cx="1028624" cy="584775"/>
          </a:xfrm>
          <a:prstGeom prst="rect">
            <a:avLst/>
          </a:prstGeom>
          <a:noFill/>
        </p:spPr>
        <p:txBody>
          <a:bodyPr wrap="square" rtlCol="0">
            <a:spAutoFit/>
          </a:bodyPr>
          <a:lstStyle/>
          <a:p>
            <a:r>
              <a:rPr lang="en-US" sz="3200" dirty="0">
                <a:solidFill>
                  <a:prstClr val="black"/>
                </a:solidFill>
              </a:rPr>
              <a:t>K-12</a:t>
            </a:r>
          </a:p>
        </p:txBody>
      </p:sp>
      <p:cxnSp>
        <p:nvCxnSpPr>
          <p:cNvPr id="21" name="Straight Connector 20"/>
          <p:cNvCxnSpPr/>
          <p:nvPr/>
        </p:nvCxnSpPr>
        <p:spPr>
          <a:xfrm flipV="1">
            <a:off x="2880924" y="2757379"/>
            <a:ext cx="772508" cy="1"/>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6" idx="3"/>
          </p:cNvCxnSpPr>
          <p:nvPr/>
        </p:nvCxnSpPr>
        <p:spPr>
          <a:xfrm flipV="1">
            <a:off x="2916621" y="3760701"/>
            <a:ext cx="772508" cy="4732"/>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7" idx="3"/>
          </p:cNvCxnSpPr>
          <p:nvPr/>
        </p:nvCxnSpPr>
        <p:spPr>
          <a:xfrm flipV="1">
            <a:off x="2916621" y="4967805"/>
            <a:ext cx="772508" cy="2"/>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29" name="Right Triangle 28"/>
          <p:cNvSpPr/>
          <p:nvPr/>
        </p:nvSpPr>
        <p:spPr>
          <a:xfrm rot="5400000">
            <a:off x="3771420" y="1348230"/>
            <a:ext cx="849090" cy="939470"/>
          </a:xfrm>
          <a:prstGeom prst="r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0" name="TextBox 29"/>
          <p:cNvSpPr txBox="1"/>
          <p:nvPr/>
        </p:nvSpPr>
        <p:spPr>
          <a:xfrm>
            <a:off x="567655" y="5955464"/>
            <a:ext cx="4335421" cy="584775"/>
          </a:xfrm>
          <a:prstGeom prst="rect">
            <a:avLst/>
          </a:prstGeom>
          <a:noFill/>
        </p:spPr>
        <p:txBody>
          <a:bodyPr wrap="square" rtlCol="0">
            <a:spAutoFit/>
          </a:bodyPr>
          <a:lstStyle/>
          <a:p>
            <a:r>
              <a:rPr lang="en-US" sz="3200" dirty="0">
                <a:solidFill>
                  <a:srgbClr val="FF0000"/>
                </a:solidFill>
              </a:rPr>
              <a:t>And in the first stage…</a:t>
            </a:r>
          </a:p>
        </p:txBody>
      </p:sp>
      <p:sp>
        <p:nvSpPr>
          <p:cNvPr id="31" name="Rectangle 30"/>
          <p:cNvSpPr/>
          <p:nvPr/>
        </p:nvSpPr>
        <p:spPr>
          <a:xfrm>
            <a:off x="1907628" y="1387366"/>
            <a:ext cx="1008993" cy="567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TextBox 31"/>
          <p:cNvSpPr txBox="1"/>
          <p:nvPr/>
        </p:nvSpPr>
        <p:spPr>
          <a:xfrm>
            <a:off x="641778" y="1412077"/>
            <a:ext cx="1028624" cy="584775"/>
          </a:xfrm>
          <a:prstGeom prst="rect">
            <a:avLst/>
          </a:prstGeom>
          <a:noFill/>
        </p:spPr>
        <p:txBody>
          <a:bodyPr wrap="square" rtlCol="0">
            <a:spAutoFit/>
          </a:bodyPr>
          <a:lstStyle/>
          <a:p>
            <a:r>
              <a:rPr lang="en-US" sz="3200" dirty="0" err="1">
                <a:solidFill>
                  <a:prstClr val="black"/>
                </a:solidFill>
              </a:rPr>
              <a:t>PoI</a:t>
            </a:r>
            <a:endParaRPr lang="en-US" sz="3200" dirty="0">
              <a:solidFill>
                <a:prstClr val="black"/>
              </a:solidFill>
            </a:endParaRPr>
          </a:p>
        </p:txBody>
      </p:sp>
      <p:cxnSp>
        <p:nvCxnSpPr>
          <p:cNvPr id="51" name="Straight Connector 50"/>
          <p:cNvCxnSpPr>
            <a:stCxn id="31" idx="3"/>
          </p:cNvCxnSpPr>
          <p:nvPr/>
        </p:nvCxnSpPr>
        <p:spPr>
          <a:xfrm>
            <a:off x="2916621" y="1671145"/>
            <a:ext cx="809609"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29895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50000"/>
                  </a:schemeClr>
                </a:solidFill>
              </a:rPr>
              <a:t>What is the Scholarship of Teaching and Learning?</a:t>
            </a:r>
          </a:p>
        </p:txBody>
      </p:sp>
      <p:sp>
        <p:nvSpPr>
          <p:cNvPr id="3" name="Content Placeholder 2"/>
          <p:cNvSpPr>
            <a:spLocks noGrp="1"/>
          </p:cNvSpPr>
          <p:nvPr>
            <p:ph idx="1"/>
          </p:nvPr>
        </p:nvSpPr>
        <p:spPr/>
        <p:txBody>
          <a:bodyPr>
            <a:normAutofit/>
          </a:bodyPr>
          <a:lstStyle/>
          <a:p>
            <a:r>
              <a:rPr lang="en-US" sz="3200" dirty="0"/>
              <a:t>“The movement for a scholarship of teaching seeks first and foremost to legitimate a new set of questions as intellectual problems.  Arriving there, the discourse surrounding the scholarship of teaching can begin to chart what is yet uncharted terrain, a landscape that will feature the convergence of disciplinary knowledge, pedagogical practice, evidence of learning, and theories of learning and cognition.”</a:t>
            </a:r>
          </a:p>
          <a:p>
            <a:pPr marL="0" indent="0">
              <a:buNone/>
            </a:pPr>
            <a:r>
              <a:rPr lang="en-US" sz="3200" dirty="0"/>
              <a:t>-- Randy Bass, 1999, </a:t>
            </a:r>
            <a:r>
              <a:rPr lang="en-US" sz="3200" i="1" dirty="0" err="1"/>
              <a:t>Inventio</a:t>
            </a:r>
            <a:endParaRPr lang="en-US" sz="3200" i="1" dirty="0"/>
          </a:p>
        </p:txBody>
      </p:sp>
    </p:spTree>
    <p:extLst>
      <p:ext uri="{BB962C8B-B14F-4D97-AF65-F5344CB8AC3E}">
        <p14:creationId xmlns:p14="http://schemas.microsoft.com/office/powerpoint/2010/main" xmlns="" val="1737136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50000"/>
                  </a:schemeClr>
                </a:solidFill>
              </a:rPr>
              <a:t>Strategic Math/Science collaboration goal</a:t>
            </a:r>
          </a:p>
        </p:txBody>
      </p:sp>
      <p:sp>
        <p:nvSpPr>
          <p:cNvPr id="3" name="Content Placeholder 2"/>
          <p:cNvSpPr>
            <a:spLocks noGrp="1"/>
          </p:cNvSpPr>
          <p:nvPr>
            <p:ph idx="1"/>
          </p:nvPr>
        </p:nvSpPr>
        <p:spPr>
          <a:xfrm>
            <a:off x="838200" y="1749296"/>
            <a:ext cx="10515600" cy="4743579"/>
          </a:xfrm>
        </p:spPr>
        <p:txBody>
          <a:bodyPr>
            <a:normAutofit fontScale="92500" lnSpcReduction="10000"/>
          </a:bodyPr>
          <a:lstStyle/>
          <a:p>
            <a:r>
              <a:rPr lang="en-US" sz="3600" dirty="0"/>
              <a:t>Math classes focused more on the </a:t>
            </a:r>
            <a:r>
              <a:rPr lang="en-US" sz="3600" i="1" dirty="0"/>
              <a:t>use</a:t>
            </a:r>
            <a:r>
              <a:rPr lang="en-US" sz="3600" dirty="0"/>
              <a:t> of math</a:t>
            </a:r>
          </a:p>
          <a:p>
            <a:r>
              <a:rPr lang="en-US" sz="3600" dirty="0"/>
              <a:t>Science classes making better use of math</a:t>
            </a:r>
          </a:p>
          <a:p>
            <a:r>
              <a:rPr lang="en-US" sz="3600" dirty="0"/>
              <a:t>Math learning more transferable to multiple applications</a:t>
            </a:r>
          </a:p>
          <a:p>
            <a:r>
              <a:rPr lang="en-US" sz="3600" dirty="0"/>
              <a:t>Science class use of mathematics that is more validating of math skills</a:t>
            </a:r>
          </a:p>
          <a:p>
            <a:r>
              <a:rPr lang="en-US" sz="3600" dirty="0"/>
              <a:t>Math and Science pedagogy with more interactive engagement</a:t>
            </a:r>
          </a:p>
          <a:p>
            <a:r>
              <a:rPr lang="en-US" sz="3600" dirty="0"/>
              <a:t>Capacity to implement proven developmental math reforms</a:t>
            </a:r>
          </a:p>
          <a:p>
            <a:pPr marL="457200" lvl="1" indent="0">
              <a:buNone/>
            </a:pPr>
            <a:endParaRPr lang="en-US" sz="2800" dirty="0"/>
          </a:p>
        </p:txBody>
      </p:sp>
    </p:spTree>
    <p:extLst>
      <p:ext uri="{BB962C8B-B14F-4D97-AF65-F5344CB8AC3E}">
        <p14:creationId xmlns:p14="http://schemas.microsoft.com/office/powerpoint/2010/main" xmlns="" val="20827824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PE" dirty="0" smtClean="0"/>
              <a:t>Contact Info:	</a:t>
            </a:r>
            <a:endParaRPr lang="es-PE" dirty="0"/>
          </a:p>
        </p:txBody>
      </p:sp>
      <p:sp>
        <p:nvSpPr>
          <p:cNvPr id="3" name="Content Placeholder 2"/>
          <p:cNvSpPr>
            <a:spLocks noGrp="1"/>
          </p:cNvSpPr>
          <p:nvPr>
            <p:ph idx="1"/>
          </p:nvPr>
        </p:nvSpPr>
        <p:spPr/>
        <p:txBody>
          <a:bodyPr/>
          <a:lstStyle/>
          <a:p>
            <a:endParaRPr lang="es-PE" sz="4000" dirty="0" smtClean="0">
              <a:hlinkClick r:id="rId2"/>
            </a:endParaRPr>
          </a:p>
          <a:p>
            <a:r>
              <a:rPr lang="es-PE" sz="4000" dirty="0" smtClean="0">
                <a:hlinkClick r:id="rId2"/>
              </a:rPr>
              <a:t>gilbertd@lanecc.edu</a:t>
            </a:r>
            <a:endParaRPr lang="es-PE" sz="4000" dirty="0" smtClean="0"/>
          </a:p>
          <a:p>
            <a:endParaRPr lang="es-PE" sz="4000" dirty="0" smtClean="0"/>
          </a:p>
          <a:p>
            <a:r>
              <a:rPr lang="es-PE" sz="4000" dirty="0" smtClean="0">
                <a:hlinkClick r:id="rId3"/>
              </a:rPr>
              <a:t>pecka@lanecc.edu</a:t>
            </a:r>
            <a:endParaRPr lang="es-PE" sz="4000" dirty="0" smtClean="0"/>
          </a:p>
          <a:p>
            <a:endParaRPr lang="es-P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B20191-B20A-4EE8-AD5F-9C6C29D06977}"/>
              </a:ext>
            </a:extLst>
          </p:cNvPr>
          <p:cNvSpPr>
            <a:spLocks noGrp="1"/>
          </p:cNvSpPr>
          <p:nvPr>
            <p:ph type="title"/>
          </p:nvPr>
        </p:nvSpPr>
        <p:spPr/>
        <p:txBody>
          <a:bodyPr/>
          <a:lstStyle/>
          <a:p>
            <a:pPr algn="ctr"/>
            <a:r>
              <a:rPr lang="en-US" b="1" dirty="0" smtClean="0"/>
              <a:t>Why Representation </a:t>
            </a:r>
            <a:r>
              <a:rPr lang="en-US" b="1" dirty="0"/>
              <a:t>in </a:t>
            </a:r>
            <a:r>
              <a:rPr lang="en-US" b="1" dirty="0" smtClean="0"/>
              <a:t>Mathematics?</a:t>
            </a:r>
            <a:endParaRPr lang="en-US" b="1" dirty="0"/>
          </a:p>
        </p:txBody>
      </p:sp>
      <p:sp>
        <p:nvSpPr>
          <p:cNvPr id="3" name="Content Placeholder 2">
            <a:extLst>
              <a:ext uri="{FF2B5EF4-FFF2-40B4-BE49-F238E27FC236}">
                <a16:creationId xmlns:a16="http://schemas.microsoft.com/office/drawing/2014/main" xmlns="" id="{AA5B46A1-69DD-4322-9AE9-F46A552DAC29}"/>
              </a:ext>
            </a:extLst>
          </p:cNvPr>
          <p:cNvSpPr>
            <a:spLocks noGrp="1"/>
          </p:cNvSpPr>
          <p:nvPr>
            <p:ph idx="1"/>
          </p:nvPr>
        </p:nvSpPr>
        <p:spPr/>
        <p:txBody>
          <a:bodyPr>
            <a:normAutofit/>
          </a:bodyPr>
          <a:lstStyle/>
          <a:p>
            <a:r>
              <a:rPr lang="en-US" sz="3600" dirty="0" smtClean="0"/>
              <a:t>“Multiple representations” </a:t>
            </a:r>
            <a:r>
              <a:rPr lang="en-US" sz="3600" dirty="0"/>
              <a:t>is a common </a:t>
            </a:r>
            <a:r>
              <a:rPr lang="en-US" sz="3600" dirty="0" smtClean="0"/>
              <a:t>theme in mathematical literacy</a:t>
            </a:r>
            <a:endParaRPr lang="en-US" sz="3600" dirty="0"/>
          </a:p>
          <a:p>
            <a:r>
              <a:rPr lang="en-US" sz="3600" dirty="0"/>
              <a:t>Common Core </a:t>
            </a:r>
            <a:r>
              <a:rPr lang="en-US" sz="3600" dirty="0" smtClean="0"/>
              <a:t>focus</a:t>
            </a:r>
            <a:endParaRPr lang="en-US" sz="3600" dirty="0"/>
          </a:p>
          <a:p>
            <a:r>
              <a:rPr lang="en-US" sz="3600" dirty="0"/>
              <a:t>Plays a </a:t>
            </a:r>
            <a:r>
              <a:rPr lang="en-US" sz="3600" dirty="0" smtClean="0"/>
              <a:t>major role </a:t>
            </a:r>
            <a:r>
              <a:rPr lang="en-US" sz="3600" dirty="0"/>
              <a:t>in problem solving</a:t>
            </a:r>
          </a:p>
          <a:p>
            <a:r>
              <a:rPr lang="en-US" sz="3600" dirty="0"/>
              <a:t>A </a:t>
            </a:r>
            <a:r>
              <a:rPr lang="en-US" sz="3600" dirty="0" smtClean="0"/>
              <a:t>key element for conceptual understanding in both math and science</a:t>
            </a:r>
            <a:endParaRPr lang="en-US" sz="3600" dirty="0"/>
          </a:p>
        </p:txBody>
      </p:sp>
    </p:spTree>
    <p:extLst>
      <p:ext uri="{BB962C8B-B14F-4D97-AF65-F5344CB8AC3E}">
        <p14:creationId xmlns:p14="http://schemas.microsoft.com/office/powerpoint/2010/main" xmlns="" val="2586285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E3B6F05-EB5D-425D-89EA-A74B2C94DE5F}"/>
              </a:ext>
            </a:extLst>
          </p:cNvPr>
          <p:cNvSpPr>
            <a:spLocks noGrp="1"/>
          </p:cNvSpPr>
          <p:nvPr>
            <p:ph idx="1"/>
          </p:nvPr>
        </p:nvSpPr>
        <p:spPr>
          <a:xfrm>
            <a:off x="838200" y="674914"/>
            <a:ext cx="10515600" cy="5821363"/>
          </a:xfrm>
        </p:spPr>
        <p:txBody>
          <a:bodyPr>
            <a:normAutofit/>
          </a:bodyPr>
          <a:lstStyle/>
          <a:p>
            <a:pPr marL="0" indent="0">
              <a:buNone/>
            </a:pPr>
            <a:r>
              <a:rPr lang="en-US" sz="5400" dirty="0" smtClean="0"/>
              <a:t>“The </a:t>
            </a:r>
            <a:r>
              <a:rPr lang="en-US" sz="5400" dirty="0"/>
              <a:t>teaching of representational competence should lie at the center of classroom practice in math and </a:t>
            </a:r>
            <a:r>
              <a:rPr lang="en-US" sz="5400" dirty="0" smtClean="0"/>
              <a:t>science." </a:t>
            </a:r>
          </a:p>
          <a:p>
            <a:pPr marL="0" indent="0">
              <a:buNone/>
            </a:pPr>
            <a:r>
              <a:rPr lang="en-US" sz="4800" dirty="0" smtClean="0"/>
              <a:t>--Collins (2011)</a:t>
            </a:r>
            <a:endParaRPr lang="en-US" sz="4800" dirty="0"/>
          </a:p>
        </p:txBody>
      </p:sp>
    </p:spTree>
    <p:extLst>
      <p:ext uri="{BB962C8B-B14F-4D97-AF65-F5344CB8AC3E}">
        <p14:creationId xmlns:p14="http://schemas.microsoft.com/office/powerpoint/2010/main" xmlns="" val="2401964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4E88A8B-C75E-4DB7-B061-AAEE76F0B509}"/>
              </a:ext>
            </a:extLst>
          </p:cNvPr>
          <p:cNvSpPr>
            <a:spLocks noGrp="1"/>
          </p:cNvSpPr>
          <p:nvPr>
            <p:ph idx="1"/>
          </p:nvPr>
        </p:nvSpPr>
        <p:spPr>
          <a:xfrm>
            <a:off x="838200" y="1027339"/>
            <a:ext cx="10515600" cy="4351338"/>
          </a:xfrm>
        </p:spPr>
        <p:txBody>
          <a:bodyPr>
            <a:noAutofit/>
          </a:bodyPr>
          <a:lstStyle/>
          <a:p>
            <a:pPr marL="0" indent="0">
              <a:buNone/>
            </a:pPr>
            <a:r>
              <a:rPr lang="en-US" sz="5400" dirty="0"/>
              <a:t>“Quantitative reasoning entails habits of creating a coherent representation of the problem at hand”</a:t>
            </a:r>
          </a:p>
          <a:p>
            <a:pPr marL="0" indent="0">
              <a:buNone/>
            </a:pPr>
            <a:r>
              <a:rPr lang="en-US" sz="5400" dirty="0"/>
              <a:t>-- </a:t>
            </a:r>
            <a:r>
              <a:rPr lang="en-US" sz="4800" dirty="0"/>
              <a:t>Common Core State Standards for Mathematics</a:t>
            </a:r>
          </a:p>
        </p:txBody>
      </p:sp>
    </p:spTree>
    <p:extLst>
      <p:ext uri="{BB962C8B-B14F-4D97-AF65-F5344CB8AC3E}">
        <p14:creationId xmlns:p14="http://schemas.microsoft.com/office/powerpoint/2010/main" xmlns="" val="4281820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DB8FC3AB-2CEE-47A7-8943-B6AE352B976C}"/>
              </a:ext>
            </a:extLst>
          </p:cNvPr>
          <p:cNvGraphicFramePr>
            <a:graphicFrameLocks noGrp="1"/>
          </p:cNvGraphicFramePr>
          <p:nvPr>
            <p:extLst>
              <p:ext uri="{D42A27DB-BD31-4B8C-83A1-F6EECF244321}">
                <p14:modId xmlns:p14="http://schemas.microsoft.com/office/powerpoint/2010/main" xmlns="" val="1943594343"/>
              </p:ext>
            </p:extLst>
          </p:nvPr>
        </p:nvGraphicFramePr>
        <p:xfrm>
          <a:off x="5320145" y="2559998"/>
          <a:ext cx="4611255" cy="1558737"/>
        </p:xfrm>
        <a:graphic>
          <a:graphicData uri="http://schemas.openxmlformats.org/drawingml/2006/table">
            <a:tbl>
              <a:tblPr/>
              <a:tblGrid>
                <a:gridCol w="4611255">
                  <a:extLst>
                    <a:ext uri="{9D8B030D-6E8A-4147-A177-3AD203B41FA5}">
                      <a16:colId xmlns:a16="http://schemas.microsoft.com/office/drawing/2014/main" xmlns="" val="36678375"/>
                    </a:ext>
                  </a:extLst>
                </a:gridCol>
              </a:tblGrid>
              <a:tr h="519579">
                <a:tc>
                  <a:txBody>
                    <a:bodyPr/>
                    <a:lstStyle/>
                    <a:p>
                      <a:endParaRPr lang="en-US"/>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xmlns="" val="3456492556"/>
                  </a:ext>
                </a:extLst>
              </a:tr>
              <a:tr h="519579">
                <a:tc>
                  <a:txBody>
                    <a:bodyPr/>
                    <a:lstStyle/>
                    <a:p>
                      <a:pPr algn="ctr"/>
                      <a:endParaRPr lang="en-US"/>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xmlns="" val="1158819229"/>
                  </a:ext>
                </a:extLst>
              </a:tr>
              <a:tr h="519579">
                <a:tc>
                  <a:txBody>
                    <a:bodyPr/>
                    <a:lstStyle/>
                    <a:p>
                      <a:r>
                        <a:rPr lang="en-US" dirty="0"/>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xmlns="" val="3349872312"/>
                  </a:ext>
                </a:extLst>
              </a:tr>
            </a:tbl>
          </a:graphicData>
        </a:graphic>
      </p:graphicFrame>
      <p:pic>
        <p:nvPicPr>
          <p:cNvPr id="1025" name="Picture 1" descr="http://www.cehd.umn.edu/ci/rationalnumberproject/images/03_1/leshmodel.gif">
            <a:extLst>
              <a:ext uri="{FF2B5EF4-FFF2-40B4-BE49-F238E27FC236}">
                <a16:creationId xmlns:a16="http://schemas.microsoft.com/office/drawing/2014/main" xmlns="" id="{0A1698A2-67FB-4600-91DC-1BCF9E2337FD}"/>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71940" y="1038574"/>
            <a:ext cx="9002435" cy="478085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50581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E" dirty="0" smtClean="0"/>
              <a:t>Basic concept:  </a:t>
            </a:r>
            <a:endParaRPr lang="es-PE"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E" dirty="0" smtClean="0"/>
              <a:t>Basic concept:  Letters represent </a:t>
            </a:r>
            <a:r>
              <a:rPr lang="es-PE" b="1" i="1" u="sng" dirty="0" smtClean="0"/>
              <a:t>numbers</a:t>
            </a:r>
            <a:r>
              <a:rPr lang="es-PE" dirty="0" smtClean="0"/>
              <a:t>!</a:t>
            </a:r>
            <a:endParaRPr lang="es-PE"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663</TotalTime>
  <Words>894</Words>
  <Application>Microsoft Office PowerPoint</Application>
  <PresentationFormat>Custom</PresentationFormat>
  <Paragraphs>125</Paragraphs>
  <Slides>30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Office Theme</vt:lpstr>
      <vt:lpstr>Equation</vt:lpstr>
      <vt:lpstr>Representation in Science and Math classes</vt:lpstr>
      <vt:lpstr>Slide 2</vt:lpstr>
      <vt:lpstr>Strategic Math/Science collaboration goal</vt:lpstr>
      <vt:lpstr>Why Representation in Mathematics?</vt:lpstr>
      <vt:lpstr>Slide 5</vt:lpstr>
      <vt:lpstr>Slide 6</vt:lpstr>
      <vt:lpstr>Slide 7</vt:lpstr>
      <vt:lpstr>Basic concept:  </vt:lpstr>
      <vt:lpstr>Basic concept:  Letters represent numbers!</vt:lpstr>
      <vt:lpstr>Basic concept:  Letters represent numbers!</vt:lpstr>
      <vt:lpstr>Basic concept:  Letters represent numbers!</vt:lpstr>
      <vt:lpstr>Basic concept:  Letters represent numbers!</vt:lpstr>
      <vt:lpstr>Basic concept:  Letters represent numbers!</vt:lpstr>
      <vt:lpstr>Slide 14</vt:lpstr>
      <vt:lpstr>Slide 15</vt:lpstr>
      <vt:lpstr>Slide 16</vt:lpstr>
      <vt:lpstr>Representation in Science</vt:lpstr>
      <vt:lpstr>Slide 18</vt:lpstr>
      <vt:lpstr>Slide 19</vt:lpstr>
      <vt:lpstr>Slide 20</vt:lpstr>
      <vt:lpstr>Increasing abstraction, for example</vt:lpstr>
      <vt:lpstr>contexts</vt:lpstr>
      <vt:lpstr>Implications for mathematics teaching</vt:lpstr>
      <vt:lpstr>Slide 24</vt:lpstr>
      <vt:lpstr>Invitation to building state-wide infrastructure</vt:lpstr>
      <vt:lpstr>What is the scope and structure of the regional initiative to bring SoTL to Oregon community colleges?</vt:lpstr>
      <vt:lpstr>The integrated network of CCs and Projects</vt:lpstr>
      <vt:lpstr>The integrated network of CCs and Projects</vt:lpstr>
      <vt:lpstr>What is the Scholarship of Teaching and Learning?</vt:lpstr>
      <vt:lpstr>Contact Info: </vt:lpstr>
    </vt:vector>
  </TitlesOfParts>
  <Company>Lane Community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dennis gilbert</dc:creator>
  <cp:lastModifiedBy>Zannie</cp:lastModifiedBy>
  <cp:revision>38</cp:revision>
  <dcterms:created xsi:type="dcterms:W3CDTF">2018-04-26T19:40:11Z</dcterms:created>
  <dcterms:modified xsi:type="dcterms:W3CDTF">2018-04-28T15:58:12Z</dcterms:modified>
</cp:coreProperties>
</file>