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00" r:id="rId1"/>
  </p:sldMasterIdLst>
  <p:notesMasterIdLst>
    <p:notesMasterId r:id="rId27"/>
  </p:notesMasterIdLst>
  <p:sldIdLst>
    <p:sldId id="256" r:id="rId2"/>
    <p:sldId id="257" r:id="rId3"/>
    <p:sldId id="326" r:id="rId4"/>
    <p:sldId id="289" r:id="rId5"/>
    <p:sldId id="333" r:id="rId6"/>
    <p:sldId id="320" r:id="rId7"/>
    <p:sldId id="324" r:id="rId8"/>
    <p:sldId id="315" r:id="rId9"/>
    <p:sldId id="321" r:id="rId10"/>
    <p:sldId id="327" r:id="rId11"/>
    <p:sldId id="334" r:id="rId12"/>
    <p:sldId id="318" r:id="rId13"/>
    <p:sldId id="329" r:id="rId14"/>
    <p:sldId id="330" r:id="rId15"/>
    <p:sldId id="331" r:id="rId16"/>
    <p:sldId id="332" r:id="rId17"/>
    <p:sldId id="335" r:id="rId18"/>
    <p:sldId id="316" r:id="rId19"/>
    <p:sldId id="317" r:id="rId20"/>
    <p:sldId id="322" r:id="rId21"/>
    <p:sldId id="336" r:id="rId22"/>
    <p:sldId id="319" r:id="rId23"/>
    <p:sldId id="323" r:id="rId24"/>
    <p:sldId id="314" r:id="rId25"/>
    <p:sldId id="325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30" autoAdjust="0"/>
    <p:restoredTop sz="94660"/>
  </p:normalViewPr>
  <p:slideViewPr>
    <p:cSldViewPr>
      <p:cViewPr varScale="1">
        <p:scale>
          <a:sx n="109" d="100"/>
          <a:sy n="109" d="100"/>
        </p:scale>
        <p:origin x="816" y="10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19D92A-09C7-4447-A261-0D61A1712DAD}" type="datetimeFigureOut">
              <a:rPr lang="en-US" smtClean="0"/>
              <a:t>4/28/2019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037A2-731B-4F79-AE0F-DA5160179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7425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Will take awhile to do this.  Need to get </a:t>
            </a:r>
            <a:r>
              <a:rPr lang="en-US" dirty="0" smtClean="0"/>
              <a:t>here </a:t>
            </a:r>
            <a:r>
              <a:rPr lang="en-US" dirty="0" smtClean="0"/>
              <a:t>quickly to allow</a:t>
            </a:r>
            <a:r>
              <a:rPr lang="en-US" baseline="0" dirty="0" smtClean="0"/>
              <a:t> plenty of time!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037A2-731B-4F79-AE0F-DA5160179F9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3002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Attendees can do this!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037A2-731B-4F79-AE0F-DA5160179F9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6363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Attendees</a:t>
            </a:r>
            <a:r>
              <a:rPr lang="en-US" baseline="0" dirty="0" smtClean="0"/>
              <a:t> can do this!  Just won’t have students yet!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037A2-731B-4F79-AE0F-DA5160179F9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5072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Attendees</a:t>
            </a:r>
            <a:r>
              <a:rPr lang="en-US" baseline="0" dirty="0" smtClean="0"/>
              <a:t> can do this!  Just won’t have students yet!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037A2-731B-4F79-AE0F-DA5160179F9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9324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037A2-731B-4F79-AE0F-DA5160179F9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7147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Won’t be able to do this until a “class” is created.  I </a:t>
            </a:r>
            <a:r>
              <a:rPr lang="en-US" dirty="0" smtClean="0"/>
              <a:t>will demo </a:t>
            </a:r>
            <a:r>
              <a:rPr lang="en-US" dirty="0" smtClean="0"/>
              <a:t>with my ‘PCC’ EdPuzzle account though</a:t>
            </a:r>
            <a:r>
              <a:rPr lang="en-US" baseline="0" dirty="0" smtClean="0"/>
              <a:t> and attendees can do this as well!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037A2-731B-4F79-AE0F-DA5160179F9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1904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Won’t be able to do this until a “class” is created.  Use my ‘PCC’ account to demonstrate.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037A2-731B-4F79-AE0F-DA5160179F9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9911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Won’t be able to do this until a “class” is created.  Use my ‘PCC’ </a:t>
            </a:r>
            <a:r>
              <a:rPr lang="en-US" dirty="0" err="1" smtClean="0"/>
              <a:t>EdP</a:t>
            </a:r>
            <a:r>
              <a:rPr lang="en-US" baseline="0" dirty="0" smtClean="0"/>
              <a:t> account to demo.</a:t>
            </a:r>
            <a:endParaRPr lang="en-US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037A2-731B-4F79-AE0F-DA5160179F9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0089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037A2-731B-4F79-AE0F-DA5160179F9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9429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Could demo creating a folder and adding content, if needed or desired.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037A2-731B-4F79-AE0F-DA5160179F9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1242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Could demo Duplicating</a:t>
            </a:r>
            <a:r>
              <a:rPr lang="en-US" baseline="0" dirty="0" smtClean="0"/>
              <a:t> Video and discuss a use of this </a:t>
            </a:r>
            <a:r>
              <a:rPr lang="en-US" dirty="0" smtClean="0"/>
              <a:t>if needed or desired.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037A2-731B-4F79-AE0F-DA5160179F9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3281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037A2-731B-4F79-AE0F-DA5160179F9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6968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Have attendees</a:t>
            </a:r>
            <a:r>
              <a:rPr lang="en-US" baseline="0" dirty="0" smtClean="0"/>
              <a:t> upload a YouTube video like </a:t>
            </a:r>
            <a:r>
              <a:rPr lang="en-US" baseline="0" dirty="0" err="1" smtClean="0"/>
              <a:t>ExcelisFun</a:t>
            </a:r>
            <a:r>
              <a:rPr lang="en-US" baseline="0" dirty="0" smtClean="0"/>
              <a:t>.  “YouTube” Channel, “Search” -&gt; “</a:t>
            </a:r>
            <a:r>
              <a:rPr lang="en-US" baseline="0" dirty="0" err="1" smtClean="0"/>
              <a:t>ExcelIsFun</a:t>
            </a:r>
            <a:r>
              <a:rPr lang="en-US" baseline="0" dirty="0" smtClean="0"/>
              <a:t>”, etc.  Then press the “copy / duplicate” button on video thumbnail.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037A2-731B-4F79-AE0F-DA5160179F9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7401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Demo “Cropping” a video.</a:t>
            </a:r>
          </a:p>
          <a:p>
            <a:r>
              <a:rPr lang="en-US" dirty="0" smtClean="0"/>
              <a:t>Audio Note is short audio – especially if using someone</a:t>
            </a:r>
            <a:r>
              <a:rPr lang="en-US" baseline="0" dirty="0" smtClean="0"/>
              <a:t> else’s video.  Voiceover is a duration of the video audio recording.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037A2-731B-4F79-AE0F-DA5160179F9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325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Demo</a:t>
            </a:r>
            <a:r>
              <a:rPr lang="en-US" baseline="0" dirty="0" smtClean="0"/>
              <a:t> and have attendees create a question to embed.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037A2-731B-4F79-AE0F-DA5160179F9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7299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Demo steps in creating an</a:t>
            </a:r>
            <a:r>
              <a:rPr lang="en-US" baseline="0" dirty="0" smtClean="0"/>
              <a:t> embedded question with “Basic Probability for ORMATYC” and then h</a:t>
            </a:r>
            <a:r>
              <a:rPr lang="en-US" dirty="0" smtClean="0"/>
              <a:t>ave attendees create one question (with feedback).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037A2-731B-4F79-AE0F-DA5160179F9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0117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Will take awhile to do this.  Need to </a:t>
            </a:r>
            <a:r>
              <a:rPr lang="en-US" smtClean="0"/>
              <a:t>get here </a:t>
            </a:r>
            <a:r>
              <a:rPr lang="en-US" dirty="0" smtClean="0"/>
              <a:t>quickly to allow</a:t>
            </a:r>
            <a:r>
              <a:rPr lang="en-US" baseline="0" dirty="0" smtClean="0"/>
              <a:t> plenty of time!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037A2-731B-4F79-AE0F-DA5160179F9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8608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Attendees</a:t>
            </a:r>
            <a:r>
              <a:rPr lang="en-US" baseline="0" dirty="0" smtClean="0"/>
              <a:t> can do this!  Just won’t have students yet!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037A2-731B-4F79-AE0F-DA5160179F9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3282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Attendees</a:t>
            </a:r>
            <a:r>
              <a:rPr lang="en-US" baseline="0" dirty="0" smtClean="0"/>
              <a:t> can do this!  Just won’t have students yet!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037A2-731B-4F79-AE0F-DA5160179F9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82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2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5" name="Group 44"/>
            <p:cNvGrpSpPr>
              <a:grpSpLocks/>
            </p:cNvGrpSpPr>
            <p:nvPr/>
          </p:nvGrpSpPr>
          <p:grpSpPr bwMode="auto">
            <a:xfrm>
              <a:off x="159" y="0"/>
              <a:ext cx="9143396" cy="6858000"/>
              <a:chOff x="159" y="0"/>
              <a:chExt cx="9143396" cy="6858000"/>
            </a:xfrm>
          </p:grpSpPr>
          <p:grpSp>
            <p:nvGrpSpPr>
              <p:cNvPr id="28" name="Group 4"/>
              <p:cNvGrpSpPr>
                <a:grpSpLocks/>
              </p:cNvGrpSpPr>
              <p:nvPr/>
            </p:nvGrpSpPr>
            <p:grpSpPr bwMode="auto">
              <a:xfrm>
                <a:off x="159" y="0"/>
                <a:ext cx="2514434" cy="6858000"/>
                <a:chOff x="159" y="0"/>
                <a:chExt cx="2514434" cy="6858000"/>
              </a:xfrm>
            </p:grpSpPr>
            <p:sp>
              <p:nvSpPr>
                <p:cNvPr id="40" name="Rectangle 114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1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2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29" name="Group 5"/>
              <p:cNvGrpSpPr>
                <a:grpSpLocks/>
              </p:cNvGrpSpPr>
              <p:nvPr/>
            </p:nvGrpSpPr>
            <p:grpSpPr bwMode="auto">
              <a:xfrm>
                <a:off x="422406" y="0"/>
                <a:ext cx="2514434" cy="6858000"/>
                <a:chOff x="-504" y="0"/>
                <a:chExt cx="2514434" cy="6858000"/>
              </a:xfrm>
            </p:grpSpPr>
            <p:sp>
              <p:nvSpPr>
                <p:cNvPr id="37" name="Rectangle 84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8" name="Rectangle 85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9" name="Rectangle 113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9"/>
              <p:cNvGrpSpPr>
                <a:grpSpLocks/>
              </p:cNvGrpSpPr>
              <p:nvPr/>
            </p:nvGrpSpPr>
            <p:grpSpPr bwMode="auto">
              <a:xfrm rot="10800000">
                <a:off x="6629121" y="0"/>
                <a:ext cx="2514434" cy="6858000"/>
                <a:chOff x="445" y="0"/>
                <a:chExt cx="2514434" cy="6858000"/>
              </a:xfrm>
            </p:grpSpPr>
            <p:sp>
              <p:nvSpPr>
                <p:cNvPr id="34" name="Rectangle 77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5" name="Rectangle 78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6" name="Rectangle 80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31" name="Rectangle 74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2" name="Rectangle 75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3" name="Rectangle 76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6" name="Freeform 44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Freeform 47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Freeform 48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Freeform 50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Freeform 51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Hexagon 52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Hexagon 53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Hexagon 54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Hexagon 55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Hexagon 56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Freeform 57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Hexagon 58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Hexagon 59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Hexagon 60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Hexagon 61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Hexagon 62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" name="Hexagon 63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" name="Hexagon 64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" name="Hexagon 65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" name="Hexagon 66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6" name="Freeform 67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7" name="Freeform 68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43" name="Rectangle 45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4" name="Rectangle 46"/>
          <p:cNvSpPr/>
          <p:nvPr/>
        </p:nvSpPr>
        <p:spPr>
          <a:xfrm>
            <a:off x="4649788" y="-22225"/>
            <a:ext cx="3505200" cy="23129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Rectangle 49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Rectangle 88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7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688" y="1516063"/>
            <a:ext cx="2133600" cy="752475"/>
          </a:xfrm>
        </p:spPr>
        <p:txBody>
          <a:bodyPr anchor="b"/>
          <a:lstStyle>
            <a:lvl1pPr algn="l">
              <a:defRPr sz="2400" smtClean="0"/>
            </a:lvl1pPr>
          </a:lstStyle>
          <a:p>
            <a:pPr>
              <a:defRPr/>
            </a:pPr>
            <a:fld id="{C14350DE-7005-4123-ACD9-2AE12EE8CEEC}" type="datetimeFigureOut">
              <a:rPr lang="en-US"/>
              <a:pPr>
                <a:defRPr/>
              </a:pPr>
              <a:t>4/28/2019</a:t>
            </a:fld>
            <a:endParaRPr lang="en-US"/>
          </a:p>
        </p:txBody>
      </p:sp>
      <p:sp>
        <p:nvSpPr>
          <p:cNvPr id="4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838" y="5719763"/>
            <a:ext cx="283051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788" y="5719763"/>
            <a:ext cx="642937" cy="365125"/>
          </a:xfrm>
        </p:spPr>
        <p:txBody>
          <a:bodyPr/>
          <a:lstStyle>
            <a:lvl1pPr>
              <a:defRPr smtClean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88E0277B-F562-4E94-B896-5CCE0DB89C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CDF9A-29E6-458E-A048-1CF052BC3576}" type="datetimeFigureOut">
              <a:rPr lang="en-US"/>
              <a:pPr>
                <a:defRPr/>
              </a:pPr>
              <a:t>4/28/2019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91ED5D-C11D-4773-BD98-604ECA10F9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926851-B692-4A0C-8B02-4D73DC3F4497}" type="datetimeFigureOut">
              <a:rPr lang="en-US"/>
              <a:pPr>
                <a:defRPr/>
              </a:pPr>
              <a:t>4/28/2019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841390-C7A9-4D32-921C-C4E2D1499B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99AC6F-A216-48BD-9D59-90445D3FEF9C}" type="datetimeFigureOut">
              <a:rPr lang="en-US"/>
              <a:pPr>
                <a:defRPr/>
              </a:pPr>
              <a:t>4/28/2019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69D119-066B-4F5F-8073-7CC9D7468B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33B100-D57B-4B75-A605-349AA85C84F7}" type="datetimeFigureOut">
              <a:rPr lang="en-US"/>
              <a:pPr>
                <a:defRPr/>
              </a:pPr>
              <a:t>4/28/2019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9B23E4-5989-489A-8245-AC609EB0DA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F8A12-42D6-44C3-B5E9-54963C70D4A7}" type="datetimeFigureOut">
              <a:rPr lang="en-US"/>
              <a:pPr>
                <a:defRPr/>
              </a:pPr>
              <a:t>4/28/2019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ABA12D-44BE-45E8-8125-AD33728C37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C7EF56-2D3E-4468-B749-AF2015A5AD53}" type="datetimeFigureOut">
              <a:rPr lang="en-US"/>
              <a:pPr>
                <a:defRPr/>
              </a:pPr>
              <a:t>4/28/2019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7F65B2-B90B-4C82-A4B4-E6C70541D0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9BAB6A-6BA2-49F4-AB8D-E4A4F2BC3080}" type="datetimeFigureOut">
              <a:rPr lang="en-US"/>
              <a:pPr>
                <a:defRPr/>
              </a:pPr>
              <a:t>4/28/2019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F6A3A-AFDE-4F81-BFC8-AFF4CA06DA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FE08F3-1B5C-457E-8C17-2CA71E875FA9}" type="datetimeFigureOut">
              <a:rPr lang="en-US"/>
              <a:pPr>
                <a:defRPr/>
              </a:pPr>
              <a:t>4/28/2019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47E213-A902-491D-B4B4-1FD521B8B0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3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6" name="Group 44"/>
            <p:cNvGrpSpPr>
              <a:grpSpLocks/>
            </p:cNvGrpSpPr>
            <p:nvPr/>
          </p:nvGrpSpPr>
          <p:grpSpPr bwMode="auto">
            <a:xfrm>
              <a:off x="159" y="0"/>
              <a:ext cx="9143396" cy="6858000"/>
              <a:chOff x="159" y="0"/>
              <a:chExt cx="9143396" cy="6858000"/>
            </a:xfrm>
          </p:grpSpPr>
          <p:grpSp>
            <p:nvGrpSpPr>
              <p:cNvPr id="29" name="Group 4"/>
              <p:cNvGrpSpPr>
                <a:grpSpLocks/>
              </p:cNvGrpSpPr>
              <p:nvPr/>
            </p:nvGrpSpPr>
            <p:grpSpPr bwMode="auto">
              <a:xfrm>
                <a:off x="159" y="0"/>
                <a:ext cx="2514434" cy="6858000"/>
                <a:chOff x="159" y="0"/>
                <a:chExt cx="2514434" cy="6858000"/>
              </a:xfrm>
            </p:grpSpPr>
            <p:sp>
              <p:nvSpPr>
                <p:cNvPr id="41" name="Rectangle 83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2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3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5"/>
              <p:cNvGrpSpPr>
                <a:grpSpLocks/>
              </p:cNvGrpSpPr>
              <p:nvPr/>
            </p:nvGrpSpPr>
            <p:grpSpPr bwMode="auto">
              <a:xfrm>
                <a:off x="422406" y="0"/>
                <a:ext cx="2514434" cy="6858000"/>
                <a:chOff x="-504" y="0"/>
                <a:chExt cx="2514434" cy="6858000"/>
              </a:xfrm>
            </p:grpSpPr>
            <p:sp>
              <p:nvSpPr>
                <p:cNvPr id="38" name="Rectangle 80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9" name="Rectangle 81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0" name="Rectangle 82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1" name="Group 9"/>
              <p:cNvGrpSpPr>
                <a:grpSpLocks/>
              </p:cNvGrpSpPr>
              <p:nvPr/>
            </p:nvGrpSpPr>
            <p:grpSpPr bwMode="auto">
              <a:xfrm rot="10800000">
                <a:off x="6629121" y="0"/>
                <a:ext cx="2514434" cy="6858000"/>
                <a:chOff x="445" y="0"/>
                <a:chExt cx="2514434" cy="6858000"/>
              </a:xfrm>
            </p:grpSpPr>
            <p:sp>
              <p:nvSpPr>
                <p:cNvPr id="35" name="Rectangle 77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6" name="Rectangle 78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7" name="Rectangle 79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32" name="Rectangle 74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3" name="Rectangle 75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4" name="Rectangle 76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7" name="Freeform 46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Freeform 47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Freeform 48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Freeform 49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Freeform 50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Hexagon 51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Hexagon 52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Hexagon 53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Hexagon 54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Hexagon 55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Freeform 58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Hexagon 59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Hexagon 61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Hexagon 62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Hexagon 63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" name="Hexagon 64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" name="Hexagon 65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" name="Hexagon 66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" name="Hexagon 67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6" name="Hexagon 68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7" name="Freeform 69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8" name="Freeform 70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44" name="Rectangle 45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Rectangle 56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Rectangle 57"/>
          <p:cNvSpPr/>
          <p:nvPr/>
        </p:nvSpPr>
        <p:spPr>
          <a:xfrm>
            <a:off x="904875" y="601663"/>
            <a:ext cx="3562350" cy="564832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7" name="Rectangle 60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B3B969-A59F-43FE-A22C-F51FB505DBD5}" type="datetimeFigureOut">
              <a:rPr lang="en-US"/>
              <a:pPr>
                <a:defRPr/>
              </a:pPr>
              <a:t>4/28/2019</a:t>
            </a:fld>
            <a:endParaRPr lang="en-US"/>
          </a:p>
        </p:txBody>
      </p:sp>
      <p:sp>
        <p:nvSpPr>
          <p:cNvPr id="49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61C4D-3E18-4F26-AAEF-63A63E45BF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0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4641850" y="5724525"/>
            <a:ext cx="3492500" cy="365125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3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6" name="Group 44"/>
            <p:cNvGrpSpPr>
              <a:grpSpLocks/>
            </p:cNvGrpSpPr>
            <p:nvPr/>
          </p:nvGrpSpPr>
          <p:grpSpPr bwMode="auto">
            <a:xfrm>
              <a:off x="159" y="0"/>
              <a:ext cx="9143396" cy="6858000"/>
              <a:chOff x="159" y="0"/>
              <a:chExt cx="9143396" cy="6858000"/>
            </a:xfrm>
          </p:grpSpPr>
          <p:grpSp>
            <p:nvGrpSpPr>
              <p:cNvPr id="29" name="Group 4"/>
              <p:cNvGrpSpPr>
                <a:grpSpLocks/>
              </p:cNvGrpSpPr>
              <p:nvPr/>
            </p:nvGrpSpPr>
            <p:grpSpPr bwMode="auto">
              <a:xfrm>
                <a:off x="159" y="0"/>
                <a:ext cx="2514434" cy="6858000"/>
                <a:chOff x="159" y="0"/>
                <a:chExt cx="2514434" cy="6858000"/>
              </a:xfrm>
            </p:grpSpPr>
            <p:sp>
              <p:nvSpPr>
                <p:cNvPr id="41" name="Rectangle 86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2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3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5"/>
              <p:cNvGrpSpPr>
                <a:grpSpLocks/>
              </p:cNvGrpSpPr>
              <p:nvPr/>
            </p:nvGrpSpPr>
            <p:grpSpPr bwMode="auto">
              <a:xfrm>
                <a:off x="422406" y="0"/>
                <a:ext cx="2514434" cy="6858000"/>
                <a:chOff x="-504" y="0"/>
                <a:chExt cx="2514434" cy="6858000"/>
              </a:xfrm>
            </p:grpSpPr>
            <p:sp>
              <p:nvSpPr>
                <p:cNvPr id="38" name="Rectangle 83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9" name="Rectangle 84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0" name="Rectangle 85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1" name="Group 9"/>
              <p:cNvGrpSpPr>
                <a:grpSpLocks/>
              </p:cNvGrpSpPr>
              <p:nvPr/>
            </p:nvGrpSpPr>
            <p:grpSpPr bwMode="auto">
              <a:xfrm rot="10800000">
                <a:off x="6629121" y="0"/>
                <a:ext cx="2514434" cy="6858000"/>
                <a:chOff x="445" y="0"/>
                <a:chExt cx="2514434" cy="6858000"/>
              </a:xfrm>
            </p:grpSpPr>
            <p:sp>
              <p:nvSpPr>
                <p:cNvPr id="35" name="Rectangle 80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6" name="Rectangle 81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7" name="Rectangle 82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32" name="Rectangle 77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3" name="Rectangle 78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4" name="Rectangle 79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7" name="Freeform 45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Freeform 46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Freeform 47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Freeform 48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Freeform 49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Hexagon 50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Hexagon 51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Hexagon 59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Hexagon 60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Hexagon 61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Freeform 62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Hexagon 63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Hexagon 64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Hexagon 65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Hexagon 66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" name="Hexagon 67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" name="Hexagon 68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" name="Hexagon 69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" name="Hexagon 70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6" name="Hexagon 71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7" name="Freeform 72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8" name="Freeform 73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44" name="Rectangle 93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Rectangle 100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Rectangle 101"/>
          <p:cNvSpPr/>
          <p:nvPr/>
        </p:nvSpPr>
        <p:spPr>
          <a:xfrm>
            <a:off x="904875" y="601663"/>
            <a:ext cx="3562350" cy="564832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7" name="Rectangle 104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59E20A-6183-4E62-8045-63063FD4CAF7}" type="datetimeFigureOut">
              <a:rPr lang="en-US"/>
              <a:pPr>
                <a:defRPr/>
              </a:pPr>
              <a:t>4/28/2019</a:t>
            </a:fld>
            <a:endParaRPr lang="en-US"/>
          </a:p>
        </p:txBody>
      </p:sp>
      <p:sp>
        <p:nvSpPr>
          <p:cNvPr id="4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850" y="5724525"/>
            <a:ext cx="3492500" cy="365125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9DC00-1716-4D4E-B23B-E633E019BF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41"/>
          <p:cNvGrpSpPr>
            <a:grpSpLocks/>
          </p:cNvGrpSpPr>
          <p:nvPr/>
        </p:nvGrpSpPr>
        <p:grpSpPr bwMode="auto">
          <a:xfrm>
            <a:off x="-304800" y="0"/>
            <a:ext cx="9932988" cy="6858000"/>
            <a:chOff x="-382404" y="0"/>
            <a:chExt cx="9932332" cy="6858000"/>
          </a:xfrm>
        </p:grpSpPr>
        <p:grpSp>
          <p:nvGrpSpPr>
            <p:cNvPr id="1035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58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1059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1060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2540" y="5035550"/>
              <a:ext cx="9144983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2540" y="3467100"/>
              <a:ext cx="9144983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2540" y="5284788"/>
              <a:ext cx="9144983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6793" y="5132388"/>
              <a:ext cx="6982951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5573" y="28590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19425" y="41259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8949" y="15922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6524" y="32543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2326" y="53832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3969" y="54022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542" y="28495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394" y="41259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09771" y="54117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8820" y="28590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443" y="15636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997" y="4056063"/>
              <a:ext cx="1242931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997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375"/>
            <a:ext cx="8229600" cy="6186488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0888" y="-22225"/>
            <a:ext cx="3679825" cy="700088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1042988" y="1027113"/>
            <a:ext cx="70246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42988" y="2324100"/>
            <a:ext cx="6777037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575" y="2238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FEFEFE"/>
                </a:solidFill>
                <a:latin typeface="+mn-lt"/>
              </a:defRPr>
            </a:lvl1pPr>
          </a:lstStyle>
          <a:p>
            <a:pPr>
              <a:defRPr/>
            </a:pPr>
            <a:fld id="{2B709E98-C8F9-4AA3-88CB-F02BD33AE95E}" type="datetimeFigureOut">
              <a:rPr lang="en-US"/>
              <a:pPr>
                <a:defRPr/>
              </a:pPr>
              <a:t>4/28/2019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850" y="5851525"/>
            <a:ext cx="350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788" y="223838"/>
            <a:ext cx="13319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FEFEFE"/>
                </a:solidFill>
                <a:latin typeface="+mn-lt"/>
              </a:defRPr>
            </a:lvl1pPr>
          </a:lstStyle>
          <a:p>
            <a:pPr>
              <a:defRPr/>
            </a:pPr>
            <a:fld id="{F0E9E893-E8FF-4329-B357-667D53681D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2" r:id="rId1"/>
    <p:sldLayoutId id="2147484204" r:id="rId2"/>
    <p:sldLayoutId id="2147484205" r:id="rId3"/>
    <p:sldLayoutId id="2147484206" r:id="rId4"/>
    <p:sldLayoutId id="2147484207" r:id="rId5"/>
    <p:sldLayoutId id="2147484208" r:id="rId6"/>
    <p:sldLayoutId id="2147484209" r:id="rId7"/>
    <p:sldLayoutId id="2147484213" r:id="rId8"/>
    <p:sldLayoutId id="2147484214" r:id="rId9"/>
    <p:sldLayoutId id="2147484210" r:id="rId10"/>
    <p:sldLayoutId id="214748421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395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325563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17.jpe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chsmith.com/video-editor.html" TargetMode="External"/><Relationship Id="rId7" Type="http://schemas.openxmlformats.org/officeDocument/2006/relationships/image" Target="../media/image3.png"/><Relationship Id="rId2" Type="http://schemas.openxmlformats.org/officeDocument/2006/relationships/hyperlink" Target="https://edpuzzle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hyperlink" Target="https://www.onenote.com/?404&amp;public=1" TargetMode="External"/><Relationship Id="rId4" Type="http://schemas.openxmlformats.org/officeDocument/2006/relationships/hyperlink" Target="https://screencast-o-matic.com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24400" y="2971800"/>
            <a:ext cx="3313113" cy="16764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Using EdPuzzle in a Flipped Classroom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925" y="4876800"/>
            <a:ext cx="3309938" cy="10668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en-US" sz="900" dirty="0" smtClean="0"/>
          </a:p>
          <a:p>
            <a:pPr>
              <a:lnSpc>
                <a:spcPct val="80000"/>
              </a:lnSpc>
            </a:pPr>
            <a:endParaRPr lang="en-US" sz="900" dirty="0" smtClean="0"/>
          </a:p>
          <a:p>
            <a:pPr>
              <a:lnSpc>
                <a:spcPct val="80000"/>
              </a:lnSpc>
            </a:pPr>
            <a:r>
              <a:rPr lang="en-US" sz="1400" b="1" dirty="0" smtClean="0"/>
              <a:t>Bret Rickman MS, M.Ed.</a:t>
            </a:r>
          </a:p>
          <a:p>
            <a:pPr>
              <a:lnSpc>
                <a:spcPct val="80000"/>
              </a:lnSpc>
            </a:pPr>
            <a:r>
              <a:rPr lang="en-US" sz="1400" b="1" dirty="0" smtClean="0"/>
              <a:t>Portland Community College</a:t>
            </a:r>
          </a:p>
        </p:txBody>
      </p:sp>
      <p:sp>
        <p:nvSpPr>
          <p:cNvPr id="25603" name="TextBox 7"/>
          <p:cNvSpPr txBox="1">
            <a:spLocks noChangeArrowheads="1"/>
          </p:cNvSpPr>
          <p:nvPr/>
        </p:nvSpPr>
        <p:spPr bwMode="auto">
          <a:xfrm>
            <a:off x="4735513" y="152400"/>
            <a:ext cx="330835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EdPuzzle</a:t>
            </a:r>
            <a:r>
              <a:rPr lang="en-US" sz="1400" dirty="0">
                <a:solidFill>
                  <a:schemeClr val="bg1"/>
                </a:solidFill>
              </a:rPr>
              <a:t> is the perfect tool for allowing students to watch and engage with videos while the teacher gathers data throughout the lesson. As teachers dabble into the flipped classroom philosophy, </a:t>
            </a:r>
            <a:r>
              <a:rPr lang="en-US" sz="1400" b="1" dirty="0">
                <a:solidFill>
                  <a:schemeClr val="bg1"/>
                </a:solidFill>
              </a:rPr>
              <a:t>EdPuzzle</a:t>
            </a:r>
            <a:r>
              <a:rPr lang="en-US" sz="1400" dirty="0">
                <a:solidFill>
                  <a:schemeClr val="bg1"/>
                </a:solidFill>
              </a:rPr>
              <a:t> is the perfect enhancement tool for videos to be watched at home instead of eating up valuable class time.</a:t>
            </a:r>
            <a:endParaRPr lang="en-US" sz="1400" i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104688"/>
            <a:ext cx="3924300" cy="3924300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382000" cy="649287"/>
          </a:xfrm>
        </p:spPr>
        <p:txBody>
          <a:bodyPr rtlCol="0"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600" dirty="0" smtClean="0"/>
              <a:t>Implementing EdPuzzle – </a:t>
            </a:r>
            <a:r>
              <a:rPr lang="en-US" sz="2600" b="1" dirty="0" smtClean="0"/>
              <a:t>Creating Lessons </a:t>
            </a:r>
            <a:endParaRPr lang="en-US" sz="2600" b="1" dirty="0"/>
          </a:p>
        </p:txBody>
      </p:sp>
      <p:pic>
        <p:nvPicPr>
          <p:cNvPr id="4" name="Picture 2" descr="Image result for portland community college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863430"/>
            <a:ext cx="1600200" cy="490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1068387"/>
            <a:ext cx="6477000" cy="4734873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>
            <a:off x="5486400" y="2209800"/>
            <a:ext cx="152400" cy="381000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7239000" y="2895600"/>
            <a:ext cx="419100" cy="314325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543800" y="2373765"/>
            <a:ext cx="1219200" cy="461665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Answers with feedback!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755399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" y="2286000"/>
            <a:ext cx="6248400" cy="649287"/>
          </a:xfrm>
        </p:spPr>
        <p:txBody>
          <a:bodyPr rtlCol="0">
            <a:noAutofit/>
          </a:bodyPr>
          <a:lstStyle/>
          <a:p>
            <a:pPr algn="ctr"/>
            <a:r>
              <a:rPr lang="en-US" sz="5400" dirty="0" smtClean="0"/>
              <a:t>Creating Classes</a:t>
            </a:r>
            <a:endParaRPr lang="en-US" sz="5400" b="1" dirty="0"/>
          </a:p>
        </p:txBody>
      </p:sp>
      <p:pic>
        <p:nvPicPr>
          <p:cNvPr id="4" name="Picture 2" descr="Image result for portland community college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863430"/>
            <a:ext cx="1600200" cy="490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6703" y="3141662"/>
            <a:ext cx="2267743" cy="2267743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689106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43133"/>
            <a:ext cx="8382000" cy="649287"/>
          </a:xfrm>
        </p:spPr>
        <p:txBody>
          <a:bodyPr rtlCol="0"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600" dirty="0" smtClean="0"/>
              <a:t>Implementing EdPuzzle – </a:t>
            </a:r>
            <a:r>
              <a:rPr lang="en-US" sz="2600" b="1" dirty="0" smtClean="0"/>
              <a:t>Create a Class</a:t>
            </a:r>
            <a:endParaRPr lang="en-US" sz="2600" b="1" dirty="0"/>
          </a:p>
        </p:txBody>
      </p:sp>
      <p:pic>
        <p:nvPicPr>
          <p:cNvPr id="4" name="Picture 2" descr="Image result for portland community college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863430"/>
            <a:ext cx="1600200" cy="490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8400" y="2362200"/>
            <a:ext cx="4505325" cy="3627290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cxnSp>
        <p:nvCxnSpPr>
          <p:cNvPr id="15" name="Straight Arrow Connector 14"/>
          <p:cNvCxnSpPr/>
          <p:nvPr/>
        </p:nvCxnSpPr>
        <p:spPr>
          <a:xfrm>
            <a:off x="1905000" y="4703195"/>
            <a:ext cx="2012680" cy="0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6800" y="1455835"/>
            <a:ext cx="3638550" cy="723900"/>
          </a:xfrm>
          <a:prstGeom prst="rect">
            <a:avLst/>
          </a:prstGeom>
        </p:spPr>
      </p:pic>
      <p:cxnSp>
        <p:nvCxnSpPr>
          <p:cNvPr id="18" name="Straight Arrow Connector 17"/>
          <p:cNvCxnSpPr/>
          <p:nvPr/>
        </p:nvCxnSpPr>
        <p:spPr>
          <a:xfrm flipV="1">
            <a:off x="7470910" y="1954075"/>
            <a:ext cx="6215" cy="2087465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7158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43133"/>
            <a:ext cx="8382000" cy="649287"/>
          </a:xfrm>
        </p:spPr>
        <p:txBody>
          <a:bodyPr rtlCol="0"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600" dirty="0" smtClean="0"/>
              <a:t>Implementing EdPuzzle – </a:t>
            </a:r>
            <a:r>
              <a:rPr lang="en-US" sz="2600" b="1" dirty="0" smtClean="0"/>
              <a:t>Create a Class</a:t>
            </a:r>
            <a:endParaRPr lang="en-US" sz="2600" b="1" dirty="0"/>
          </a:p>
        </p:txBody>
      </p:sp>
      <p:pic>
        <p:nvPicPr>
          <p:cNvPr id="4" name="Picture 2" descr="Image result for portland community college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863430"/>
            <a:ext cx="1600200" cy="490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Straight Arrow Connector 14"/>
          <p:cNvCxnSpPr/>
          <p:nvPr/>
        </p:nvCxnSpPr>
        <p:spPr>
          <a:xfrm>
            <a:off x="685800" y="4038600"/>
            <a:ext cx="685800" cy="18265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6375" y="1752600"/>
            <a:ext cx="2743200" cy="3305175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 flipH="1">
            <a:off x="4105275" y="4419600"/>
            <a:ext cx="923925" cy="170665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5388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43133"/>
            <a:ext cx="8382000" cy="649287"/>
          </a:xfrm>
        </p:spPr>
        <p:txBody>
          <a:bodyPr rtlCol="0"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600" dirty="0" smtClean="0"/>
              <a:t>Implementing EdPuzzle – “</a:t>
            </a:r>
            <a:r>
              <a:rPr lang="en-US" sz="2600" b="1" dirty="0" smtClean="0"/>
              <a:t>Inviting” Students</a:t>
            </a:r>
            <a:endParaRPr lang="en-US" sz="2600" b="1" dirty="0"/>
          </a:p>
        </p:txBody>
      </p:sp>
      <p:pic>
        <p:nvPicPr>
          <p:cNvPr id="4" name="Picture 2" descr="Image result for portland community college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863430"/>
            <a:ext cx="1600200" cy="490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256" y="1868487"/>
            <a:ext cx="7916058" cy="3541713"/>
          </a:xfrm>
          <a:prstGeom prst="rect">
            <a:avLst/>
          </a:prstGeom>
          <a:effectLst>
            <a:glow rad="101600">
              <a:schemeClr val="tx1">
                <a:alpha val="40000"/>
              </a:schemeClr>
            </a:glow>
          </a:effectLst>
        </p:spPr>
      </p:pic>
      <p:cxnSp>
        <p:nvCxnSpPr>
          <p:cNvPr id="6" name="Straight Arrow Connector 5"/>
          <p:cNvCxnSpPr/>
          <p:nvPr/>
        </p:nvCxnSpPr>
        <p:spPr>
          <a:xfrm>
            <a:off x="6781800" y="2323096"/>
            <a:ext cx="870157" cy="152400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5908265" y="3693962"/>
            <a:ext cx="641080" cy="0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3021097" y="3577925"/>
            <a:ext cx="838200" cy="232075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7215051" y="4953000"/>
            <a:ext cx="838200" cy="0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562600" y="2323096"/>
            <a:ext cx="1143000" cy="40011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Edit Name</a:t>
            </a:r>
          </a:p>
          <a:p>
            <a:r>
              <a:rPr lang="en-US" sz="1000" b="1" dirty="0" smtClean="0"/>
              <a:t>Delete Class</a:t>
            </a:r>
            <a:endParaRPr lang="en-US" sz="10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50593" y="3308884"/>
            <a:ext cx="2278212" cy="1390650"/>
          </a:xfrm>
          <a:prstGeom prst="rect">
            <a:avLst/>
          </a:prstGeom>
          <a:effectLst>
            <a:glow rad="88900">
              <a:schemeClr val="tx1">
                <a:alpha val="40000"/>
              </a:schemeClr>
            </a:glow>
          </a:effectLst>
        </p:spPr>
      </p:pic>
      <p:sp>
        <p:nvSpPr>
          <p:cNvPr id="17" name="TextBox 16"/>
          <p:cNvSpPr txBox="1"/>
          <p:nvPr/>
        </p:nvSpPr>
        <p:spPr>
          <a:xfrm>
            <a:off x="7212874" y="4348619"/>
            <a:ext cx="1447800" cy="553998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Edit Name</a:t>
            </a:r>
          </a:p>
          <a:p>
            <a:r>
              <a:rPr lang="en-US" sz="1000" b="1" dirty="0" smtClean="0"/>
              <a:t>Reset Password</a:t>
            </a:r>
          </a:p>
          <a:p>
            <a:r>
              <a:rPr lang="en-US" sz="1000" b="1" dirty="0" smtClean="0"/>
              <a:t>Remove from Class</a:t>
            </a:r>
            <a:endParaRPr lang="en-US" sz="1000" b="1" dirty="0"/>
          </a:p>
        </p:txBody>
      </p:sp>
      <p:sp>
        <p:nvSpPr>
          <p:cNvPr id="5" name="Rectangle 4"/>
          <p:cNvSpPr/>
          <p:nvPr/>
        </p:nvSpPr>
        <p:spPr>
          <a:xfrm>
            <a:off x="2514600" y="4800600"/>
            <a:ext cx="30480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116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43133"/>
            <a:ext cx="8382000" cy="649287"/>
          </a:xfrm>
        </p:spPr>
        <p:txBody>
          <a:bodyPr rtlCol="0"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600" dirty="0" smtClean="0"/>
              <a:t>Implementing EdPuzzle – </a:t>
            </a:r>
            <a:r>
              <a:rPr lang="en-US" sz="2600" b="1" dirty="0" smtClean="0"/>
              <a:t>Students Sign Up</a:t>
            </a:r>
            <a:endParaRPr lang="en-US" sz="2600" b="1" dirty="0"/>
          </a:p>
        </p:txBody>
      </p:sp>
      <p:pic>
        <p:nvPicPr>
          <p:cNvPr id="4" name="Picture 2" descr="Image result for portland community college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863430"/>
            <a:ext cx="1600200" cy="490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Straight Arrow Connector 14"/>
          <p:cNvCxnSpPr/>
          <p:nvPr/>
        </p:nvCxnSpPr>
        <p:spPr>
          <a:xfrm flipV="1">
            <a:off x="3810000" y="4953000"/>
            <a:ext cx="0" cy="1505735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1752600"/>
            <a:ext cx="4046918" cy="3005137"/>
          </a:xfrm>
          <a:prstGeom prst="rect">
            <a:avLst/>
          </a:prstGeom>
          <a:effectLst>
            <a:glow rad="88900">
              <a:schemeClr val="tx1">
                <a:alpha val="40000"/>
              </a:schemeClr>
            </a:glo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9200" y="2667000"/>
            <a:ext cx="3584048" cy="1346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240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7325" y="2193234"/>
            <a:ext cx="6381750" cy="24098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43133"/>
            <a:ext cx="8382000" cy="649287"/>
          </a:xfrm>
        </p:spPr>
        <p:txBody>
          <a:bodyPr rtlCol="0"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600" dirty="0" smtClean="0"/>
              <a:t>Implementing EdPuzzle – </a:t>
            </a:r>
            <a:r>
              <a:rPr lang="en-US" sz="2600" b="1" dirty="0" smtClean="0"/>
              <a:t>Students Sign Up</a:t>
            </a:r>
            <a:endParaRPr lang="en-US" sz="2600" b="1" dirty="0"/>
          </a:p>
        </p:txBody>
      </p:sp>
      <p:pic>
        <p:nvPicPr>
          <p:cNvPr id="4" name="Picture 2" descr="Image result for portland community college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863430"/>
            <a:ext cx="1600200" cy="490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Straight Arrow Connector 14"/>
          <p:cNvCxnSpPr/>
          <p:nvPr/>
        </p:nvCxnSpPr>
        <p:spPr>
          <a:xfrm flipV="1">
            <a:off x="4572000" y="4357695"/>
            <a:ext cx="0" cy="1505735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714375" y="2686049"/>
            <a:ext cx="914400" cy="731147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7928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016000"/>
            <a:ext cx="6248400" cy="2097087"/>
          </a:xfrm>
        </p:spPr>
        <p:txBody>
          <a:bodyPr rtlCol="0">
            <a:noAutofit/>
          </a:bodyPr>
          <a:lstStyle/>
          <a:p>
            <a:pPr algn="ctr"/>
            <a:r>
              <a:rPr lang="en-US" sz="4400" dirty="0" smtClean="0"/>
              <a:t>Assigning Lessons &amp; Checking Student Progress</a:t>
            </a:r>
            <a:endParaRPr lang="en-US" sz="4400" b="1" dirty="0"/>
          </a:p>
        </p:txBody>
      </p:sp>
      <p:pic>
        <p:nvPicPr>
          <p:cNvPr id="4" name="Picture 2" descr="Image result for portland community college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863430"/>
            <a:ext cx="1600200" cy="490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5728" y="3200400"/>
            <a:ext cx="2267743" cy="2267743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29765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802483"/>
            <a:ext cx="8382000" cy="649287"/>
          </a:xfrm>
        </p:spPr>
        <p:txBody>
          <a:bodyPr rtlCol="0"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600" dirty="0" smtClean="0"/>
              <a:t>Implementing EdPuzzle – </a:t>
            </a:r>
            <a:r>
              <a:rPr lang="en-US" sz="2600" b="1" dirty="0" smtClean="0"/>
              <a:t>Assigning Video Lessons </a:t>
            </a:r>
            <a:endParaRPr lang="en-US" sz="2600" b="1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60149" y="1981200"/>
            <a:ext cx="3610407" cy="3352800"/>
          </a:xfrm>
          <a:prstGeom prst="rect">
            <a:avLst/>
          </a:prstGeom>
          <a:effectLst>
            <a:glow rad="101600">
              <a:schemeClr val="tx1">
                <a:alpha val="40000"/>
              </a:schemeClr>
            </a:glow>
          </a:effectLst>
        </p:spPr>
      </p:pic>
      <p:pic>
        <p:nvPicPr>
          <p:cNvPr id="4" name="Picture 2" descr="Image result for portland community college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863430"/>
            <a:ext cx="1600200" cy="490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5400" y="1638140"/>
            <a:ext cx="2978641" cy="4191000"/>
          </a:xfrm>
          <a:prstGeom prst="rect">
            <a:avLst/>
          </a:prstGeom>
          <a:effectLst>
            <a:glow rad="101600">
              <a:schemeClr val="tx1">
                <a:alpha val="40000"/>
              </a:schemeClr>
            </a:glow>
          </a:effectLst>
        </p:spPr>
      </p:pic>
      <p:cxnSp>
        <p:nvCxnSpPr>
          <p:cNvPr id="6" name="Straight Arrow Connector 5"/>
          <p:cNvCxnSpPr/>
          <p:nvPr/>
        </p:nvCxnSpPr>
        <p:spPr>
          <a:xfrm flipV="1">
            <a:off x="2465352" y="2438400"/>
            <a:ext cx="2487648" cy="609600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648200" y="4876800"/>
            <a:ext cx="523875" cy="0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691062" y="5715000"/>
            <a:ext cx="523875" cy="0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7772400" y="5829140"/>
            <a:ext cx="9525" cy="490728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4286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382000" cy="649287"/>
          </a:xfrm>
        </p:spPr>
        <p:txBody>
          <a:bodyPr rtlCol="0"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400" dirty="0" smtClean="0"/>
              <a:t>Implementing EdPuzzle – </a:t>
            </a:r>
            <a:r>
              <a:rPr lang="en-US" sz="2400" b="1" dirty="0" smtClean="0"/>
              <a:t>Checking Student Progress</a:t>
            </a:r>
            <a:endParaRPr lang="en-US" sz="2400" b="1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09599" y="1371600"/>
            <a:ext cx="7939583" cy="4191000"/>
          </a:xfrm>
          <a:prstGeom prst="rect">
            <a:avLst/>
          </a:prstGeom>
          <a:effectLst>
            <a:glow rad="101600">
              <a:schemeClr val="tx1">
                <a:alpha val="40000"/>
              </a:schemeClr>
            </a:glow>
          </a:effectLst>
        </p:spPr>
      </p:pic>
      <p:pic>
        <p:nvPicPr>
          <p:cNvPr id="4" name="Picture 2" descr="Image result for portland community college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863430"/>
            <a:ext cx="1600200" cy="490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7086600" y="2781300"/>
            <a:ext cx="762000" cy="952500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638800" y="2134969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Quick Check on Class Progress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52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2988" y="1027113"/>
            <a:ext cx="7024687" cy="64928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What to Expect</a:t>
            </a:r>
            <a:endParaRPr lang="en-US" dirty="0"/>
          </a:p>
        </p:txBody>
      </p:sp>
      <p:sp>
        <p:nvSpPr>
          <p:cNvPr id="14338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077200" cy="2514600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dirty="0" smtClean="0"/>
              <a:t>Why use Edpuzzle to Manage Video Content?</a:t>
            </a:r>
          </a:p>
          <a:p>
            <a:pPr marL="366713" lvl="1" indent="0">
              <a:buNone/>
            </a:pPr>
            <a:endParaRPr lang="en-US" dirty="0" smtClean="0"/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Implementing EdPuzzle – The “Test Drive” Segment</a:t>
            </a:r>
          </a:p>
          <a:p>
            <a:pPr>
              <a:buFont typeface="Wingdings" pitchFamily="2" charset="2"/>
              <a:buChar char="v"/>
            </a:pPr>
            <a:endParaRPr lang="en-US" dirty="0" smtClean="0"/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Questions and Comments</a:t>
            </a:r>
          </a:p>
          <a:p>
            <a:pPr>
              <a:buFont typeface="Wingdings" pitchFamily="2" charset="2"/>
              <a:buChar char="v"/>
            </a:pPr>
            <a:endParaRPr lang="en-US" dirty="0" smtClean="0"/>
          </a:p>
          <a:p>
            <a:pPr>
              <a:buFont typeface="Wingdings" pitchFamily="2" charset="2"/>
              <a:buChar char="v"/>
            </a:pPr>
            <a:endParaRPr lang="en-US" dirty="0" smtClean="0"/>
          </a:p>
        </p:txBody>
      </p:sp>
      <p:pic>
        <p:nvPicPr>
          <p:cNvPr id="4" name="Picture 2" descr="Image result for portland community college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863430"/>
            <a:ext cx="1600200" cy="490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382000" cy="649287"/>
          </a:xfrm>
        </p:spPr>
        <p:txBody>
          <a:bodyPr rtlCol="0"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400" dirty="0"/>
              <a:t>Implementing EdPuzzle – </a:t>
            </a:r>
            <a:r>
              <a:rPr lang="en-US" sz="2400" b="1" dirty="0"/>
              <a:t>Checking Student Progress</a:t>
            </a:r>
          </a:p>
        </p:txBody>
      </p:sp>
      <p:pic>
        <p:nvPicPr>
          <p:cNvPr id="4" name="Picture 2" descr="Image result for portland community college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863430"/>
            <a:ext cx="1600200" cy="490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09600" y="1447800"/>
            <a:ext cx="7904787" cy="3733800"/>
          </a:xfrm>
          <a:prstGeom prst="rect">
            <a:avLst/>
          </a:prstGeom>
          <a:effectLst>
            <a:glow rad="101600">
              <a:schemeClr val="tx1">
                <a:alpha val="40000"/>
              </a:schemeClr>
            </a:glow>
          </a:effectLst>
        </p:spPr>
      </p:pic>
      <p:cxnSp>
        <p:nvCxnSpPr>
          <p:cNvPr id="7" name="Straight Arrow Connector 6"/>
          <p:cNvCxnSpPr/>
          <p:nvPr/>
        </p:nvCxnSpPr>
        <p:spPr>
          <a:xfrm flipH="1">
            <a:off x="2590800" y="2743200"/>
            <a:ext cx="762000" cy="1143000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3352800" y="2971800"/>
            <a:ext cx="304800" cy="914400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6248400" y="2552719"/>
            <a:ext cx="1243735" cy="876281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209800" y="2414220"/>
            <a:ext cx="152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Individual Progress</a:t>
            </a:r>
            <a:endParaRPr lang="en-US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3429000" y="2669429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Embedded Questions</a:t>
            </a:r>
            <a:endParaRPr lang="en-US" sz="1200" dirty="0"/>
          </a:p>
        </p:txBody>
      </p:sp>
      <p:sp>
        <p:nvSpPr>
          <p:cNvPr id="22" name="TextBox 21"/>
          <p:cNvSpPr txBox="1"/>
          <p:nvPr/>
        </p:nvSpPr>
        <p:spPr>
          <a:xfrm>
            <a:off x="5247793" y="2311449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Turned “On” by default</a:t>
            </a:r>
            <a:endParaRPr lang="en-US" sz="1200" dirty="0"/>
          </a:p>
        </p:txBody>
      </p:sp>
      <p:sp>
        <p:nvSpPr>
          <p:cNvPr id="3" name="Rectangle 2"/>
          <p:cNvSpPr/>
          <p:nvPr/>
        </p:nvSpPr>
        <p:spPr>
          <a:xfrm>
            <a:off x="762000" y="4267200"/>
            <a:ext cx="10668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308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" y="1143000"/>
            <a:ext cx="6248400" cy="1792287"/>
          </a:xfrm>
        </p:spPr>
        <p:txBody>
          <a:bodyPr rtlCol="0">
            <a:noAutofit/>
          </a:bodyPr>
          <a:lstStyle/>
          <a:p>
            <a:pPr algn="ctr"/>
            <a:r>
              <a:rPr lang="en-US" sz="5400" dirty="0" smtClean="0"/>
              <a:t>Managing Video Content</a:t>
            </a:r>
            <a:endParaRPr lang="en-US" sz="5400" b="1" dirty="0"/>
          </a:p>
        </p:txBody>
      </p:sp>
      <p:pic>
        <p:nvPicPr>
          <p:cNvPr id="4" name="Picture 2" descr="Image result for portland community college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863430"/>
            <a:ext cx="1600200" cy="490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6703" y="3141662"/>
            <a:ext cx="2267743" cy="2267743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615324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999" y="457200"/>
            <a:ext cx="8382000" cy="649287"/>
          </a:xfrm>
        </p:spPr>
        <p:txBody>
          <a:bodyPr rtlCol="0"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600" dirty="0" smtClean="0"/>
              <a:t>Implementing EdPuzzle – </a:t>
            </a:r>
            <a:r>
              <a:rPr lang="en-US" sz="2600" b="1" dirty="0" smtClean="0"/>
              <a:t>Managing Content </a:t>
            </a:r>
            <a:endParaRPr lang="en-US" sz="2600" b="1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84028" y="1371600"/>
            <a:ext cx="7725108" cy="4379913"/>
          </a:xfrm>
          <a:prstGeom prst="rect">
            <a:avLst/>
          </a:prstGeom>
        </p:spPr>
      </p:pic>
      <p:pic>
        <p:nvPicPr>
          <p:cNvPr id="4" name="Picture 2" descr="Image result for portland community college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863430"/>
            <a:ext cx="1600200" cy="490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562600" y="1106487"/>
            <a:ext cx="1143000" cy="707886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effectLst>
            <a:glow rad="76200">
              <a:schemeClr val="tx1"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Create Video</a:t>
            </a:r>
          </a:p>
          <a:p>
            <a:r>
              <a:rPr lang="en-US" sz="1000" b="1" dirty="0" smtClean="0"/>
              <a:t>Upload Video</a:t>
            </a:r>
          </a:p>
          <a:p>
            <a:r>
              <a:rPr lang="en-US" sz="1000" b="1" dirty="0" smtClean="0"/>
              <a:t>Student Project</a:t>
            </a:r>
          </a:p>
          <a:p>
            <a:r>
              <a:rPr lang="en-US" sz="1000" b="1" dirty="0" smtClean="0"/>
              <a:t>Add Folder</a:t>
            </a:r>
            <a:endParaRPr lang="en-US" sz="1000" b="1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6705600" y="1524000"/>
            <a:ext cx="641080" cy="0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3288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999" y="457200"/>
            <a:ext cx="8382000" cy="649287"/>
          </a:xfrm>
        </p:spPr>
        <p:txBody>
          <a:bodyPr rtlCol="0"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600" dirty="0" smtClean="0"/>
              <a:t>Implementing EdPuzzle – </a:t>
            </a:r>
            <a:r>
              <a:rPr lang="en-US" sz="2600" b="1" dirty="0" smtClean="0"/>
              <a:t>Managing Content </a:t>
            </a:r>
            <a:endParaRPr lang="en-US" sz="26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1079906"/>
            <a:ext cx="6553200" cy="529000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62146" y="1684957"/>
            <a:ext cx="1143000" cy="553998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effectLst>
            <a:glow rad="114300">
              <a:schemeClr val="tx1"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Edit Video</a:t>
            </a:r>
          </a:p>
          <a:p>
            <a:r>
              <a:rPr lang="en-US" sz="1000" b="1" dirty="0" smtClean="0"/>
              <a:t>View Video</a:t>
            </a:r>
          </a:p>
          <a:p>
            <a:r>
              <a:rPr lang="en-US" sz="1000" b="1" dirty="0" smtClean="0"/>
              <a:t>Duplicate Video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2057400" y="1905000"/>
            <a:ext cx="228600" cy="304800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685800" y="6248400"/>
            <a:ext cx="381000" cy="0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1248356" y="6073342"/>
            <a:ext cx="609600" cy="35011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4343400" y="5519668"/>
            <a:ext cx="457198" cy="457200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3405146" y="5976868"/>
            <a:ext cx="1166853" cy="54306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/>
          <p:nvPr/>
        </p:nvCxnSpPr>
        <p:spPr>
          <a:xfrm flipH="1" flipV="1">
            <a:off x="5410200" y="6237803"/>
            <a:ext cx="657971" cy="9272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4738313" y="6044186"/>
            <a:ext cx="595687" cy="37927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939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8" grpId="0" animBg="1"/>
      <p:bldP spid="22" grpId="0" animBg="1"/>
      <p:bldP spid="2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90600"/>
            <a:ext cx="7924800" cy="2219325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Now you’re ready to start creating video content for your students!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Any Questions or Comments?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6150" y="3539330"/>
            <a:ext cx="2324100" cy="232410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6" name="Picture 2" descr="Image result for portland community college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863430"/>
            <a:ext cx="1600200" cy="490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9684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1219200"/>
            <a:ext cx="2890838" cy="64928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Helpful Links</a:t>
            </a:r>
            <a:endParaRPr lang="en-US" dirty="0"/>
          </a:p>
        </p:txBody>
      </p:sp>
      <p:sp>
        <p:nvSpPr>
          <p:cNvPr id="32770" name="Content Placeholder 2"/>
          <p:cNvSpPr>
            <a:spLocks noGrp="1"/>
          </p:cNvSpPr>
          <p:nvPr>
            <p:ph idx="1"/>
          </p:nvPr>
        </p:nvSpPr>
        <p:spPr>
          <a:xfrm>
            <a:off x="685800" y="2286000"/>
            <a:ext cx="7781925" cy="2514600"/>
          </a:xfrm>
        </p:spPr>
        <p:txBody>
          <a:bodyPr/>
          <a:lstStyle/>
          <a:p>
            <a:pPr marL="69850" indent="0">
              <a:buNone/>
            </a:pPr>
            <a:r>
              <a:rPr lang="en-US" sz="1800" b="1" dirty="0" smtClean="0"/>
              <a:t>Edpuzzle Website</a:t>
            </a:r>
            <a:r>
              <a:rPr lang="en-US" sz="1800" dirty="0" smtClean="0"/>
              <a:t>: </a:t>
            </a:r>
            <a:r>
              <a:rPr lang="en-US" sz="1800" dirty="0">
                <a:hlinkClick r:id="rId2"/>
              </a:rPr>
              <a:t>https://</a:t>
            </a:r>
            <a:r>
              <a:rPr lang="en-US" sz="1800" dirty="0" smtClean="0">
                <a:hlinkClick r:id="rId2"/>
              </a:rPr>
              <a:t>edpuzzle.com</a:t>
            </a: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1800" b="1" dirty="0"/>
          </a:p>
          <a:p>
            <a:pPr marL="69850" indent="0">
              <a:buNone/>
            </a:pPr>
            <a:r>
              <a:rPr lang="en-US" sz="1800" b="1" dirty="0" smtClean="0"/>
              <a:t>Camtasia Website</a:t>
            </a:r>
            <a:r>
              <a:rPr lang="en-US" sz="1800" dirty="0" smtClean="0"/>
              <a:t>: </a:t>
            </a:r>
            <a:r>
              <a:rPr lang="en-US" sz="1800" dirty="0">
                <a:hlinkClick r:id="rId3"/>
              </a:rPr>
              <a:t>https://www.techsmith.com/video-editor.html</a:t>
            </a:r>
            <a:endParaRPr lang="en-US" sz="1800" b="1" dirty="0" smtClean="0"/>
          </a:p>
          <a:p>
            <a:pPr marL="69850" indent="0">
              <a:buNone/>
            </a:pPr>
            <a:endParaRPr lang="en-US" sz="1800" b="1" dirty="0"/>
          </a:p>
          <a:p>
            <a:pPr marL="69850" indent="0">
              <a:buNone/>
            </a:pPr>
            <a:r>
              <a:rPr lang="en-US" sz="1800" b="1" dirty="0" smtClean="0"/>
              <a:t>Screencast-o-</a:t>
            </a:r>
            <a:r>
              <a:rPr lang="en-US" sz="1800" b="1" dirty="0" err="1" smtClean="0"/>
              <a:t>matic</a:t>
            </a:r>
            <a:r>
              <a:rPr lang="en-US" sz="1800" b="1" dirty="0" smtClean="0"/>
              <a:t>: </a:t>
            </a:r>
            <a:r>
              <a:rPr lang="en-US" sz="1800" dirty="0">
                <a:hlinkClick r:id="rId4"/>
              </a:rPr>
              <a:t>https://screencast-o-matic.com</a:t>
            </a:r>
            <a:r>
              <a:rPr lang="en-US" sz="1800" dirty="0" smtClean="0">
                <a:hlinkClick r:id="rId4"/>
              </a:rPr>
              <a:t>/</a:t>
            </a:r>
            <a:endParaRPr lang="en-US" sz="1800" dirty="0" smtClean="0"/>
          </a:p>
          <a:p>
            <a:pPr marL="69850" indent="0">
              <a:buNone/>
            </a:pPr>
            <a:endParaRPr lang="en-US" sz="1800" b="1" dirty="0"/>
          </a:p>
          <a:p>
            <a:pPr marL="69850" indent="0">
              <a:buNone/>
            </a:pPr>
            <a:r>
              <a:rPr lang="en-US" sz="1800" b="1" dirty="0" smtClean="0"/>
              <a:t>MS OneNote: </a:t>
            </a:r>
            <a:r>
              <a:rPr lang="en-US" sz="1800" dirty="0" smtClean="0">
                <a:hlinkClick r:id="rId5"/>
              </a:rPr>
              <a:t>https://www.onenote.com</a:t>
            </a:r>
            <a:endParaRPr lang="en-US" sz="18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10400" y="4953000"/>
            <a:ext cx="1457325" cy="1457325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6" name="Picture 2" descr="Image result for portland community college log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863430"/>
            <a:ext cx="1600200" cy="490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2613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027113"/>
            <a:ext cx="5029200" cy="649287"/>
          </a:xfrm>
        </p:spPr>
        <p:txBody>
          <a:bodyPr rtlCol="0">
            <a:normAutofit fontScale="90000"/>
          </a:bodyPr>
          <a:lstStyle/>
          <a:p>
            <a:pPr>
              <a:buFont typeface="Wingdings" pitchFamily="2" charset="2"/>
              <a:buChar char="v"/>
            </a:pPr>
            <a:r>
              <a:rPr lang="en-US" dirty="0"/>
              <a:t>Why use </a:t>
            </a:r>
            <a:r>
              <a:rPr lang="en-US" dirty="0" smtClean="0"/>
              <a:t>EdPuzzle?</a:t>
            </a:r>
            <a:endParaRPr lang="en-US" dirty="0"/>
          </a:p>
        </p:txBody>
      </p:sp>
      <p:sp>
        <p:nvSpPr>
          <p:cNvPr id="14338" name="Content Placeholder 2"/>
          <p:cNvSpPr>
            <a:spLocks noGrp="1"/>
          </p:cNvSpPr>
          <p:nvPr>
            <p:ph idx="1"/>
          </p:nvPr>
        </p:nvSpPr>
        <p:spPr>
          <a:xfrm>
            <a:off x="609600" y="1979214"/>
            <a:ext cx="7772400" cy="3811985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dirty="0" smtClean="0"/>
              <a:t>Other video management systems available, but EdPuzzle has a free option (up to 20 videos).</a:t>
            </a:r>
          </a:p>
          <a:p>
            <a:pPr marL="366713" lvl="1" indent="0">
              <a:buNone/>
            </a:pPr>
            <a:endParaRPr lang="en-US" dirty="0" smtClean="0"/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Relatively straight-forward start up.</a:t>
            </a:r>
          </a:p>
          <a:p>
            <a:pPr>
              <a:buFont typeface="Wingdings" pitchFamily="2" charset="2"/>
              <a:buChar char="v"/>
            </a:pPr>
            <a:endParaRPr lang="en-US" dirty="0" smtClean="0"/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Nice student accountability features: </a:t>
            </a:r>
          </a:p>
          <a:p>
            <a:pPr lvl="1">
              <a:buFont typeface="Wingdings" pitchFamily="2" charset="2"/>
              <a:buChar char="v"/>
            </a:pPr>
            <a:r>
              <a:rPr lang="en-US" dirty="0" smtClean="0"/>
              <a:t>Prevents fast-forwarding (toggled)</a:t>
            </a:r>
          </a:p>
          <a:p>
            <a:pPr lvl="1">
              <a:buFont typeface="Wingdings" pitchFamily="2" charset="2"/>
              <a:buChar char="v"/>
            </a:pPr>
            <a:r>
              <a:rPr lang="en-US" dirty="0" smtClean="0"/>
              <a:t>Quick check on student / class progress</a:t>
            </a:r>
          </a:p>
          <a:p>
            <a:pPr lvl="1">
              <a:buFont typeface="Wingdings" pitchFamily="2" charset="2"/>
              <a:buChar char="v"/>
            </a:pPr>
            <a:r>
              <a:rPr lang="en-US" dirty="0" smtClean="0"/>
              <a:t>Easily embed questions into videos</a:t>
            </a:r>
          </a:p>
          <a:p>
            <a:pPr>
              <a:buFont typeface="Wingdings" pitchFamily="2" charset="2"/>
              <a:buChar char="v"/>
            </a:pPr>
            <a:endParaRPr lang="en-US" dirty="0" smtClean="0"/>
          </a:p>
          <a:p>
            <a:pPr>
              <a:buFont typeface="Wingdings" pitchFamily="2" charset="2"/>
              <a:buChar char="v"/>
            </a:pPr>
            <a:endParaRPr lang="en-US" dirty="0" smtClean="0"/>
          </a:p>
        </p:txBody>
      </p:sp>
      <p:pic>
        <p:nvPicPr>
          <p:cNvPr id="4" name="Picture 2" descr="Image result for portland community college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863430"/>
            <a:ext cx="1600200" cy="490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520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3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3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3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219200"/>
            <a:ext cx="8382000" cy="649287"/>
          </a:xfrm>
        </p:spPr>
        <p:txBody>
          <a:bodyPr rtlCol="0"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600" dirty="0" smtClean="0"/>
              <a:t>Implementing EdPuzzle – </a:t>
            </a:r>
            <a:r>
              <a:rPr lang="en-US" sz="2600" b="1" dirty="0" smtClean="0"/>
              <a:t>Signing Up (Teacher)</a:t>
            </a:r>
            <a:endParaRPr lang="en-US" sz="2600" b="1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14400" y="1981200"/>
            <a:ext cx="3016886" cy="3352800"/>
          </a:xfrm>
          <a:prstGeom prst="rect">
            <a:avLst/>
          </a:prstGeom>
          <a:effectLst>
            <a:glow rad="101600">
              <a:schemeClr val="tx1">
                <a:alpha val="40000"/>
              </a:schemeClr>
            </a:glow>
          </a:effectLst>
        </p:spPr>
      </p:pic>
      <p:pic>
        <p:nvPicPr>
          <p:cNvPr id="4" name="Picture 2" descr="Image result for portland community college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863430"/>
            <a:ext cx="1600200" cy="490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67200" y="2155031"/>
            <a:ext cx="4046918" cy="3005137"/>
          </a:xfrm>
          <a:prstGeom prst="rect">
            <a:avLst/>
          </a:prstGeom>
          <a:effectLst>
            <a:glow rad="88900">
              <a:schemeClr val="tx1"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322817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" y="2286000"/>
            <a:ext cx="6248400" cy="649287"/>
          </a:xfrm>
        </p:spPr>
        <p:txBody>
          <a:bodyPr rtlCol="0">
            <a:noAutofit/>
          </a:bodyPr>
          <a:lstStyle/>
          <a:p>
            <a:pPr algn="ctr"/>
            <a:r>
              <a:rPr lang="en-US" sz="5400" dirty="0" smtClean="0"/>
              <a:t>Creating Lessons</a:t>
            </a:r>
            <a:endParaRPr lang="en-US" sz="5400" b="1" dirty="0"/>
          </a:p>
        </p:txBody>
      </p:sp>
      <p:pic>
        <p:nvPicPr>
          <p:cNvPr id="4" name="Picture 2" descr="Image result for portland community college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863430"/>
            <a:ext cx="1600200" cy="490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6703" y="3141662"/>
            <a:ext cx="2267743" cy="2267743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317116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33509"/>
            <a:ext cx="8382000" cy="649287"/>
          </a:xfrm>
        </p:spPr>
        <p:txBody>
          <a:bodyPr rtlCol="0"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600" dirty="0" smtClean="0"/>
              <a:t>Implementing EdPuzzle – </a:t>
            </a:r>
            <a:r>
              <a:rPr lang="en-US" sz="2600" b="1" dirty="0" smtClean="0"/>
              <a:t>Creating Lessons </a:t>
            </a:r>
            <a:endParaRPr lang="en-US" sz="2600" b="1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" y="1143001"/>
            <a:ext cx="8229600" cy="2503936"/>
          </a:xfrm>
          <a:prstGeom prst="rect">
            <a:avLst/>
          </a:prstGeom>
          <a:effectLst>
            <a:glow rad="63500">
              <a:schemeClr val="tx1">
                <a:alpha val="40000"/>
              </a:schemeClr>
            </a:glow>
          </a:effectLst>
        </p:spPr>
      </p:pic>
      <p:cxnSp>
        <p:nvCxnSpPr>
          <p:cNvPr id="6" name="Straight Arrow Connector 5"/>
          <p:cNvCxnSpPr/>
          <p:nvPr/>
        </p:nvCxnSpPr>
        <p:spPr>
          <a:xfrm flipV="1">
            <a:off x="6019800" y="1360936"/>
            <a:ext cx="457200" cy="304800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6553200" y="1752600"/>
            <a:ext cx="838200" cy="0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219200" y="2895600"/>
            <a:ext cx="1143000" cy="0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637" y="3886200"/>
            <a:ext cx="2214563" cy="2324100"/>
          </a:xfrm>
          <a:prstGeom prst="rect">
            <a:avLst/>
          </a:prstGeom>
          <a:effectLst>
            <a:glow rad="101600">
              <a:schemeClr val="tx1">
                <a:alpha val="40000"/>
              </a:schemeClr>
            </a:glo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1400" y="3737622"/>
            <a:ext cx="1176089" cy="268726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05400" y="3774147"/>
            <a:ext cx="3453631" cy="2548205"/>
          </a:xfrm>
          <a:prstGeom prst="rect">
            <a:avLst/>
          </a:prstGeom>
          <a:effectLst>
            <a:glow rad="101600">
              <a:schemeClr val="tx1">
                <a:alpha val="40000"/>
              </a:schemeClr>
            </a:glow>
          </a:effectLst>
        </p:spPr>
      </p:pic>
      <p:cxnSp>
        <p:nvCxnSpPr>
          <p:cNvPr id="14" name="Straight Arrow Connector 13"/>
          <p:cNvCxnSpPr/>
          <p:nvPr/>
        </p:nvCxnSpPr>
        <p:spPr>
          <a:xfrm>
            <a:off x="4169444" y="4572000"/>
            <a:ext cx="2459956" cy="0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2244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382000" cy="649287"/>
          </a:xfrm>
        </p:spPr>
        <p:txBody>
          <a:bodyPr rtlCol="0"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600" dirty="0" smtClean="0"/>
              <a:t>Implementing EdPuzzle – </a:t>
            </a:r>
            <a:r>
              <a:rPr lang="en-US" sz="2600" b="1" dirty="0" smtClean="0"/>
              <a:t>Creating Lessons </a:t>
            </a:r>
            <a:endParaRPr lang="en-US" sz="2600" b="1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85800" y="1200880"/>
            <a:ext cx="7772400" cy="533400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dirty="0" smtClean="0"/>
              <a:t>Creating your own videos – Many options!</a:t>
            </a:r>
          </a:p>
          <a:p>
            <a:pPr marL="69850" indent="0">
              <a:buNone/>
            </a:pPr>
            <a:endParaRPr lang="en-US" dirty="0" smtClean="0"/>
          </a:p>
          <a:p>
            <a:pPr>
              <a:buFont typeface="Wingdings" pitchFamily="2" charset="2"/>
              <a:buChar char="v"/>
            </a:pPr>
            <a:endParaRPr lang="en-US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800" y="1701159"/>
            <a:ext cx="2209800" cy="2781741"/>
          </a:xfrm>
          <a:prstGeom prst="rect">
            <a:avLst/>
          </a:prstGeom>
          <a:effectLst>
            <a:glow rad="63500">
              <a:schemeClr val="tx1">
                <a:alpha val="40000"/>
              </a:schemeClr>
            </a:glow>
          </a:effectLst>
        </p:spPr>
      </p:pic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4246620" y="4812903"/>
            <a:ext cx="4191000" cy="146280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2730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39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563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v"/>
            </a:pPr>
            <a:r>
              <a:rPr lang="en-US" dirty="0" smtClean="0"/>
              <a:t>Edpuzzle acceptable formats: </a:t>
            </a:r>
            <a:r>
              <a:rPr lang="en-US" b="1" dirty="0" smtClean="0"/>
              <a:t>MP4</a:t>
            </a:r>
            <a:r>
              <a:rPr lang="en-US" dirty="0" smtClean="0"/>
              <a:t>, </a:t>
            </a:r>
            <a:r>
              <a:rPr lang="en-US" b="1" dirty="0" smtClean="0"/>
              <a:t>MOV</a:t>
            </a:r>
            <a:r>
              <a:rPr lang="en-US" dirty="0" smtClean="0"/>
              <a:t>, </a:t>
            </a:r>
            <a:r>
              <a:rPr lang="en-US" b="1" dirty="0" smtClean="0"/>
              <a:t>AVI</a:t>
            </a:r>
          </a:p>
          <a:p>
            <a:pPr>
              <a:buFont typeface="Wingdings" pitchFamily="2" charset="2"/>
              <a:buChar char="v"/>
            </a:pPr>
            <a:r>
              <a:rPr lang="en-US" b="1" dirty="0" smtClean="0"/>
              <a:t>Under 1 Gb</a:t>
            </a:r>
          </a:p>
          <a:p>
            <a:pPr marL="69850" indent="0">
              <a:buFont typeface="Wingdings 2" pitchFamily="18" charset="2"/>
              <a:buNone/>
            </a:pPr>
            <a:endParaRPr lang="en-US" dirty="0" smtClean="0"/>
          </a:p>
          <a:p>
            <a:pPr>
              <a:buFont typeface="Wingdings" pitchFamily="2" charset="2"/>
              <a:buChar char="v"/>
            </a:pPr>
            <a:endParaRPr lang="en-US" dirty="0" smtClean="0"/>
          </a:p>
        </p:txBody>
      </p:sp>
      <p:pic>
        <p:nvPicPr>
          <p:cNvPr id="1026" name="Picture 2" descr="Image result for onenote image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012" y="4447307"/>
            <a:ext cx="2212975" cy="1639973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camtasia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839293"/>
            <a:ext cx="1920024" cy="2428092"/>
          </a:xfrm>
          <a:prstGeom prst="rect">
            <a:avLst/>
          </a:prstGeom>
          <a:noFill/>
          <a:effectLst>
            <a:glow rad="63500">
              <a:schemeClr val="tx1"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screencast-o-matic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9008" y="2637081"/>
            <a:ext cx="2057400" cy="1600200"/>
          </a:xfrm>
          <a:prstGeom prst="rect">
            <a:avLst/>
          </a:prstGeom>
          <a:noFill/>
          <a:effectLst>
            <a:glow rad="63500">
              <a:schemeClr val="tx1"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439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382000" cy="649287"/>
          </a:xfrm>
        </p:spPr>
        <p:txBody>
          <a:bodyPr rtlCol="0"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600" dirty="0" smtClean="0"/>
              <a:t>Implementing EdPuzzle – </a:t>
            </a:r>
            <a:r>
              <a:rPr lang="en-US" sz="2600" b="1" dirty="0" smtClean="0"/>
              <a:t>Creating Lessons </a:t>
            </a:r>
            <a:endParaRPr lang="en-US" sz="2600" b="1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7281" y="1219200"/>
            <a:ext cx="6648450" cy="5124129"/>
          </a:xfrm>
          <a:prstGeom prst="rect">
            <a:avLst/>
          </a:prstGeom>
          <a:effectLst>
            <a:glow rad="101600">
              <a:schemeClr val="tx1">
                <a:alpha val="40000"/>
              </a:schemeClr>
            </a:glow>
          </a:effectLst>
        </p:spPr>
      </p:pic>
      <p:cxnSp>
        <p:nvCxnSpPr>
          <p:cNvPr id="4" name="Straight Arrow Connector 3"/>
          <p:cNvCxnSpPr/>
          <p:nvPr/>
        </p:nvCxnSpPr>
        <p:spPr>
          <a:xfrm flipV="1">
            <a:off x="685800" y="1600200"/>
            <a:ext cx="533400" cy="533400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2895600" y="1600200"/>
            <a:ext cx="0" cy="190500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4038600" y="1600200"/>
            <a:ext cx="0" cy="190500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5798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382000" cy="649287"/>
          </a:xfrm>
        </p:spPr>
        <p:txBody>
          <a:bodyPr rtlCol="0"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600" dirty="0" smtClean="0"/>
              <a:t>Implementing EdPuzzle – </a:t>
            </a:r>
            <a:r>
              <a:rPr lang="en-US" sz="2600" b="1" dirty="0" smtClean="0"/>
              <a:t>Creating Lessons </a:t>
            </a:r>
            <a:endParaRPr lang="en-US" sz="2600" b="1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371599"/>
            <a:ext cx="8001000" cy="4283011"/>
          </a:xfrm>
          <a:prstGeom prst="rect">
            <a:avLst/>
          </a:prstGeom>
          <a:effectLst>
            <a:glow rad="101600">
              <a:schemeClr val="tx1">
                <a:alpha val="40000"/>
              </a:schemeClr>
            </a:glow>
          </a:effectLst>
        </p:spPr>
      </p:pic>
      <p:pic>
        <p:nvPicPr>
          <p:cNvPr id="4" name="Picture 2" descr="Image result for portland community college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863430"/>
            <a:ext cx="1600200" cy="490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4495800" y="1600200"/>
            <a:ext cx="762000" cy="0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5410200" y="5562600"/>
            <a:ext cx="0" cy="914400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5562600" y="4419600"/>
            <a:ext cx="762000" cy="838200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7924800" y="4343400"/>
            <a:ext cx="0" cy="914400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8305800" y="4343400"/>
            <a:ext cx="0" cy="914400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1565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6533</TotalTime>
  <Words>631</Words>
  <Application>Microsoft Office PowerPoint</Application>
  <PresentationFormat>On-screen Show (4:3)</PresentationFormat>
  <Paragraphs>105</Paragraphs>
  <Slides>25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Century Gothic</vt:lpstr>
      <vt:lpstr>Wingdings</vt:lpstr>
      <vt:lpstr>Wingdings 2</vt:lpstr>
      <vt:lpstr>Austin</vt:lpstr>
      <vt:lpstr>Using EdPuzzle in a Flipped Classroom</vt:lpstr>
      <vt:lpstr>What to Expect</vt:lpstr>
      <vt:lpstr>Why use EdPuzzle?</vt:lpstr>
      <vt:lpstr>Implementing EdPuzzle – Signing Up (Teacher)</vt:lpstr>
      <vt:lpstr>Creating Lessons</vt:lpstr>
      <vt:lpstr>Implementing EdPuzzle – Creating Lessons </vt:lpstr>
      <vt:lpstr>Implementing EdPuzzle – Creating Lessons </vt:lpstr>
      <vt:lpstr>Implementing EdPuzzle – Creating Lessons </vt:lpstr>
      <vt:lpstr>Implementing EdPuzzle – Creating Lessons </vt:lpstr>
      <vt:lpstr>Implementing EdPuzzle – Creating Lessons </vt:lpstr>
      <vt:lpstr>Creating Classes</vt:lpstr>
      <vt:lpstr>Implementing EdPuzzle – Create a Class</vt:lpstr>
      <vt:lpstr>Implementing EdPuzzle – Create a Class</vt:lpstr>
      <vt:lpstr>Implementing EdPuzzle – “Inviting” Students</vt:lpstr>
      <vt:lpstr>Implementing EdPuzzle – Students Sign Up</vt:lpstr>
      <vt:lpstr>Implementing EdPuzzle – Students Sign Up</vt:lpstr>
      <vt:lpstr>Assigning Lessons &amp; Checking Student Progress</vt:lpstr>
      <vt:lpstr>Implementing EdPuzzle – Assigning Video Lessons </vt:lpstr>
      <vt:lpstr>Implementing EdPuzzle – Checking Student Progress</vt:lpstr>
      <vt:lpstr>Implementing EdPuzzle – Checking Student Progress</vt:lpstr>
      <vt:lpstr>Managing Video Content</vt:lpstr>
      <vt:lpstr>Implementing EdPuzzle – Managing Content </vt:lpstr>
      <vt:lpstr>Implementing EdPuzzle – Managing Content </vt:lpstr>
      <vt:lpstr>  Now you’re ready to start creating video content for your students!  Any Questions or Comments?</vt:lpstr>
      <vt:lpstr>Helpful Links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Bret Rickman</dc:creator>
  <cp:lastModifiedBy>Bret Rickman</cp:lastModifiedBy>
  <cp:revision>236</cp:revision>
  <dcterms:created xsi:type="dcterms:W3CDTF">2013-02-22T22:57:40Z</dcterms:created>
  <dcterms:modified xsi:type="dcterms:W3CDTF">2019-04-29T02:53:27Z</dcterms:modified>
</cp:coreProperties>
</file>