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61" r:id="rId4"/>
    <p:sldId id="275" r:id="rId5"/>
    <p:sldId id="257" r:id="rId6"/>
    <p:sldId id="274" r:id="rId7"/>
    <p:sldId id="276" r:id="rId8"/>
    <p:sldId id="262" r:id="rId9"/>
    <p:sldId id="263" r:id="rId10"/>
    <p:sldId id="264" r:id="rId11"/>
    <p:sldId id="265" r:id="rId12"/>
    <p:sldId id="266" r:id="rId13"/>
    <p:sldId id="267" r:id="rId14"/>
    <p:sldId id="268" r:id="rId15"/>
    <p:sldId id="277" r:id="rId16"/>
    <p:sldId id="269" r:id="rId17"/>
    <p:sldId id="270" r:id="rId18"/>
    <p:sldId id="271" r:id="rId19"/>
    <p:sldId id="280" r:id="rId20"/>
    <p:sldId id="273" r:id="rId21"/>
    <p:sldId id="279" r:id="rId22"/>
    <p:sldId id="278" r:id="rId23"/>
    <p:sldId id="282" r:id="rId24"/>
    <p:sldId id="283" r:id="rId25"/>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4/29/2019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4/29/2019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hyperlink" Target="http://go.roguecc.edu/user/dgardner"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desmos.com/calculator/flxv4jjxe1"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desmos.com/calculator/gfvx7xuin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1165" y="2011681"/>
            <a:ext cx="5656217" cy="4127862"/>
          </a:xfrm>
        </p:spPr>
        <p:txBody>
          <a:bodyPr anchor="ctr"/>
          <a:lstStyle/>
          <a:p>
            <a:pPr algn="ctr"/>
            <a:r>
              <a:rPr lang="en-US" sz="4800" dirty="0" smtClean="0"/>
              <a:t>How </a:t>
            </a:r>
            <a:r>
              <a:rPr lang="en-US" sz="4800" dirty="0"/>
              <a:t>to slide down a cable from high to low </a:t>
            </a:r>
            <a:r>
              <a:rPr lang="en-US" sz="4800" dirty="0" smtClean="0"/>
              <a:t>… and </a:t>
            </a:r>
            <a:r>
              <a:rPr lang="en-US" sz="4800" dirty="0"/>
              <a:t>arrive at the </a:t>
            </a:r>
            <a:r>
              <a:rPr lang="en-US" sz="4800" dirty="0" smtClean="0"/>
              <a:t>end, </a:t>
            </a:r>
            <a:r>
              <a:rPr lang="en-US" sz="4800" dirty="0"/>
              <a:t>neither too fast </a:t>
            </a:r>
            <a:r>
              <a:rPr lang="en-US" sz="4800" dirty="0" smtClean="0"/>
              <a:t>nor </a:t>
            </a:r>
            <a:r>
              <a:rPr lang="en-US" sz="4800" dirty="0"/>
              <a:t>too slow</a:t>
            </a:r>
            <a:r>
              <a:rPr lang="en-US" sz="4800" dirty="0" smtClean="0"/>
              <a:t>!</a:t>
            </a:r>
            <a:endParaRPr lang="en-US" dirty="0"/>
          </a:p>
        </p:txBody>
      </p:sp>
      <p:sp>
        <p:nvSpPr>
          <p:cNvPr id="3" name="Subtitle 2"/>
          <p:cNvSpPr>
            <a:spLocks noGrp="1"/>
          </p:cNvSpPr>
          <p:nvPr>
            <p:ph type="subTitle" idx="1"/>
          </p:nvPr>
        </p:nvSpPr>
        <p:spPr>
          <a:xfrm>
            <a:off x="880635" y="630649"/>
            <a:ext cx="8825658" cy="861420"/>
          </a:xfrm>
        </p:spPr>
        <p:txBody>
          <a:bodyPr anchor="ctr">
            <a:noAutofit/>
          </a:bodyPr>
          <a:lstStyle/>
          <a:p>
            <a:pPr algn="ctr"/>
            <a:r>
              <a:rPr lang="en-US" sz="6000" dirty="0" smtClean="0"/>
              <a:t>Designing a zip-line</a:t>
            </a:r>
            <a:endParaRPr lang="en-US" sz="6000"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43" y="2011681"/>
            <a:ext cx="5238750" cy="34956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0635" y="5847155"/>
            <a:ext cx="5180530" cy="646331"/>
          </a:xfrm>
          <a:prstGeom prst="rect">
            <a:avLst/>
          </a:prstGeom>
        </p:spPr>
        <p:txBody>
          <a:bodyPr wrap="square">
            <a:spAutoFit/>
          </a:bodyPr>
          <a:lstStyle/>
          <a:p>
            <a:pPr algn="ctr"/>
            <a:r>
              <a:rPr lang="en-US" sz="3600" dirty="0">
                <a:solidFill>
                  <a:srgbClr val="FFC000"/>
                </a:solidFill>
              </a:rPr>
              <a:t>Doug Gardner – RCC</a:t>
            </a:r>
          </a:p>
        </p:txBody>
      </p:sp>
    </p:spTree>
    <p:extLst>
      <p:ext uri="{BB962C8B-B14F-4D97-AF65-F5344CB8AC3E}">
        <p14:creationId xmlns:p14="http://schemas.microsoft.com/office/powerpoint/2010/main" val="896777263"/>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46111" y="452718"/>
                <a:ext cx="5551489" cy="6096038"/>
              </a:xfrm>
            </p:spPr>
            <p:txBody>
              <a:bodyPr/>
              <a:lstStyle/>
              <a:p>
                <a:r>
                  <a:rPr lang="en-US" dirty="0"/>
                  <a:t>Solution:</a:t>
                </a:r>
                <a:br>
                  <a:rPr lang="en-US" dirty="0"/>
                </a:br>
                <a:r>
                  <a:rPr lang="en-US" dirty="0"/>
                  <a:t>(1)	</a:t>
                </a:r>
                <a14:m>
                  <m:oMath xmlns:m="http://schemas.openxmlformats.org/officeDocument/2006/math">
                    <m:r>
                      <a:rPr lang="en-US" b="0" i="1">
                        <a:latin typeface="Cambria Math" panose="02040503050406030204" pitchFamily="18" charset="0"/>
                      </a:rPr>
                      <m:t>𝑦</m:t>
                    </m:r>
                    <m:r>
                      <a:rPr lang="en-US" b="0" i="1">
                        <a:latin typeface="Cambria Math" panose="02040503050406030204" pitchFamily="18" charset="0"/>
                      </a:rPr>
                      <m:t>=</m:t>
                    </m:r>
                    <m:r>
                      <m:rPr>
                        <m:sty m:val="p"/>
                      </m:rPr>
                      <a:rPr lang="en-US" b="0" i="0">
                        <a:latin typeface="Cambria Math" panose="02040503050406030204" pitchFamily="18" charset="0"/>
                      </a:rPr>
                      <m:t>acos</m:t>
                    </m:r>
                    <m:r>
                      <a:rPr lang="en-US" b="0" i="1">
                        <a:latin typeface="Cambria Math" panose="02040503050406030204" pitchFamily="18" charset="0"/>
                      </a:rPr>
                      <m:t>h</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a:latin typeface="Cambria Math" panose="02040503050406030204" pitchFamily="18" charset="0"/>
                              </a:rPr>
                              <m:t>𝑥</m:t>
                            </m:r>
                          </m:num>
                          <m:den>
                            <m:r>
                              <a:rPr lang="en-US" b="0" i="1">
                                <a:latin typeface="Cambria Math" panose="02040503050406030204" pitchFamily="18" charset="0"/>
                              </a:rPr>
                              <m:t>𝑎</m:t>
                            </m:r>
                          </m:den>
                        </m:f>
                      </m:e>
                    </m:d>
                    <m:r>
                      <a:rPr lang="en-US" b="0" i="1">
                        <a:latin typeface="Cambria Math" panose="02040503050406030204" pitchFamily="18" charset="0"/>
                      </a:rPr>
                      <m:t>−</m:t>
                    </m:r>
                    <m:r>
                      <a:rPr lang="en-US" b="0" i="1">
                        <a:latin typeface="Cambria Math" panose="02040503050406030204" pitchFamily="18" charset="0"/>
                      </a:rPr>
                      <m:t>𝑎</m:t>
                    </m:r>
                  </m:oMath>
                </a14:m>
                <a:r>
                  <a:rPr lang="en-US" dirty="0"/>
                  <a:t>  </a:t>
                </a:r>
                <a:r>
                  <a:rPr lang="en-US" dirty="0" smtClean="0"/>
                  <a:t>…  </a:t>
                </a:r>
                <a:r>
                  <a:rPr lang="en-US" sz="3600" dirty="0"/>
                  <a:t>the equation of </a:t>
                </a:r>
                <a:r>
                  <a:rPr lang="en-US" sz="3600" dirty="0" smtClean="0"/>
                  <a:t>the </a:t>
                </a:r>
                <a:r>
                  <a:rPr lang="en-US" sz="3600" dirty="0"/>
                  <a:t>catenary passing </a:t>
                </a:r>
                <a:r>
                  <a:rPr lang="en-US" sz="3600" dirty="0" smtClean="0"/>
                  <a:t>through </a:t>
                </a:r>
                <a:r>
                  <a:rPr lang="en-US" sz="3600" dirty="0"/>
                  <a:t>the </a:t>
                </a:r>
                <a:r>
                  <a:rPr lang="en-US" sz="3600" dirty="0" smtClean="0"/>
                  <a:t>origin.</a:t>
                </a:r>
                <a:br>
                  <a:rPr lang="en-US" sz="3600" dirty="0" smtClean="0"/>
                </a:br>
                <a:r>
                  <a:rPr lang="en-US" sz="3600" b="1" dirty="0" smtClean="0">
                    <a:solidFill>
                      <a:schemeClr val="accent2">
                        <a:lumMod val="60000"/>
                        <a:lumOff val="40000"/>
                      </a:schemeClr>
                    </a:solidFill>
                  </a:rPr>
                  <a:t>All we need now is a value for the constant a.</a:t>
                </a:r>
                <a:r>
                  <a:rPr lang="en-US" dirty="0" smtClean="0"/>
                  <a:t/>
                </a:r>
                <a:br>
                  <a:rPr lang="en-US" dirty="0" smtClean="0"/>
                </a:br>
                <a:r>
                  <a:rPr lang="en-US" sz="1800" dirty="0" smtClean="0"/>
                  <a:t/>
                </a:r>
                <a:br>
                  <a:rPr lang="en-US" sz="1800" dirty="0" smtClean="0"/>
                </a:br>
                <a:r>
                  <a:rPr lang="en-US" sz="2000" dirty="0" smtClean="0"/>
                  <a:t>Derivation of the catenary equation: </a:t>
                </a:r>
                <a:r>
                  <a:rPr lang="en-US" sz="2000" dirty="0">
                    <a:hlinkClick r:id="rId2"/>
                  </a:rPr>
                  <a:t>http://</a:t>
                </a:r>
                <a:r>
                  <a:rPr lang="en-US" sz="2000" dirty="0" smtClean="0">
                    <a:hlinkClick r:id="rId2"/>
                  </a:rPr>
                  <a:t>go.roguecc.edu/user/dgardner</a:t>
                </a:r>
                <a:r>
                  <a:rPr lang="en-US" sz="2000" dirty="0" smtClean="0"/>
                  <a:t>   	•</a:t>
                </a:r>
                <a:r>
                  <a:rPr lang="en-US" sz="2000" dirty="0" smtClean="0">
                    <a:solidFill>
                      <a:srgbClr val="FFC000"/>
                    </a:solidFill>
                  </a:rPr>
                  <a:t>Math Outside the Box </a:t>
                </a:r>
                <a:r>
                  <a:rPr lang="en-US" sz="2000" dirty="0" smtClean="0"/>
                  <a:t/>
                </a:r>
                <a:br>
                  <a:rPr lang="en-US" sz="2000" dirty="0" smtClean="0"/>
                </a:br>
                <a:r>
                  <a:rPr lang="en-US" sz="2000" dirty="0" smtClean="0"/>
                  <a:t>	•</a:t>
                </a:r>
                <a:r>
                  <a:rPr lang="en-US" sz="2000" dirty="0" smtClean="0">
                    <a:solidFill>
                      <a:srgbClr val="FFFF00"/>
                    </a:solidFill>
                  </a:rPr>
                  <a:t>Powerful Lines at Work</a:t>
                </a:r>
                <a:endParaRPr lang="en-US" sz="2000" dirty="0">
                  <a:solidFill>
                    <a:srgbClr val="FFFF0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46111" y="452718"/>
                <a:ext cx="5551489" cy="6096038"/>
              </a:xfrm>
              <a:blipFill>
                <a:blip r:embed="rId3"/>
                <a:stretch>
                  <a:fillRect l="-4281" t="-2000" r="-3074" b="-500"/>
                </a:stretch>
              </a:blipFill>
            </p:spPr>
            <p:txBody>
              <a:bodyPr/>
              <a:lstStyle/>
              <a:p>
                <a:r>
                  <a:rPr lang="en-US">
                    <a:noFill/>
                  </a:rPr>
                  <a:t> </a:t>
                </a:r>
              </a:p>
            </p:txBody>
          </p:sp>
        </mc:Fallback>
      </mc:AlternateContent>
      <p:pic>
        <p:nvPicPr>
          <p:cNvPr id="3" name="Picture 2"/>
          <p:cNvPicPr/>
          <p:nvPr/>
        </p:nvPicPr>
        <p:blipFill>
          <a:blip r:embed="rId4" cstate="print">
            <a:extLst>
              <a:ext uri="{28A0092B-C50C-407E-A947-70E740481C1C}">
                <a14:useLocalDpi xmlns:a14="http://schemas.microsoft.com/office/drawing/2010/main" val="0"/>
              </a:ext>
            </a:extLst>
          </a:blip>
          <a:stretch>
            <a:fillRect/>
          </a:stretch>
        </p:blipFill>
        <p:spPr>
          <a:xfrm>
            <a:off x="6197600" y="1720198"/>
            <a:ext cx="5692775" cy="4828558"/>
          </a:xfrm>
          <a:prstGeom prst="rect">
            <a:avLst/>
          </a:prstGeom>
        </p:spPr>
      </p:pic>
    </p:spTree>
    <p:extLst>
      <p:ext uri="{BB962C8B-B14F-4D97-AF65-F5344CB8AC3E}">
        <p14:creationId xmlns:p14="http://schemas.microsoft.com/office/powerpoint/2010/main" val="372833779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41311" y="414618"/>
                <a:ext cx="11456989" cy="6049682"/>
              </a:xfrm>
            </p:spPr>
            <p:txBody>
              <a:bodyPr/>
              <a:lstStyle/>
              <a:p>
                <a:r>
                  <a:rPr lang="en-US" sz="2800" dirty="0"/>
                  <a:t>(2)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𝑎𝑐𝑜𝑠h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num>
                          <m:den>
                            <m:r>
                              <a:rPr lang="en-US" sz="2800" i="1">
                                <a:latin typeface="Cambria Math" panose="02040503050406030204" pitchFamily="18" charset="0"/>
                              </a:rPr>
                              <m:t>𝑎</m:t>
                            </m:r>
                          </m:den>
                        </m:f>
                      </m:e>
                    </m:d>
                    <m:r>
                      <a:rPr lang="en-US" sz="2800" i="1">
                        <a:latin typeface="Cambria Math" panose="02040503050406030204" pitchFamily="18" charset="0"/>
                      </a:rPr>
                      <m:t>−</m:t>
                    </m:r>
                    <m:r>
                      <a:rPr lang="en-US" sz="2800" i="1">
                        <a:latin typeface="Cambria Math" panose="02040503050406030204" pitchFamily="18" charset="0"/>
                      </a:rPr>
                      <m:t>𝑎</m:t>
                    </m:r>
                  </m:oMath>
                </a14:m>
                <a:r>
                  <a:rPr lang="en-US" sz="2800" dirty="0"/>
                  <a:t>  </a:t>
                </a:r>
                <a:r>
                  <a:rPr lang="en-US" sz="2800" dirty="0">
                    <a:solidFill>
                      <a:schemeClr val="accent2">
                        <a:lumMod val="60000"/>
                        <a:lumOff val="40000"/>
                      </a:schemeClr>
                    </a:solidFill>
                  </a:rPr>
                  <a:t>…  one </a:t>
                </a:r>
                <a:r>
                  <a:rPr lang="en-US" sz="2800" dirty="0" smtClean="0">
                    <a:solidFill>
                      <a:schemeClr val="accent2">
                        <a:lumMod val="60000"/>
                        <a:lumOff val="40000"/>
                      </a:schemeClr>
                    </a:solidFill>
                  </a:rPr>
                  <a:t>solution</a:t>
                </a:r>
                <a:r>
                  <a:rPr lang="en-US" sz="2800" dirty="0" smtClean="0"/>
                  <a:t/>
                </a:r>
                <a:br>
                  <a:rPr lang="en-US" sz="2800" dirty="0" smtClean="0"/>
                </a:br>
                <a:r>
                  <a:rPr lang="en-US" sz="2800" dirty="0"/>
                  <a:t/>
                </a:r>
                <a:br>
                  <a:rPr lang="en-US" sz="2800" dirty="0"/>
                </a:br>
                <a:r>
                  <a:rPr lang="en-US" sz="2800" dirty="0"/>
                  <a:t>(3)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r>
                      <a:rPr lang="en-US" sz="2800" i="1">
                        <a:latin typeface="Cambria Math" panose="02040503050406030204" pitchFamily="18" charset="0"/>
                      </a:rPr>
                      <m:t>=</m:t>
                    </m:r>
                    <m:r>
                      <a:rPr lang="en-US" sz="2800" i="1">
                        <a:latin typeface="Cambria Math" panose="02040503050406030204" pitchFamily="18" charset="0"/>
                      </a:rPr>
                      <m:t>𝑎𝑐𝑜𝑠h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num>
                          <m:den>
                            <m:r>
                              <a:rPr lang="en-US" sz="2800" i="1">
                                <a:latin typeface="Cambria Math" panose="02040503050406030204" pitchFamily="18" charset="0"/>
                              </a:rPr>
                              <m:t>𝑎</m:t>
                            </m:r>
                          </m:den>
                        </m:f>
                      </m:e>
                    </m:d>
                    <m:r>
                      <a:rPr lang="en-US" sz="2800" i="1">
                        <a:latin typeface="Cambria Math" panose="02040503050406030204" pitchFamily="18" charset="0"/>
                      </a:rPr>
                      <m:t>−</m:t>
                    </m:r>
                    <m:r>
                      <a:rPr lang="en-US" sz="2800" i="1">
                        <a:latin typeface="Cambria Math" panose="02040503050406030204" pitchFamily="18" charset="0"/>
                      </a:rPr>
                      <m:t>𝑎</m:t>
                    </m:r>
                  </m:oMath>
                </a14:m>
                <a:r>
                  <a:rPr lang="en-US" sz="2800" dirty="0"/>
                  <a:t>  </a:t>
                </a:r>
                <a:r>
                  <a:rPr lang="en-US" sz="2800" dirty="0">
                    <a:solidFill>
                      <a:schemeClr val="accent2">
                        <a:lumMod val="60000"/>
                        <a:lumOff val="40000"/>
                      </a:schemeClr>
                    </a:solidFill>
                  </a:rPr>
                  <a:t>…  another </a:t>
                </a:r>
                <a:r>
                  <a:rPr lang="en-US" sz="2800" dirty="0" smtClean="0">
                    <a:solidFill>
                      <a:schemeClr val="accent2">
                        <a:lumMod val="60000"/>
                        <a:lumOff val="40000"/>
                      </a:schemeClr>
                    </a:solidFill>
                  </a:rPr>
                  <a:t>solution</a:t>
                </a:r>
                <a:r>
                  <a:rPr lang="en-US" sz="2800" dirty="0" smtClean="0"/>
                  <a:t/>
                </a:r>
                <a:br>
                  <a:rPr lang="en-US" sz="2800" dirty="0" smtClean="0"/>
                </a:br>
                <a:r>
                  <a:rPr lang="en-US" sz="2800" dirty="0"/>
                  <a:t/>
                </a:r>
                <a:br>
                  <a:rPr lang="en-US" sz="2800" dirty="0"/>
                </a:br>
                <a:r>
                  <a:rPr lang="en-US" sz="2800" dirty="0"/>
                  <a:t>(4)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2</m:t>
                        </m:r>
                      </m:sub>
                    </m:sSub>
                    <m:r>
                      <a:rPr lang="en-US" sz="2800" i="1">
                        <a:latin typeface="Cambria Math" panose="02040503050406030204" pitchFamily="18" charset="0"/>
                      </a:rPr>
                      <m:t>  </m:t>
                    </m:r>
                  </m:oMath>
                </a14:m>
                <a:r>
                  <a:rPr lang="en-US" sz="2800" dirty="0" smtClean="0"/>
                  <a:t/>
                </a:r>
                <a:br>
                  <a:rPr lang="en-US" sz="2800" dirty="0" smtClean="0"/>
                </a:br>
                <a:r>
                  <a:rPr lang="en-US" sz="2800" dirty="0"/>
                  <a:t/>
                </a:r>
                <a:br>
                  <a:rPr lang="en-US" sz="2800" dirty="0"/>
                </a:br>
                <a:r>
                  <a:rPr lang="en-US" sz="2800" dirty="0"/>
                  <a:t>(5)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r>
                      <a:rPr lang="en-US" sz="2800" i="1">
                        <a:latin typeface="Cambria Math" panose="02040503050406030204" pitchFamily="18" charset="0"/>
                      </a:rPr>
                      <m:t>+</m:t>
                    </m:r>
                    <m:r>
                      <a:rPr lang="en-US" sz="2800" i="1">
                        <a:latin typeface="Cambria Math" panose="02040503050406030204" pitchFamily="18" charset="0"/>
                      </a:rPr>
                      <m:t>𝑊</m:t>
                    </m:r>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  </m:t>
                    </m:r>
                  </m:oMath>
                </a14:m>
                <a:r>
                  <a:rPr lang="en-US" sz="2800" dirty="0" smtClean="0"/>
                  <a:t/>
                </a:r>
                <a:br>
                  <a:rPr lang="en-US" sz="2800" dirty="0" smtClean="0"/>
                </a:br>
                <a:r>
                  <a:rPr lang="en-US" sz="2800" dirty="0"/>
                  <a:t/>
                </a:r>
                <a:br>
                  <a:rPr lang="en-US" sz="2800" dirty="0"/>
                </a:br>
                <a:r>
                  <a:rPr lang="en-US" sz="2800" dirty="0"/>
                  <a:t>(6)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𝑐𝑜𝑠h</m:t>
                        </m:r>
                      </m:e>
                      <m:sup>
                        <m:r>
                          <a:rPr lang="en-US" sz="2800" i="1">
                            <a:latin typeface="Cambria Math" panose="02040503050406030204" pitchFamily="18" charset="0"/>
                          </a:rPr>
                          <m:t>2</m:t>
                        </m:r>
                      </m:sup>
                    </m:sSup>
                    <m:r>
                      <a:rPr lang="en-US" sz="2800" i="1">
                        <a:latin typeface="Cambria Math" panose="02040503050406030204" pitchFamily="18" charset="0"/>
                      </a:rPr>
                      <m:t>𝑡</m:t>
                    </m:r>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𝑠𝑖𝑛h</m:t>
                        </m:r>
                      </m:e>
                      <m:sup>
                        <m:r>
                          <a:rPr lang="en-US" sz="2800" i="1">
                            <a:latin typeface="Cambria Math" panose="02040503050406030204" pitchFamily="18" charset="0"/>
                          </a:rPr>
                          <m:t>2</m:t>
                        </m:r>
                      </m:sup>
                    </m:sSup>
                    <m:r>
                      <a:rPr lang="en-US" sz="2800" i="1">
                        <a:latin typeface="Cambria Math" panose="02040503050406030204" pitchFamily="18" charset="0"/>
                      </a:rPr>
                      <m:t>𝑡</m:t>
                    </m:r>
                    <m:r>
                      <a:rPr lang="en-US" sz="2800" i="1">
                        <a:latin typeface="Cambria Math" panose="02040503050406030204" pitchFamily="18" charset="0"/>
                      </a:rPr>
                      <m:t>=1</m:t>
                    </m:r>
                  </m:oMath>
                </a14:m>
                <a:r>
                  <a:rPr lang="en-US" sz="2800" dirty="0"/>
                  <a:t>  </a:t>
                </a:r>
                <a:r>
                  <a:rPr lang="en-US" sz="2800" dirty="0">
                    <a:solidFill>
                      <a:schemeClr val="accent2">
                        <a:lumMod val="60000"/>
                        <a:lumOff val="40000"/>
                      </a:schemeClr>
                    </a:solidFill>
                  </a:rPr>
                  <a:t>…  hyperbolic </a:t>
                </a:r>
                <a:r>
                  <a:rPr lang="en-US" sz="2800" dirty="0" smtClean="0">
                    <a:solidFill>
                      <a:schemeClr val="accent2">
                        <a:lumMod val="60000"/>
                        <a:lumOff val="40000"/>
                      </a:schemeClr>
                    </a:solidFill>
                  </a:rPr>
                  <a:t>identity</a:t>
                </a:r>
                <a:r>
                  <a:rPr lang="en-US" sz="2800" dirty="0" smtClean="0"/>
                  <a:t/>
                </a:r>
                <a:br>
                  <a:rPr lang="en-US" sz="2800" dirty="0" smtClean="0"/>
                </a:br>
                <a:r>
                  <a:rPr lang="en-US" sz="2800" dirty="0"/>
                  <a:t/>
                </a:r>
                <a:br>
                  <a:rPr lang="en-US" sz="2800" dirty="0"/>
                </a:br>
                <a:r>
                  <a:rPr lang="en-US" sz="2800" dirty="0"/>
                  <a:t>(7)	</a:t>
                </a:r>
                <a14:m>
                  <m:oMath xmlns:m="http://schemas.openxmlformats.org/officeDocument/2006/math">
                    <m:r>
                      <a:rPr lang="en-US" sz="2800" i="1">
                        <a:latin typeface="Cambria Math" panose="02040503050406030204" pitchFamily="18" charset="0"/>
                      </a:rPr>
                      <m:t>𝑠</m:t>
                    </m:r>
                    <m:r>
                      <a:rPr lang="en-US" sz="2800" i="1">
                        <a:latin typeface="Cambria Math" panose="02040503050406030204" pitchFamily="18" charset="0"/>
                      </a:rPr>
                      <m:t>= </m:t>
                    </m:r>
                    <m:nary>
                      <m:naryPr>
                        <m:limLoc m:val="undOvr"/>
                        <m:ctrlPr>
                          <a:rPr lang="en-US" sz="2800" i="1">
                            <a:latin typeface="Cambria Math" panose="02040503050406030204" pitchFamily="18" charset="0"/>
                          </a:rPr>
                        </m:ctrlPr>
                      </m:naryPr>
                      <m:sub>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sub>
                      <m:sup>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sup>
                      <m:e>
                        <m:rad>
                          <m:radPr>
                            <m:degHide m:val="on"/>
                            <m:ctrlPr>
                              <a:rPr lang="en-US" sz="2800" i="1">
                                <a:latin typeface="Cambria Math" panose="02040503050406030204" pitchFamily="18" charset="0"/>
                              </a:rPr>
                            </m:ctrlPr>
                          </m:radPr>
                          <m:deg/>
                          <m:e>
                            <m:r>
                              <a:rPr lang="en-US" sz="2800" i="1">
                                <a:latin typeface="Cambria Math" panose="02040503050406030204" pitchFamily="18" charset="0"/>
                              </a:rPr>
                              <m:t>1+ </m:t>
                            </m:r>
                            <m:sSup>
                              <m:sSupPr>
                                <m:ctrlPr>
                                  <a:rPr lang="en-US" sz="2800" i="1">
                                    <a:latin typeface="Cambria Math" panose="02040503050406030204" pitchFamily="18" charset="0"/>
                                  </a:rPr>
                                </m:ctrlPr>
                              </m:sSupPr>
                              <m:e>
                                <m:r>
                                  <a:rPr lang="en-US" sz="2800" i="1">
                                    <a:latin typeface="Cambria Math" panose="02040503050406030204" pitchFamily="18" charset="0"/>
                                  </a:rPr>
                                  <m:t>𝑠𝑖𝑛h</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𝑥</m:t>
                                    </m:r>
                                  </m:num>
                                  <m:den>
                                    <m:r>
                                      <a:rPr lang="en-US" sz="2800" i="1">
                                        <a:latin typeface="Cambria Math" panose="02040503050406030204" pitchFamily="18" charset="0"/>
                                      </a:rPr>
                                      <m:t>𝑎</m:t>
                                    </m:r>
                                  </m:den>
                                </m:f>
                              </m:e>
                            </m:d>
                            <m:r>
                              <a:rPr lang="en-US" sz="2800" i="1">
                                <a:latin typeface="Cambria Math" panose="02040503050406030204" pitchFamily="18" charset="0"/>
                              </a:rPr>
                              <m:t> </m:t>
                            </m:r>
                          </m:e>
                        </m:rad>
                      </m:e>
                    </m:nary>
                  </m:oMath>
                </a14:m>
                <a:r>
                  <a:rPr lang="en-US" sz="2800" dirty="0"/>
                  <a:t>  </a:t>
                </a:r>
                <a:r>
                  <a:rPr lang="en-US" sz="2800" dirty="0">
                    <a:solidFill>
                      <a:schemeClr val="accent2">
                        <a:lumMod val="60000"/>
                        <a:lumOff val="40000"/>
                      </a:schemeClr>
                    </a:solidFill>
                  </a:rPr>
                  <a:t>…  </a:t>
                </a:r>
                <a:r>
                  <a:rPr lang="en-US" sz="2800" i="1" dirty="0">
                    <a:solidFill>
                      <a:schemeClr val="accent2">
                        <a:lumMod val="60000"/>
                        <a:lumOff val="40000"/>
                      </a:schemeClr>
                    </a:solidFill>
                  </a:rPr>
                  <a:t>the</a:t>
                </a:r>
                <a:r>
                  <a:rPr lang="en-US" sz="2800" dirty="0">
                    <a:solidFill>
                      <a:schemeClr val="accent2">
                        <a:lumMod val="60000"/>
                        <a:lumOff val="40000"/>
                      </a:schemeClr>
                    </a:solidFill>
                  </a:rPr>
                  <a:t> arc length formula from </a:t>
                </a:r>
                <a:r>
                  <a:rPr lang="en-US" sz="2800" dirty="0" smtClean="0">
                    <a:solidFill>
                      <a:schemeClr val="accent2">
                        <a:lumMod val="60000"/>
                        <a:lumOff val="40000"/>
                      </a:schemeClr>
                    </a:solidFill>
                  </a:rPr>
                  <a:t>	 	 	     calculus</a:t>
                </a:r>
                <a:r>
                  <a:rPr lang="en-US" dirty="0"/>
                  <a:t/>
                </a:r>
                <a:br>
                  <a:rPr lang="en-US" dirty="0"/>
                </a:br>
                <a:r>
                  <a:rPr lang="en-US" dirty="0"/>
                  <a:t/>
                </a:r>
                <a:br>
                  <a:rPr lang="en-US" dirty="0"/>
                </a:br>
                <a:endParaRPr lang="en-US" sz="1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41311" y="414618"/>
                <a:ext cx="11456989" cy="6049682"/>
              </a:xfrm>
              <a:blipFill>
                <a:blip r:embed="rId2"/>
                <a:stretch>
                  <a:fillRect l="-1118" b="-3528"/>
                </a:stretch>
              </a:blipFill>
            </p:spPr>
            <p:txBody>
              <a:bodyPr/>
              <a:lstStyle/>
              <a:p>
                <a:r>
                  <a:rPr lang="en-US">
                    <a:noFill/>
                  </a:rPr>
                  <a:t> </a:t>
                </a:r>
              </a:p>
            </p:txBody>
          </p:sp>
        </mc:Fallback>
      </mc:AlternateContent>
      <p:pic>
        <p:nvPicPr>
          <p:cNvPr id="3" name="Picture 2"/>
          <p:cNvPicPr/>
          <p:nvPr/>
        </p:nvPicPr>
        <p:blipFill rotWithShape="1">
          <a:blip r:embed="rId3" cstate="print">
            <a:extLst>
              <a:ext uri="{28A0092B-C50C-407E-A947-70E740481C1C}">
                <a14:useLocalDpi xmlns:a14="http://schemas.microsoft.com/office/drawing/2010/main" val="0"/>
              </a:ext>
            </a:extLst>
          </a:blip>
          <a:srcRect r="4295"/>
          <a:stretch/>
        </p:blipFill>
        <p:spPr>
          <a:xfrm>
            <a:off x="8092571" y="246998"/>
            <a:ext cx="3934330" cy="3486802"/>
          </a:xfrm>
          <a:prstGeom prst="rect">
            <a:avLst/>
          </a:prstGeom>
        </p:spPr>
      </p:pic>
    </p:spTree>
    <p:extLst>
      <p:ext uri="{BB962C8B-B14F-4D97-AF65-F5344CB8AC3E}">
        <p14:creationId xmlns:p14="http://schemas.microsoft.com/office/powerpoint/2010/main" val="404181847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41311" y="414618"/>
                <a:ext cx="11647489" cy="6049682"/>
              </a:xfrm>
            </p:spPr>
            <p:txBody>
              <a:bodyPr/>
              <a:lstStyle/>
              <a:p>
                <a:r>
                  <a:rPr lang="en-US" sz="2800" dirty="0"/>
                  <a:t>(8)	</a:t>
                </a:r>
                <a14:m>
                  <m:oMath xmlns:m="http://schemas.openxmlformats.org/officeDocument/2006/math">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𝑎𝑠𝑖𝑛h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num>
                          <m:den>
                            <m:r>
                              <a:rPr lang="en-US" sz="2800" i="1">
                                <a:latin typeface="Cambria Math" panose="02040503050406030204" pitchFamily="18" charset="0"/>
                              </a:rPr>
                              <m:t>𝑎</m:t>
                            </m:r>
                          </m:den>
                        </m:f>
                      </m:e>
                    </m:d>
                    <m:r>
                      <a:rPr lang="en-US" sz="2800" i="1">
                        <a:latin typeface="Cambria Math" panose="02040503050406030204" pitchFamily="18" charset="0"/>
                      </a:rPr>
                      <m:t>−</m:t>
                    </m:r>
                    <m:r>
                      <a:rPr lang="en-US" sz="2800" i="1">
                        <a:latin typeface="Cambria Math" panose="02040503050406030204" pitchFamily="18" charset="0"/>
                      </a:rPr>
                      <m:t>𝑎𝑠𝑖𝑛h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num>
                          <m:den>
                            <m:r>
                              <a:rPr lang="en-US" sz="2800" i="1">
                                <a:latin typeface="Cambria Math" panose="02040503050406030204" pitchFamily="18" charset="0"/>
                              </a:rPr>
                              <m:t>𝑎</m:t>
                            </m:r>
                          </m:den>
                        </m:f>
                      </m:e>
                    </m:d>
                  </m:oMath>
                </a14:m>
                <a:r>
                  <a:rPr lang="en-US" sz="2800" dirty="0"/>
                  <a:t>  </a:t>
                </a:r>
                <a:r>
                  <a:rPr lang="en-US" sz="2800" dirty="0">
                    <a:solidFill>
                      <a:schemeClr val="accent2">
                        <a:lumMod val="60000"/>
                        <a:lumOff val="40000"/>
                      </a:schemeClr>
                    </a:solidFill>
                  </a:rPr>
                  <a:t>…  evaluating integral (7) </a:t>
                </a:r>
                <a:r>
                  <a:rPr lang="en-US" sz="2800" dirty="0" smtClean="0">
                    <a:solidFill>
                      <a:schemeClr val="accent2">
                        <a:lumMod val="60000"/>
                        <a:lumOff val="40000"/>
                      </a:schemeClr>
                    </a:solidFill>
                  </a:rPr>
                  <a:t/>
                </a:r>
                <a:br>
                  <a:rPr lang="en-US" sz="2800" dirty="0" smtClean="0">
                    <a:solidFill>
                      <a:schemeClr val="accent2">
                        <a:lumMod val="60000"/>
                        <a:lumOff val="40000"/>
                      </a:schemeClr>
                    </a:solidFill>
                  </a:rPr>
                </a:br>
                <a:r>
                  <a:rPr lang="en-US" sz="2800" dirty="0" smtClean="0">
                    <a:solidFill>
                      <a:schemeClr val="accent2">
                        <a:lumMod val="60000"/>
                        <a:lumOff val="40000"/>
                      </a:schemeClr>
                    </a:solidFill>
                  </a:rPr>
                  <a:t>	     using </a:t>
                </a:r>
                <a:r>
                  <a:rPr lang="en-US" sz="2800" dirty="0">
                    <a:solidFill>
                      <a:schemeClr val="accent2">
                        <a:lumMod val="60000"/>
                        <a:lumOff val="40000"/>
                      </a:schemeClr>
                    </a:solidFill>
                  </a:rPr>
                  <a:t>identity (6) </a:t>
                </a:r>
                <a:r>
                  <a:rPr lang="en-US" sz="2800" dirty="0" smtClean="0"/>
                  <a:t/>
                </a:r>
                <a:br>
                  <a:rPr lang="en-US" sz="2800" dirty="0" smtClean="0"/>
                </a:br>
                <a:r>
                  <a:rPr lang="en-US" sz="2800" dirty="0" smtClean="0"/>
                  <a:t> </a:t>
                </a:r>
                <a:r>
                  <a:rPr lang="en-US" sz="2800" dirty="0"/>
                  <a:t/>
                </a:r>
                <a:br>
                  <a:rPr lang="en-US" sz="2800" dirty="0"/>
                </a:br>
                <a:r>
                  <a:rPr lang="en-US" sz="2800" b="1" dirty="0"/>
                  <a:t>(9)	</a:t>
                </a:r>
                <a14:m>
                  <m:oMath xmlns:m="http://schemas.openxmlformats.org/officeDocument/2006/math">
                    <m:r>
                      <a:rPr lang="en-US" sz="2800" b="1" i="1">
                        <a:latin typeface="Cambria Math" panose="02040503050406030204" pitchFamily="18" charset="0"/>
                      </a:rPr>
                      <m:t>𝒔</m:t>
                    </m:r>
                    <m:r>
                      <a:rPr lang="en-US" sz="2800" b="1" i="1">
                        <a:latin typeface="Cambria Math" panose="02040503050406030204" pitchFamily="18" charset="0"/>
                      </a:rPr>
                      <m:t>=</m:t>
                    </m:r>
                    <m:r>
                      <a:rPr lang="en-US" sz="2800" b="1" i="1">
                        <a:latin typeface="Cambria Math" panose="02040503050406030204" pitchFamily="18" charset="0"/>
                      </a:rPr>
                      <m:t>𝒂𝒔𝒊𝒏𝒉</m:t>
                    </m:r>
                    <m:d>
                      <m:dPr>
                        <m:ctrlPr>
                          <a:rPr lang="en-US" sz="2800" b="1" i="1">
                            <a:latin typeface="Cambria Math" panose="02040503050406030204" pitchFamily="18" charset="0"/>
                          </a:rPr>
                        </m:ctrlPr>
                      </m:dPr>
                      <m:e>
                        <m:f>
                          <m:fPr>
                            <m:ctrlPr>
                              <a:rPr lang="en-US" sz="2800" b="1" i="1">
                                <a:latin typeface="Cambria Math" panose="02040503050406030204" pitchFamily="18" charset="0"/>
                              </a:rPr>
                            </m:ctrlPr>
                          </m:fPr>
                          <m:num>
                            <m:sSub>
                              <m:sSubPr>
                                <m:ctrlPr>
                                  <a:rPr lang="en-US" sz="2800" b="1" i="1">
                                    <a:latin typeface="Cambria Math" panose="02040503050406030204" pitchFamily="18" charset="0"/>
                                  </a:rPr>
                                </m:ctrlPr>
                              </m:sSubPr>
                              <m:e>
                                <m:r>
                                  <a:rPr lang="en-US" sz="2800" b="1" i="1">
                                    <a:latin typeface="Cambria Math" panose="02040503050406030204" pitchFamily="18" charset="0"/>
                                  </a:rPr>
                                  <m:t>𝒙</m:t>
                                </m:r>
                              </m:e>
                              <m:sub>
                                <m:r>
                                  <a:rPr lang="en-US" sz="2800" b="1" i="1">
                                    <a:latin typeface="Cambria Math" panose="02040503050406030204" pitchFamily="18" charset="0"/>
                                  </a:rPr>
                                  <m:t>𝟐</m:t>
                                </m:r>
                              </m:sub>
                            </m:sSub>
                            <m:r>
                              <a:rPr lang="en-US" sz="2800" b="1" i="1">
                                <a:latin typeface="Cambria Math" panose="02040503050406030204" pitchFamily="18" charset="0"/>
                              </a:rPr>
                              <m:t>+</m:t>
                            </m:r>
                            <m:r>
                              <a:rPr lang="en-US" sz="2800" b="1" i="1">
                                <a:latin typeface="Cambria Math" panose="02040503050406030204" pitchFamily="18" charset="0"/>
                              </a:rPr>
                              <m:t>𝑾</m:t>
                            </m:r>
                          </m:num>
                          <m:den>
                            <m:r>
                              <a:rPr lang="en-US" sz="2800" b="1" i="1">
                                <a:latin typeface="Cambria Math" panose="02040503050406030204" pitchFamily="18" charset="0"/>
                              </a:rPr>
                              <m:t>𝒂</m:t>
                            </m:r>
                          </m:den>
                        </m:f>
                      </m:e>
                    </m:d>
                    <m:r>
                      <a:rPr lang="en-US" sz="2800" b="1" i="1">
                        <a:latin typeface="Cambria Math" panose="02040503050406030204" pitchFamily="18" charset="0"/>
                      </a:rPr>
                      <m:t>−</m:t>
                    </m:r>
                    <m:r>
                      <a:rPr lang="en-US" sz="2800" b="1" i="1">
                        <a:latin typeface="Cambria Math" panose="02040503050406030204" pitchFamily="18" charset="0"/>
                      </a:rPr>
                      <m:t>𝒂𝒔𝒊𝒏𝒉</m:t>
                    </m:r>
                    <m:d>
                      <m:dPr>
                        <m:ctrlPr>
                          <a:rPr lang="en-US" sz="2800" b="1" i="1">
                            <a:latin typeface="Cambria Math" panose="02040503050406030204" pitchFamily="18" charset="0"/>
                          </a:rPr>
                        </m:ctrlPr>
                      </m:dPr>
                      <m:e>
                        <m:f>
                          <m:fPr>
                            <m:ctrlPr>
                              <a:rPr lang="en-US" sz="2800" b="1" i="1">
                                <a:latin typeface="Cambria Math" panose="02040503050406030204" pitchFamily="18" charset="0"/>
                              </a:rPr>
                            </m:ctrlPr>
                          </m:fPr>
                          <m:num>
                            <m:sSub>
                              <m:sSubPr>
                                <m:ctrlPr>
                                  <a:rPr lang="en-US" sz="2800" b="1" i="1">
                                    <a:latin typeface="Cambria Math" panose="02040503050406030204" pitchFamily="18" charset="0"/>
                                  </a:rPr>
                                </m:ctrlPr>
                              </m:sSubPr>
                              <m:e>
                                <m:r>
                                  <a:rPr lang="en-US" sz="2800" b="1" i="1">
                                    <a:latin typeface="Cambria Math" panose="02040503050406030204" pitchFamily="18" charset="0"/>
                                  </a:rPr>
                                  <m:t>𝒙</m:t>
                                </m:r>
                              </m:e>
                              <m:sub>
                                <m:r>
                                  <a:rPr lang="en-US" sz="2800" b="1" i="1">
                                    <a:latin typeface="Cambria Math" panose="02040503050406030204" pitchFamily="18" charset="0"/>
                                  </a:rPr>
                                  <m:t>𝟐</m:t>
                                </m:r>
                              </m:sub>
                            </m:sSub>
                          </m:num>
                          <m:den>
                            <m:r>
                              <a:rPr lang="en-US" sz="2800" b="1" i="1">
                                <a:latin typeface="Cambria Math" panose="02040503050406030204" pitchFamily="18" charset="0"/>
                              </a:rPr>
                              <m:t>𝒂</m:t>
                            </m:r>
                          </m:den>
                        </m:f>
                      </m:e>
                    </m:d>
                  </m:oMath>
                </a14:m>
                <a:r>
                  <a:rPr lang="en-US" sz="2800" dirty="0"/>
                  <a:t>  </a:t>
                </a:r>
                <a:r>
                  <a:rPr lang="en-US" sz="2800" dirty="0">
                    <a:solidFill>
                      <a:schemeClr val="accent2">
                        <a:lumMod val="60000"/>
                        <a:lumOff val="40000"/>
                      </a:schemeClr>
                    </a:solidFill>
                  </a:rPr>
                  <a:t>…  combining (5) &amp; (8</a:t>
                </a:r>
                <a:r>
                  <a:rPr lang="en-US" sz="2800" dirty="0" smtClean="0">
                    <a:solidFill>
                      <a:schemeClr val="accent2">
                        <a:lumMod val="60000"/>
                        <a:lumOff val="40000"/>
                      </a:schemeClr>
                    </a:solidFill>
                  </a:rPr>
                  <a:t>)</a:t>
                </a:r>
                <a:r>
                  <a:rPr lang="en-US" sz="2800" dirty="0" smtClean="0"/>
                  <a:t/>
                </a:r>
                <a:br>
                  <a:rPr lang="en-US" sz="2800" dirty="0" smtClean="0"/>
                </a:br>
                <a:r>
                  <a:rPr lang="en-US" sz="2800" dirty="0"/>
                  <a:t/>
                </a:r>
                <a:br>
                  <a:rPr lang="en-US" sz="2800" dirty="0"/>
                </a:br>
                <a:r>
                  <a:rPr lang="en-US" sz="2800" dirty="0"/>
                  <a:t>(10)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𝑎𝑠𝑖𝑛h</m:t>
                        </m:r>
                      </m:e>
                      <m:sup>
                        <m:r>
                          <a:rPr lang="en-US" sz="2800" i="1">
                            <a:latin typeface="Cambria Math" panose="02040503050406030204" pitchFamily="18" charset="0"/>
                          </a:rPr>
                          <m:t>−1</m:t>
                        </m:r>
                      </m:sup>
                    </m:sSup>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𝑠</m:t>
                            </m:r>
                          </m:num>
                          <m:den>
                            <m:r>
                              <a:rPr lang="en-US" sz="2800" i="1">
                                <a:latin typeface="Cambria Math" panose="02040503050406030204" pitchFamily="18" charset="0"/>
                              </a:rPr>
                              <m:t>𝑎</m:t>
                            </m:r>
                          </m:den>
                        </m:f>
                        <m:r>
                          <a:rPr lang="en-US" sz="2800" i="1">
                            <a:latin typeface="Cambria Math" panose="02040503050406030204" pitchFamily="18" charset="0"/>
                          </a:rPr>
                          <m:t>+ </m:t>
                        </m:r>
                        <m:r>
                          <a:rPr lang="en-US" sz="2800" i="1">
                            <a:latin typeface="Cambria Math" panose="02040503050406030204" pitchFamily="18" charset="0"/>
                          </a:rPr>
                          <m:t>𝑎𝑠𝑖𝑛h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num>
                              <m:den>
                                <m:r>
                                  <a:rPr lang="en-US" sz="2800" i="1">
                                    <a:latin typeface="Cambria Math" panose="02040503050406030204" pitchFamily="18" charset="0"/>
                                  </a:rPr>
                                  <m:t>𝑎</m:t>
                                </m:r>
                              </m:den>
                            </m:f>
                          </m:e>
                        </m:d>
                      </m:e>
                    </m:d>
                  </m:oMath>
                </a14:m>
                <a:r>
                  <a:rPr lang="en-US" sz="2800" dirty="0"/>
                  <a:t>  </a:t>
                </a:r>
                <a:r>
                  <a:rPr lang="en-US" sz="2800" dirty="0">
                    <a:solidFill>
                      <a:schemeClr val="accent2">
                        <a:lumMod val="60000"/>
                        <a:lumOff val="40000"/>
                      </a:schemeClr>
                    </a:solidFill>
                  </a:rPr>
                  <a:t>…  solving (8) for x</a:t>
                </a:r>
                <a:r>
                  <a:rPr lang="en-US" sz="2800" baseline="-25000" dirty="0">
                    <a:solidFill>
                      <a:schemeClr val="accent2">
                        <a:lumMod val="60000"/>
                        <a:lumOff val="40000"/>
                      </a:schemeClr>
                    </a:solidFill>
                  </a:rPr>
                  <a:t>1</a:t>
                </a:r>
                <a:r>
                  <a:rPr lang="en-US" sz="2800" dirty="0">
                    <a:solidFill>
                      <a:schemeClr val="accent2">
                        <a:lumMod val="60000"/>
                        <a:lumOff val="40000"/>
                      </a:schemeClr>
                    </a:solidFill>
                  </a:rPr>
                  <a:t>  </a:t>
                </a:r>
                <a:r>
                  <a:rPr lang="en-US" sz="2800" dirty="0" smtClean="0"/>
                  <a:t/>
                </a:r>
                <a:br>
                  <a:rPr lang="en-US" sz="2800" dirty="0" smtClean="0"/>
                </a:br>
                <a:r>
                  <a:rPr lang="en-US" sz="2800" dirty="0"/>
                  <a:t/>
                </a:r>
                <a:br>
                  <a:rPr lang="en-US" sz="2800" dirty="0"/>
                </a:br>
                <a:r>
                  <a:rPr lang="en-US" sz="2800" dirty="0"/>
                  <a:t>(11)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𝑎𝑐𝑜𝑠h</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𝑠𝑖𝑛h</m:t>
                            </m:r>
                          </m:e>
                          <m:sup>
                            <m:r>
                              <a:rPr lang="en-US" sz="2800" i="1">
                                <a:latin typeface="Cambria Math" panose="02040503050406030204" pitchFamily="18" charset="0"/>
                              </a:rPr>
                              <m:t>−1</m:t>
                            </m:r>
                          </m:sup>
                        </m:sSup>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𝑠</m:t>
                                </m:r>
                              </m:num>
                              <m:den>
                                <m:r>
                                  <a:rPr lang="en-US" sz="2800" i="1">
                                    <a:latin typeface="Cambria Math" panose="02040503050406030204" pitchFamily="18" charset="0"/>
                                  </a:rPr>
                                  <m:t>𝑎</m:t>
                                </m:r>
                              </m:den>
                            </m:f>
                            <m:r>
                              <a:rPr lang="en-US" sz="2800" i="1">
                                <a:latin typeface="Cambria Math" panose="02040503050406030204" pitchFamily="18" charset="0"/>
                              </a:rPr>
                              <m:t>+ </m:t>
                            </m:r>
                            <m:r>
                              <a:rPr lang="en-US" sz="2800" i="1">
                                <a:latin typeface="Cambria Math" panose="02040503050406030204" pitchFamily="18" charset="0"/>
                              </a:rPr>
                              <m:t>𝑎𝑠𝑖𝑛h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num>
                                  <m:den>
                                    <m:r>
                                      <a:rPr lang="en-US" sz="2800" i="1">
                                        <a:latin typeface="Cambria Math" panose="02040503050406030204" pitchFamily="18" charset="0"/>
                                      </a:rPr>
                                      <m:t>𝑎</m:t>
                                    </m:r>
                                  </m:den>
                                </m:f>
                              </m:e>
                            </m:d>
                          </m:e>
                        </m:d>
                      </m:e>
                    </m:d>
                    <m:r>
                      <a:rPr lang="en-US" sz="2800" i="1">
                        <a:latin typeface="Cambria Math" panose="02040503050406030204" pitchFamily="18" charset="0"/>
                      </a:rPr>
                      <m:t>−</m:t>
                    </m:r>
                    <m:r>
                      <a:rPr lang="en-US" sz="2800" i="1">
                        <a:latin typeface="Cambria Math" panose="02040503050406030204" pitchFamily="18" charset="0"/>
                      </a:rPr>
                      <m:t>𝑎</m:t>
                    </m:r>
                  </m:oMath>
                </a14:m>
                <a:r>
                  <a:rPr lang="en-US" sz="2000" dirty="0"/>
                  <a:t> </a:t>
                </a:r>
                <a:r>
                  <a:rPr lang="en-US" sz="2800" dirty="0" smtClean="0">
                    <a:solidFill>
                      <a:schemeClr val="accent2">
                        <a:lumMod val="60000"/>
                        <a:lumOff val="40000"/>
                      </a:schemeClr>
                    </a:solidFill>
                  </a:rPr>
                  <a:t>…</a:t>
                </a:r>
                <a:r>
                  <a:rPr lang="en-US" sz="2000" dirty="0" smtClean="0">
                    <a:solidFill>
                      <a:schemeClr val="accent2">
                        <a:lumMod val="60000"/>
                        <a:lumOff val="40000"/>
                      </a:schemeClr>
                    </a:solidFill>
                  </a:rPr>
                  <a:t> </a:t>
                </a:r>
                <a:r>
                  <a:rPr lang="en-US" sz="2800" dirty="0" smtClean="0">
                    <a:solidFill>
                      <a:schemeClr val="accent2">
                        <a:lumMod val="60000"/>
                        <a:lumOff val="40000"/>
                      </a:schemeClr>
                    </a:solidFill>
                  </a:rPr>
                  <a:t>combining (2)</a:t>
                </a:r>
                <a:r>
                  <a:rPr lang="en-US" sz="2000" dirty="0" smtClean="0">
                    <a:solidFill>
                      <a:schemeClr val="accent2">
                        <a:lumMod val="60000"/>
                        <a:lumOff val="40000"/>
                      </a:schemeClr>
                    </a:solidFill>
                  </a:rPr>
                  <a:t> </a:t>
                </a:r>
                <a:r>
                  <a:rPr lang="en-US" sz="2800" dirty="0" smtClean="0">
                    <a:solidFill>
                      <a:schemeClr val="accent2">
                        <a:lumMod val="60000"/>
                        <a:lumOff val="40000"/>
                      </a:schemeClr>
                    </a:solidFill>
                  </a:rPr>
                  <a:t>&amp;</a:t>
                </a:r>
                <a:r>
                  <a:rPr lang="en-US" sz="2000" dirty="0" smtClean="0">
                    <a:solidFill>
                      <a:schemeClr val="accent2">
                        <a:lumMod val="60000"/>
                        <a:lumOff val="40000"/>
                      </a:schemeClr>
                    </a:solidFill>
                  </a:rPr>
                  <a:t> </a:t>
                </a:r>
                <a:r>
                  <a:rPr lang="en-US" sz="2800" dirty="0" smtClean="0">
                    <a:solidFill>
                      <a:schemeClr val="accent2">
                        <a:lumMod val="60000"/>
                        <a:lumOff val="40000"/>
                      </a:schemeClr>
                    </a:solidFill>
                  </a:rPr>
                  <a:t>(10)</a:t>
                </a:r>
                <a:r>
                  <a:rPr lang="en-US" sz="2800" dirty="0" smtClean="0"/>
                  <a:t/>
                </a:r>
                <a:br>
                  <a:rPr lang="en-US" sz="2800" dirty="0" smtClean="0"/>
                </a:br>
                <a:r>
                  <a:rPr lang="en-US" sz="2800" dirty="0"/>
                  <a:t/>
                </a:r>
                <a:br>
                  <a:rPr lang="en-US" sz="2800" dirty="0"/>
                </a:br>
                <a:r>
                  <a:rPr lang="en-US" sz="2800" dirty="0"/>
                  <a:t>(12)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𝑦</m:t>
                        </m:r>
                      </m:e>
                      <m:sub>
                        <m:r>
                          <a:rPr lang="en-US" sz="2800" i="1">
                            <a:latin typeface="Cambria Math" panose="02040503050406030204" pitchFamily="18" charset="0"/>
                          </a:rPr>
                          <m:t>1</m:t>
                        </m:r>
                      </m:sub>
                    </m:sSub>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𝑎𝑐𝑜𝑠h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num>
                          <m:den>
                            <m:r>
                              <a:rPr lang="en-US" sz="2800" i="1">
                                <a:latin typeface="Cambria Math" panose="02040503050406030204" pitchFamily="18" charset="0"/>
                              </a:rPr>
                              <m:t>𝑎</m:t>
                            </m:r>
                          </m:den>
                        </m:f>
                      </m:e>
                    </m:d>
                    <m:r>
                      <a:rPr lang="en-US" sz="2800" i="1">
                        <a:latin typeface="Cambria Math" panose="02040503050406030204" pitchFamily="18" charset="0"/>
                      </a:rPr>
                      <m:t>−</m:t>
                    </m:r>
                    <m:r>
                      <a:rPr lang="en-US" sz="2800" i="1">
                        <a:latin typeface="Cambria Math" panose="02040503050406030204" pitchFamily="18" charset="0"/>
                      </a:rPr>
                      <m:t>𝑎</m:t>
                    </m:r>
                  </m:oMath>
                </a14:m>
                <a:r>
                  <a:rPr lang="en-US" sz="2800" dirty="0"/>
                  <a:t>  </a:t>
                </a:r>
                <a:r>
                  <a:rPr lang="en-US" sz="2800" dirty="0">
                    <a:solidFill>
                      <a:schemeClr val="accent2">
                        <a:lumMod val="60000"/>
                        <a:lumOff val="40000"/>
                      </a:schemeClr>
                    </a:solidFill>
                  </a:rPr>
                  <a:t>…  combining (3) &amp; (4)</a:t>
                </a:r>
                <a:r>
                  <a:rPr lang="en-US" dirty="0"/>
                  <a:t/>
                </a:r>
                <a:br>
                  <a:rPr lang="en-US" dirty="0"/>
                </a:br>
                <a:r>
                  <a:rPr lang="en-US" dirty="0"/>
                  <a:t/>
                </a:r>
                <a:br>
                  <a:rPr lang="en-US" dirty="0"/>
                </a:br>
                <a:r>
                  <a:rPr lang="en-US" dirty="0"/>
                  <a:t/>
                </a:r>
                <a:br>
                  <a:rPr lang="en-US" dirty="0"/>
                </a:br>
                <a:endParaRPr lang="en-US" sz="1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41311" y="414618"/>
                <a:ext cx="11647489" cy="6049682"/>
              </a:xfrm>
              <a:blipFill>
                <a:blip r:embed="rId2"/>
                <a:stretch>
                  <a:fillRect l="-1099" r="-523"/>
                </a:stretch>
              </a:blipFill>
            </p:spPr>
            <p:txBody>
              <a:bodyPr/>
              <a:lstStyle/>
              <a:p>
                <a:r>
                  <a:rPr lang="en-US">
                    <a:noFill/>
                  </a:rPr>
                  <a:t> </a:t>
                </a:r>
              </a:p>
            </p:txBody>
          </p:sp>
        </mc:Fallback>
      </mc:AlternateContent>
    </p:spTree>
    <p:extLst>
      <p:ext uri="{BB962C8B-B14F-4D97-AF65-F5344CB8AC3E}">
        <p14:creationId xmlns:p14="http://schemas.microsoft.com/office/powerpoint/2010/main" val="88520433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41311" y="414618"/>
                <a:ext cx="11647489" cy="6049682"/>
              </a:xfrm>
            </p:spPr>
            <p:txBody>
              <a:bodyPr/>
              <a:lstStyle/>
              <a:p>
                <a:r>
                  <a:rPr lang="en-US" sz="2800" b="1" dirty="0"/>
                  <a:t>(13)	</a:t>
                </a:r>
                <a14:m>
                  <m:oMath xmlns:m="http://schemas.openxmlformats.org/officeDocument/2006/math">
                    <m:r>
                      <a:rPr lang="en-US" sz="2800" b="1" i="1">
                        <a:latin typeface="Cambria Math" panose="02040503050406030204" pitchFamily="18" charset="0"/>
                      </a:rPr>
                      <m:t>𝒄𝒐𝒔𝒉</m:t>
                    </m:r>
                    <m:d>
                      <m:dPr>
                        <m:ctrlPr>
                          <a:rPr lang="en-US" sz="2800" b="1" i="1">
                            <a:latin typeface="Cambria Math" panose="02040503050406030204" pitchFamily="18" charset="0"/>
                          </a:rPr>
                        </m:ctrlPr>
                      </m:dPr>
                      <m:e>
                        <m:sSup>
                          <m:sSupPr>
                            <m:ctrlPr>
                              <a:rPr lang="en-US" sz="2800" b="1" i="1">
                                <a:latin typeface="Cambria Math" panose="02040503050406030204" pitchFamily="18" charset="0"/>
                              </a:rPr>
                            </m:ctrlPr>
                          </m:sSupPr>
                          <m:e>
                            <m:r>
                              <a:rPr lang="en-US" sz="2800" b="1" i="1">
                                <a:latin typeface="Cambria Math" panose="02040503050406030204" pitchFamily="18" charset="0"/>
                              </a:rPr>
                              <m:t>𝒔𝒊𝒏𝒉</m:t>
                            </m:r>
                          </m:e>
                          <m:sup>
                            <m:r>
                              <a:rPr lang="en-US" sz="2800" b="1" i="1">
                                <a:latin typeface="Cambria Math" panose="02040503050406030204" pitchFamily="18" charset="0"/>
                              </a:rPr>
                              <m:t>−</m:t>
                            </m:r>
                            <m:r>
                              <a:rPr lang="en-US" sz="2800" b="1" i="1">
                                <a:latin typeface="Cambria Math" panose="02040503050406030204" pitchFamily="18" charset="0"/>
                              </a:rPr>
                              <m:t>𝟏</m:t>
                            </m:r>
                          </m:sup>
                        </m:sSup>
                        <m:d>
                          <m:dPr>
                            <m:ctrlPr>
                              <a:rPr lang="en-US" sz="2800" b="1" i="1">
                                <a:latin typeface="Cambria Math" panose="02040503050406030204" pitchFamily="18" charset="0"/>
                              </a:rPr>
                            </m:ctrlPr>
                          </m:dPr>
                          <m:e>
                            <m:f>
                              <m:fPr>
                                <m:ctrlPr>
                                  <a:rPr lang="en-US" sz="2800" b="1" i="1">
                                    <a:latin typeface="Cambria Math" panose="02040503050406030204" pitchFamily="18" charset="0"/>
                                  </a:rPr>
                                </m:ctrlPr>
                              </m:fPr>
                              <m:num>
                                <m:r>
                                  <a:rPr lang="en-US" sz="2800" b="1" i="1">
                                    <a:latin typeface="Cambria Math" panose="02040503050406030204" pitchFamily="18" charset="0"/>
                                  </a:rPr>
                                  <m:t>𝒔</m:t>
                                </m:r>
                              </m:num>
                              <m:den>
                                <m:r>
                                  <a:rPr lang="en-US" sz="2800" b="1" i="1">
                                    <a:latin typeface="Cambria Math" panose="02040503050406030204" pitchFamily="18" charset="0"/>
                                  </a:rPr>
                                  <m:t>𝒂</m:t>
                                </m:r>
                              </m:den>
                            </m:f>
                            <m:r>
                              <a:rPr lang="en-US" sz="2800" b="1" i="1">
                                <a:latin typeface="Cambria Math" panose="02040503050406030204" pitchFamily="18" charset="0"/>
                              </a:rPr>
                              <m:t>+ </m:t>
                            </m:r>
                            <m:r>
                              <a:rPr lang="en-US" sz="2800" b="1" i="1">
                                <a:latin typeface="Cambria Math" panose="02040503050406030204" pitchFamily="18" charset="0"/>
                              </a:rPr>
                              <m:t>𝒔𝒊𝒏𝒉</m:t>
                            </m:r>
                            <m:d>
                              <m:dPr>
                                <m:ctrlPr>
                                  <a:rPr lang="en-US" sz="2800" b="1" i="1">
                                    <a:latin typeface="Cambria Math" panose="02040503050406030204" pitchFamily="18" charset="0"/>
                                  </a:rPr>
                                </m:ctrlPr>
                              </m:dPr>
                              <m:e>
                                <m:f>
                                  <m:fPr>
                                    <m:ctrlPr>
                                      <a:rPr lang="en-US" sz="2800" b="1" i="1">
                                        <a:latin typeface="Cambria Math" panose="02040503050406030204" pitchFamily="18" charset="0"/>
                                      </a:rPr>
                                    </m:ctrlPr>
                                  </m:fPr>
                                  <m:num>
                                    <m:sSub>
                                      <m:sSubPr>
                                        <m:ctrlPr>
                                          <a:rPr lang="en-US" sz="2800" b="1" i="1">
                                            <a:latin typeface="Cambria Math" panose="02040503050406030204" pitchFamily="18" charset="0"/>
                                          </a:rPr>
                                        </m:ctrlPr>
                                      </m:sSubPr>
                                      <m:e>
                                        <m:r>
                                          <a:rPr lang="en-US" sz="2800" b="1" i="1">
                                            <a:latin typeface="Cambria Math" panose="02040503050406030204" pitchFamily="18" charset="0"/>
                                          </a:rPr>
                                          <m:t>𝒙</m:t>
                                        </m:r>
                                      </m:e>
                                      <m:sub>
                                        <m:r>
                                          <a:rPr lang="en-US" sz="2800" b="1" i="1">
                                            <a:latin typeface="Cambria Math" panose="02040503050406030204" pitchFamily="18" charset="0"/>
                                          </a:rPr>
                                          <m:t>𝟐</m:t>
                                        </m:r>
                                      </m:sub>
                                    </m:sSub>
                                  </m:num>
                                  <m:den>
                                    <m:r>
                                      <a:rPr lang="en-US" sz="2800" b="1" i="1">
                                        <a:latin typeface="Cambria Math" panose="02040503050406030204" pitchFamily="18" charset="0"/>
                                      </a:rPr>
                                      <m:t>𝒂</m:t>
                                    </m:r>
                                  </m:den>
                                </m:f>
                              </m:e>
                            </m:d>
                          </m:e>
                        </m:d>
                      </m:e>
                    </m:d>
                    <m:r>
                      <a:rPr lang="en-US" sz="2800" b="1">
                        <a:latin typeface="Cambria Math" panose="02040503050406030204" pitchFamily="18" charset="0"/>
                      </a:rPr>
                      <m:t> </m:t>
                    </m:r>
                    <m:r>
                      <a:rPr lang="en-US" sz="2800" b="1" i="1">
                        <a:latin typeface="Cambria Math" panose="02040503050406030204" pitchFamily="18" charset="0"/>
                      </a:rPr>
                      <m:t>+</m:t>
                    </m:r>
                    <m:f>
                      <m:fPr>
                        <m:ctrlPr>
                          <a:rPr lang="en-US" sz="2800" b="1" i="1">
                            <a:latin typeface="Cambria Math" panose="02040503050406030204" pitchFamily="18" charset="0"/>
                          </a:rPr>
                        </m:ctrlPr>
                      </m:fPr>
                      <m:num>
                        <m:r>
                          <a:rPr lang="en-US" sz="2800" b="1" i="1">
                            <a:latin typeface="Cambria Math" panose="02040503050406030204" pitchFamily="18" charset="0"/>
                          </a:rPr>
                          <m:t>𝑯</m:t>
                        </m:r>
                      </m:num>
                      <m:den>
                        <m:r>
                          <a:rPr lang="en-US" sz="2800" b="1" i="1">
                            <a:latin typeface="Cambria Math" panose="02040503050406030204" pitchFamily="18" charset="0"/>
                          </a:rPr>
                          <m:t>𝒂</m:t>
                        </m:r>
                      </m:den>
                    </m:f>
                    <m:r>
                      <a:rPr lang="en-US" sz="2800" b="1" i="1">
                        <a:latin typeface="Cambria Math" panose="02040503050406030204" pitchFamily="18" charset="0"/>
                      </a:rPr>
                      <m:t>=</m:t>
                    </m:r>
                    <m:r>
                      <a:rPr lang="en-US" sz="2800" b="1" i="1">
                        <a:latin typeface="Cambria Math" panose="02040503050406030204" pitchFamily="18" charset="0"/>
                      </a:rPr>
                      <m:t>𝒄𝒐𝒔𝒉</m:t>
                    </m:r>
                    <m:d>
                      <m:dPr>
                        <m:ctrlPr>
                          <a:rPr lang="en-US" sz="2800" b="1" i="1">
                            <a:latin typeface="Cambria Math" panose="02040503050406030204" pitchFamily="18" charset="0"/>
                          </a:rPr>
                        </m:ctrlPr>
                      </m:dPr>
                      <m:e>
                        <m:f>
                          <m:fPr>
                            <m:ctrlPr>
                              <a:rPr lang="en-US" sz="2800" b="1" i="1">
                                <a:latin typeface="Cambria Math" panose="02040503050406030204" pitchFamily="18" charset="0"/>
                              </a:rPr>
                            </m:ctrlPr>
                          </m:fPr>
                          <m:num>
                            <m:sSub>
                              <m:sSubPr>
                                <m:ctrlPr>
                                  <a:rPr lang="en-US" sz="2800" b="1" i="1">
                                    <a:latin typeface="Cambria Math" panose="02040503050406030204" pitchFamily="18" charset="0"/>
                                  </a:rPr>
                                </m:ctrlPr>
                              </m:sSubPr>
                              <m:e>
                                <m:r>
                                  <a:rPr lang="en-US" sz="2800" b="1" i="1">
                                    <a:latin typeface="Cambria Math" panose="02040503050406030204" pitchFamily="18" charset="0"/>
                                  </a:rPr>
                                  <m:t>𝒙</m:t>
                                </m:r>
                              </m:e>
                              <m:sub>
                                <m:r>
                                  <a:rPr lang="en-US" sz="2800" b="1" i="1">
                                    <a:latin typeface="Cambria Math" panose="02040503050406030204" pitchFamily="18" charset="0"/>
                                  </a:rPr>
                                  <m:t>𝟐</m:t>
                                </m:r>
                              </m:sub>
                            </m:sSub>
                          </m:num>
                          <m:den>
                            <m:r>
                              <a:rPr lang="en-US" sz="2800" b="1" i="1">
                                <a:latin typeface="Cambria Math" panose="02040503050406030204" pitchFamily="18" charset="0"/>
                              </a:rPr>
                              <m:t>𝒂</m:t>
                            </m:r>
                          </m:den>
                        </m:f>
                      </m:e>
                    </m:d>
                  </m:oMath>
                </a14:m>
                <a:r>
                  <a:rPr lang="en-US" sz="2800" dirty="0"/>
                  <a:t>  </a:t>
                </a:r>
                <a:r>
                  <a:rPr lang="en-US" sz="2800" dirty="0">
                    <a:solidFill>
                      <a:schemeClr val="accent2">
                        <a:lumMod val="60000"/>
                        <a:lumOff val="40000"/>
                      </a:schemeClr>
                    </a:solidFill>
                  </a:rPr>
                  <a:t>…  </a:t>
                </a:r>
                <a:r>
                  <a:rPr lang="en-US" sz="2800" dirty="0" smtClean="0">
                    <a:solidFill>
                      <a:schemeClr val="accent2">
                        <a:lumMod val="60000"/>
                        <a:lumOff val="40000"/>
                      </a:schemeClr>
                    </a:solidFill>
                  </a:rPr>
                  <a:t/>
                </a:r>
                <a:br>
                  <a:rPr lang="en-US" sz="2800" dirty="0" smtClean="0">
                    <a:solidFill>
                      <a:schemeClr val="accent2">
                        <a:lumMod val="60000"/>
                        <a:lumOff val="40000"/>
                      </a:schemeClr>
                    </a:solidFill>
                  </a:rPr>
                </a:br>
                <a:r>
                  <a:rPr lang="en-US" sz="2800" dirty="0">
                    <a:solidFill>
                      <a:schemeClr val="accent2">
                        <a:lumMod val="60000"/>
                        <a:lumOff val="40000"/>
                      </a:schemeClr>
                    </a:solidFill>
                  </a:rPr>
                  <a:t>	</a:t>
                </a:r>
                <a:r>
                  <a:rPr lang="en-US" sz="2800" dirty="0" smtClean="0">
                    <a:solidFill>
                      <a:schemeClr val="accent2">
                        <a:lumMod val="60000"/>
                        <a:lumOff val="40000"/>
                      </a:schemeClr>
                    </a:solidFill>
                  </a:rPr>
                  <a:t>     combining </a:t>
                </a:r>
                <a:r>
                  <a:rPr lang="en-US" sz="2800" dirty="0">
                    <a:solidFill>
                      <a:schemeClr val="accent2">
                        <a:lumMod val="60000"/>
                        <a:lumOff val="40000"/>
                      </a:schemeClr>
                    </a:solidFill>
                  </a:rPr>
                  <a:t>(11) &amp; (12</a:t>
                </a:r>
                <a:r>
                  <a:rPr lang="en-US" sz="2800" dirty="0" smtClean="0">
                    <a:solidFill>
                      <a:schemeClr val="accent2">
                        <a:lumMod val="60000"/>
                        <a:lumOff val="40000"/>
                      </a:schemeClr>
                    </a:solidFill>
                  </a:rPr>
                  <a:t>) … now to solve (13) for x</a:t>
                </a:r>
                <a:r>
                  <a:rPr lang="en-US" sz="2800" baseline="-25000" dirty="0" smtClean="0">
                    <a:solidFill>
                      <a:schemeClr val="accent2">
                        <a:lumMod val="60000"/>
                        <a:lumOff val="40000"/>
                      </a:schemeClr>
                    </a:solidFill>
                  </a:rPr>
                  <a:t>2</a:t>
                </a:r>
                <a:r>
                  <a:rPr lang="en-US" sz="2800" dirty="0" smtClean="0"/>
                  <a:t/>
                </a:r>
                <a:br>
                  <a:rPr lang="en-US" sz="2800" dirty="0" smtClean="0"/>
                </a:br>
                <a:r>
                  <a:rPr lang="en-US" sz="2800" dirty="0"/>
                  <a:t/>
                </a:r>
                <a:br>
                  <a:rPr lang="en-US" sz="2800" dirty="0"/>
                </a:br>
                <a:r>
                  <a:rPr lang="en-US" sz="2800" dirty="0"/>
                  <a:t>(14)	</a:t>
                </a:r>
                <a14:m>
                  <m:oMath xmlns:m="http://schemas.openxmlformats.org/officeDocument/2006/math">
                    <m:r>
                      <a:rPr lang="en-US" sz="2800" i="1">
                        <a:latin typeface="Cambria Math" panose="02040503050406030204" pitchFamily="18" charset="0"/>
                      </a:rPr>
                      <m:t>𝑐𝑜𝑠h</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𝑠𝑖𝑛h</m:t>
                            </m:r>
                          </m:e>
                          <m:sup>
                            <m:r>
                              <a:rPr lang="en-US" sz="2800" i="1">
                                <a:latin typeface="Cambria Math" panose="02040503050406030204" pitchFamily="18" charset="0"/>
                              </a:rPr>
                              <m:t>−1</m:t>
                            </m:r>
                          </m:sup>
                        </m:sSup>
                        <m:d>
                          <m:dPr>
                            <m:ctrlPr>
                              <a:rPr lang="en-US" sz="2800" i="1">
                                <a:latin typeface="Cambria Math" panose="02040503050406030204" pitchFamily="18" charset="0"/>
                              </a:rPr>
                            </m:ctrlPr>
                          </m:dPr>
                          <m:e>
                            <m:r>
                              <a:rPr lang="en-US" sz="2800" i="1">
                                <a:latin typeface="Cambria Math" panose="02040503050406030204" pitchFamily="18" charset="0"/>
                              </a:rPr>
                              <m:t>𝑥</m:t>
                            </m:r>
                          </m:e>
                        </m:d>
                      </m:e>
                    </m:d>
                    <m:r>
                      <a:rPr lang="en-US" sz="2800" i="1">
                        <a:latin typeface="Cambria Math" panose="02040503050406030204" pitchFamily="18" charset="0"/>
                      </a:rPr>
                      <m:t>= </m:t>
                    </m:r>
                    <m:rad>
                      <m:radPr>
                        <m:degHide m:val="on"/>
                        <m:ctrlPr>
                          <a:rPr lang="en-US" sz="2800" i="1">
                            <a:latin typeface="Cambria Math" panose="02040503050406030204" pitchFamily="18" charset="0"/>
                          </a:rPr>
                        </m:ctrlPr>
                      </m:radPr>
                      <m:deg/>
                      <m:e>
                        <m:r>
                          <a:rPr lang="en-US" sz="2800" i="1">
                            <a:latin typeface="Cambria Math" panose="02040503050406030204" pitchFamily="18" charset="0"/>
                          </a:rPr>
                          <m:t>1+ </m:t>
                        </m:r>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e>
                    </m:rad>
                  </m:oMath>
                </a14:m>
                <a:r>
                  <a:rPr lang="en-US" sz="2800" dirty="0"/>
                  <a:t>  </a:t>
                </a:r>
                <a:r>
                  <a:rPr lang="en-US" sz="2800" dirty="0">
                    <a:solidFill>
                      <a:schemeClr val="accent2">
                        <a:lumMod val="60000"/>
                        <a:lumOff val="40000"/>
                      </a:schemeClr>
                    </a:solidFill>
                  </a:rPr>
                  <a:t>…  hyperbolic </a:t>
                </a:r>
                <a:r>
                  <a:rPr lang="en-US" sz="2800" dirty="0" smtClean="0">
                    <a:solidFill>
                      <a:schemeClr val="accent2">
                        <a:lumMod val="60000"/>
                        <a:lumOff val="40000"/>
                      </a:schemeClr>
                    </a:solidFill>
                  </a:rPr>
                  <a:t>identity</a:t>
                </a:r>
                <a:r>
                  <a:rPr lang="en-US" sz="2800" dirty="0" smtClean="0"/>
                  <a:t/>
                </a:r>
                <a:br>
                  <a:rPr lang="en-US" sz="2800" dirty="0" smtClean="0"/>
                </a:br>
                <a:r>
                  <a:rPr lang="en-US" sz="2800" dirty="0"/>
                  <a:t/>
                </a:r>
                <a:br>
                  <a:rPr lang="en-US" sz="2800" dirty="0"/>
                </a:br>
                <a:r>
                  <a:rPr lang="en-US" sz="2800" dirty="0"/>
                  <a:t>(15)	</a:t>
                </a:r>
                <a14:m>
                  <m:oMath xmlns:m="http://schemas.openxmlformats.org/officeDocument/2006/math">
                    <m:rad>
                      <m:radPr>
                        <m:degHide m:val="on"/>
                        <m:ctrlPr>
                          <a:rPr lang="en-US" sz="2800" i="1">
                            <a:latin typeface="Cambria Math" panose="02040503050406030204" pitchFamily="18" charset="0"/>
                          </a:rPr>
                        </m:ctrlPr>
                      </m:radPr>
                      <m:deg/>
                      <m:e>
                        <m:r>
                          <a:rPr lang="en-US" sz="2800" i="1">
                            <a:latin typeface="Cambria Math" panose="02040503050406030204" pitchFamily="18" charset="0"/>
                          </a:rPr>
                          <m:t>1+ </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panose="02040503050406030204" pitchFamily="18" charset="0"/>
                                      </a:rPr>
                                      <m:t>𝑠</m:t>
                                    </m:r>
                                  </m:num>
                                  <m:den>
                                    <m:r>
                                      <a:rPr lang="en-US" sz="2800" i="1">
                                        <a:latin typeface="Cambria Math" panose="02040503050406030204" pitchFamily="18" charset="0"/>
                                      </a:rPr>
                                      <m:t>𝑎</m:t>
                                    </m:r>
                                  </m:den>
                                </m:f>
                                <m:r>
                                  <a:rPr lang="en-US" sz="2800" i="1">
                                    <a:latin typeface="Cambria Math" panose="02040503050406030204" pitchFamily="18" charset="0"/>
                                  </a:rPr>
                                  <m:t>+ </m:t>
                                </m:r>
                                <m:r>
                                  <a:rPr lang="en-US" sz="2800" i="1">
                                    <a:latin typeface="Cambria Math" panose="02040503050406030204" pitchFamily="18" charset="0"/>
                                  </a:rPr>
                                  <m:t>𝑠𝑖𝑛h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num>
                                      <m:den>
                                        <m:r>
                                          <a:rPr lang="en-US" sz="2800" i="1">
                                            <a:latin typeface="Cambria Math" panose="02040503050406030204" pitchFamily="18" charset="0"/>
                                          </a:rPr>
                                          <m:t>𝑎</m:t>
                                        </m:r>
                                      </m:den>
                                    </m:f>
                                  </m:e>
                                </m:d>
                              </m:e>
                            </m:d>
                          </m:e>
                          <m:sup>
                            <m:r>
                              <a:rPr lang="en-US" sz="2800" i="1">
                                <a:latin typeface="Cambria Math" panose="02040503050406030204" pitchFamily="18" charset="0"/>
                              </a:rPr>
                              <m:t>2</m:t>
                            </m:r>
                          </m:sup>
                        </m:sSup>
                        <m:r>
                          <a:rPr lang="en-US" sz="2800" i="1">
                            <a:latin typeface="Cambria Math" panose="02040503050406030204" pitchFamily="18" charset="0"/>
                          </a:rPr>
                          <m:t> </m:t>
                        </m:r>
                      </m:e>
                    </m:rad>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𝐻</m:t>
                        </m:r>
                      </m:num>
                      <m:den>
                        <m:r>
                          <a:rPr lang="en-US" sz="2800" i="1">
                            <a:latin typeface="Cambria Math" panose="02040503050406030204" pitchFamily="18" charset="0"/>
                          </a:rPr>
                          <m:t>𝑎</m:t>
                        </m:r>
                      </m:den>
                    </m:f>
                    <m:r>
                      <a:rPr lang="en-US" sz="2800" i="1">
                        <a:latin typeface="Cambria Math" panose="02040503050406030204" pitchFamily="18" charset="0"/>
                      </a:rPr>
                      <m:t>=</m:t>
                    </m:r>
                    <m:r>
                      <a:rPr lang="en-US" sz="2800" i="1">
                        <a:latin typeface="Cambria Math" panose="02040503050406030204" pitchFamily="18" charset="0"/>
                      </a:rPr>
                      <m:t>𝑐𝑜𝑠h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num>
                          <m:den>
                            <m:r>
                              <a:rPr lang="en-US" sz="2800" i="1">
                                <a:latin typeface="Cambria Math" panose="02040503050406030204" pitchFamily="18" charset="0"/>
                              </a:rPr>
                              <m:t>𝑎</m:t>
                            </m:r>
                          </m:den>
                        </m:f>
                      </m:e>
                    </m:d>
                  </m:oMath>
                </a14:m>
                <a:r>
                  <a:rPr lang="en-US" sz="2800" dirty="0"/>
                  <a:t> </a:t>
                </a:r>
                <a:r>
                  <a:rPr lang="en-US" sz="2800" dirty="0" smtClean="0">
                    <a:solidFill>
                      <a:schemeClr val="accent2">
                        <a:lumMod val="60000"/>
                        <a:lumOff val="40000"/>
                      </a:schemeClr>
                    </a:solidFill>
                  </a:rPr>
                  <a:t>… combining </a:t>
                </a:r>
                <a:r>
                  <a:rPr lang="en-US" sz="2800" dirty="0">
                    <a:solidFill>
                      <a:schemeClr val="accent2">
                        <a:lumMod val="60000"/>
                        <a:lumOff val="40000"/>
                      </a:schemeClr>
                    </a:solidFill>
                  </a:rPr>
                  <a:t>(13) &amp; (14</a:t>
                </a:r>
                <a:r>
                  <a:rPr lang="en-US" sz="2800" dirty="0" smtClean="0">
                    <a:solidFill>
                      <a:schemeClr val="accent2">
                        <a:lumMod val="60000"/>
                        <a:lumOff val="40000"/>
                      </a:schemeClr>
                    </a:solidFill>
                  </a:rPr>
                  <a:t>)</a:t>
                </a:r>
                <a:r>
                  <a:rPr lang="en-US" sz="2800" dirty="0" smtClean="0"/>
                  <a:t/>
                </a:r>
                <a:br>
                  <a:rPr lang="en-US" sz="2800" dirty="0" smtClean="0"/>
                </a:br>
                <a:r>
                  <a:rPr lang="en-US" sz="2800" dirty="0" smtClean="0"/>
                  <a:t> </a:t>
                </a:r>
                <a:r>
                  <a:rPr lang="en-US" sz="2800" dirty="0"/>
                  <a:t/>
                </a:r>
                <a:br>
                  <a:rPr lang="en-US" sz="2800" dirty="0"/>
                </a:br>
                <a:r>
                  <a:rPr lang="en-US" sz="2800" dirty="0"/>
                  <a:t>(16)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𝑠</m:t>
                        </m:r>
                      </m:e>
                      <m:sup>
                        <m:r>
                          <a:rPr lang="en-US" sz="2800" i="1">
                            <a:latin typeface="Cambria Math" panose="02040503050406030204" pitchFamily="18" charset="0"/>
                          </a:rPr>
                          <m:t>2</m:t>
                        </m:r>
                      </m:sup>
                    </m:sSup>
                    <m:r>
                      <a:rPr lang="en-US" sz="2800" i="1">
                        <a:latin typeface="Cambria Math" panose="02040503050406030204" pitchFamily="18" charset="0"/>
                      </a:rPr>
                      <m:t>+2</m:t>
                    </m:r>
                    <m:r>
                      <a:rPr lang="en-US" sz="2800" i="1">
                        <a:latin typeface="Cambria Math" panose="02040503050406030204" pitchFamily="18" charset="0"/>
                      </a:rPr>
                      <m:t>𝑠𝑎𝑠𝑖𝑛h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num>
                          <m:den>
                            <m:r>
                              <a:rPr lang="en-US" sz="2800" i="1">
                                <a:latin typeface="Cambria Math" panose="02040503050406030204" pitchFamily="18" charset="0"/>
                              </a:rPr>
                              <m:t>𝑎</m:t>
                            </m:r>
                          </m:den>
                        </m:f>
                      </m:e>
                    </m:d>
                    <m:r>
                      <a:rPr lang="en-US" sz="2800" i="1">
                        <a:latin typeface="Cambria Math" panose="02040503050406030204" pitchFamily="18" charset="0"/>
                      </a:rPr>
                      <m:t>= </m:t>
                    </m:r>
                    <m:sSup>
                      <m:sSupPr>
                        <m:ctrlPr>
                          <a:rPr lang="en-US" sz="2800" i="1">
                            <a:latin typeface="Cambria Math" panose="02040503050406030204" pitchFamily="18" charset="0"/>
                          </a:rPr>
                        </m:ctrlPr>
                      </m:sSupPr>
                      <m:e>
                        <m:r>
                          <a:rPr lang="en-US" sz="2800" i="1">
                            <a:latin typeface="Cambria Math" panose="02040503050406030204" pitchFamily="18" charset="0"/>
                          </a:rPr>
                          <m:t>𝐻</m:t>
                        </m:r>
                      </m:e>
                      <m:sup>
                        <m:r>
                          <a:rPr lang="en-US" sz="2800" i="1">
                            <a:latin typeface="Cambria Math" panose="02040503050406030204" pitchFamily="18" charset="0"/>
                          </a:rPr>
                          <m:t>2</m:t>
                        </m:r>
                      </m:sup>
                    </m:sSup>
                    <m:r>
                      <a:rPr lang="en-US" sz="2800" i="1">
                        <a:latin typeface="Cambria Math" panose="02040503050406030204" pitchFamily="18" charset="0"/>
                      </a:rPr>
                      <m:t>−2</m:t>
                    </m:r>
                    <m:r>
                      <a:rPr lang="en-US" sz="2800" i="1">
                        <a:latin typeface="Cambria Math" panose="02040503050406030204" pitchFamily="18" charset="0"/>
                      </a:rPr>
                      <m:t>𝐻𝑎𝑐𝑜𝑠h</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2</m:t>
                                </m:r>
                              </m:sub>
                            </m:sSub>
                          </m:num>
                          <m:den>
                            <m:r>
                              <a:rPr lang="en-US" sz="2800" i="1">
                                <a:latin typeface="Cambria Math" panose="02040503050406030204" pitchFamily="18" charset="0"/>
                              </a:rPr>
                              <m:t>𝑎</m:t>
                            </m:r>
                          </m:den>
                        </m:f>
                      </m:e>
                    </m:d>
                  </m:oMath>
                </a14:m>
                <a:r>
                  <a:rPr lang="en-US" sz="2800" dirty="0"/>
                  <a:t>  </a:t>
                </a:r>
                <a:r>
                  <a:rPr lang="en-US" sz="2800" dirty="0">
                    <a:solidFill>
                      <a:schemeClr val="accent2">
                        <a:lumMod val="60000"/>
                        <a:lumOff val="40000"/>
                      </a:schemeClr>
                    </a:solidFill>
                  </a:rPr>
                  <a:t>…  algebraically </a:t>
                </a:r>
                <a:r>
                  <a:rPr lang="en-US" sz="2800" dirty="0" smtClean="0">
                    <a:solidFill>
                      <a:schemeClr val="accent2">
                        <a:lumMod val="60000"/>
                        <a:lumOff val="40000"/>
                      </a:schemeClr>
                    </a:solidFill>
                  </a:rPr>
                  <a:t>	  	 </a:t>
                </a:r>
                <a:r>
                  <a:rPr lang="en-US" sz="2800" dirty="0">
                    <a:solidFill>
                      <a:schemeClr val="accent2">
                        <a:lumMod val="60000"/>
                        <a:lumOff val="40000"/>
                      </a:schemeClr>
                    </a:solidFill>
                  </a:rPr>
                  <a:t>	</a:t>
                </a:r>
                <a:r>
                  <a:rPr lang="en-US" sz="2800" dirty="0" smtClean="0">
                    <a:solidFill>
                      <a:schemeClr val="accent2">
                        <a:lumMod val="60000"/>
                        <a:lumOff val="40000"/>
                      </a:schemeClr>
                    </a:solidFill>
                  </a:rPr>
                  <a:t> 	     cleaning </a:t>
                </a:r>
                <a:r>
                  <a:rPr lang="en-US" sz="2800" dirty="0">
                    <a:solidFill>
                      <a:schemeClr val="accent2">
                        <a:lumMod val="60000"/>
                        <a:lumOff val="40000"/>
                      </a:schemeClr>
                    </a:solidFill>
                  </a:rPr>
                  <a:t>up (15)</a:t>
                </a:r>
                <a:r>
                  <a:rPr lang="en-US" dirty="0"/>
                  <a:t/>
                </a:r>
                <a:br>
                  <a:rPr lang="en-US" dirty="0"/>
                </a:br>
                <a:r>
                  <a:rPr lang="en-US" dirty="0"/>
                  <a:t/>
                </a:r>
                <a:br>
                  <a:rPr lang="en-US" dirty="0"/>
                </a:br>
                <a:r>
                  <a:rPr lang="en-US" dirty="0"/>
                  <a:t/>
                </a:r>
                <a:br>
                  <a:rPr lang="en-US" dirty="0"/>
                </a:br>
                <a:r>
                  <a:rPr lang="en-US" dirty="0"/>
                  <a:t/>
                </a:r>
                <a:br>
                  <a:rPr lang="en-US" dirty="0"/>
                </a:br>
                <a:endParaRPr lang="en-US" sz="1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41311" y="414618"/>
                <a:ext cx="11647489" cy="6049682"/>
              </a:xfrm>
              <a:blipFill>
                <a:blip r:embed="rId2"/>
                <a:stretch>
                  <a:fillRect l="-1099"/>
                </a:stretch>
              </a:blipFill>
            </p:spPr>
            <p:txBody>
              <a:bodyPr/>
              <a:lstStyle/>
              <a:p>
                <a:r>
                  <a:rPr lang="en-US">
                    <a:noFill/>
                  </a:rPr>
                  <a:t> </a:t>
                </a:r>
              </a:p>
            </p:txBody>
          </p:sp>
        </mc:Fallback>
      </mc:AlternateContent>
    </p:spTree>
    <p:extLst>
      <p:ext uri="{BB962C8B-B14F-4D97-AF65-F5344CB8AC3E}">
        <p14:creationId xmlns:p14="http://schemas.microsoft.com/office/powerpoint/2010/main" val="305258959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41311" y="414618"/>
                <a:ext cx="11647489" cy="6049682"/>
              </a:xfrm>
            </p:spPr>
            <p:txBody>
              <a:bodyPr/>
              <a:lstStyle/>
              <a:p>
                <a:r>
                  <a:rPr lang="en-US" sz="2800" dirty="0"/>
                  <a:t>(17)	</a:t>
                </a:r>
                <a14:m>
                  <m:oMath xmlns:m="http://schemas.openxmlformats.org/officeDocument/2006/math">
                    <m:sSub>
                      <m:sSubPr>
                        <m:ctrlPr>
                          <a:rPr lang="en-US" sz="2800" i="1">
                            <a:latin typeface="Cambria Math" panose="02040503050406030204" pitchFamily="18" charset="0"/>
                          </a:rPr>
                        </m:ctrlPr>
                      </m:sSubPr>
                      <m:e>
                        <m:r>
                          <a:rPr lang="en-US" sz="2800" b="0" i="1">
                            <a:latin typeface="Cambria Math" panose="02040503050406030204" pitchFamily="18" charset="0"/>
                          </a:rPr>
                          <m:t>𝑥</m:t>
                        </m:r>
                      </m:e>
                      <m:sub>
                        <m:r>
                          <a:rPr lang="en-US" sz="2800" b="0" i="1">
                            <a:latin typeface="Cambria Math" panose="02040503050406030204" pitchFamily="18" charset="0"/>
                          </a:rPr>
                          <m:t>2</m:t>
                        </m:r>
                      </m:sub>
                    </m:sSub>
                    <m:r>
                      <a:rPr lang="en-US" sz="2800" b="0" i="1">
                        <a:latin typeface="Cambria Math" panose="02040503050406030204" pitchFamily="18" charset="0"/>
                      </a:rPr>
                      <m:t>=</m:t>
                    </m:r>
                    <m:r>
                      <a:rPr lang="en-US" sz="2800" b="0" i="1">
                        <a:latin typeface="Cambria Math" panose="02040503050406030204" pitchFamily="18" charset="0"/>
                      </a:rPr>
                      <m:t>𝑎𝑙𝑛</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b="0" i="1">
                                    <a:latin typeface="Cambria Math" panose="02040503050406030204" pitchFamily="18" charset="0"/>
                                  </a:rPr>
                                  <m:t>𝐻</m:t>
                                </m:r>
                              </m:e>
                              <m:sup>
                                <m:r>
                                  <a:rPr lang="en-US" sz="2800" b="0" i="1">
                                    <a:latin typeface="Cambria Math" panose="02040503050406030204" pitchFamily="18" charset="0"/>
                                  </a:rPr>
                                  <m:t>2</m:t>
                                </m:r>
                              </m:sup>
                            </m:sSup>
                            <m:r>
                              <a:rPr lang="en-US" sz="2800" b="0" i="1">
                                <a:latin typeface="Cambria Math" panose="02040503050406030204" pitchFamily="18" charset="0"/>
                              </a:rPr>
                              <m:t>− </m:t>
                            </m:r>
                            <m:sSup>
                              <m:sSupPr>
                                <m:ctrlPr>
                                  <a:rPr lang="en-US" sz="2800" i="1">
                                    <a:latin typeface="Cambria Math" panose="02040503050406030204" pitchFamily="18" charset="0"/>
                                  </a:rPr>
                                </m:ctrlPr>
                              </m:sSupPr>
                              <m:e>
                                <m:r>
                                  <a:rPr lang="en-US" sz="2800" b="0" i="1">
                                    <a:latin typeface="Cambria Math" panose="02040503050406030204" pitchFamily="18" charset="0"/>
                                  </a:rPr>
                                  <m:t>𝑠</m:t>
                                </m:r>
                              </m:e>
                              <m:sup>
                                <m:r>
                                  <a:rPr lang="en-US" sz="2800" b="0" i="1">
                                    <a:latin typeface="Cambria Math" panose="02040503050406030204" pitchFamily="18" charset="0"/>
                                  </a:rPr>
                                  <m:t>2</m:t>
                                </m:r>
                              </m:sup>
                            </m:sSup>
                            <m:r>
                              <a:rPr lang="en-US" sz="2800" b="0" i="1">
                                <a:latin typeface="Cambria Math" panose="02040503050406030204" pitchFamily="18" charset="0"/>
                              </a:rPr>
                              <m:t>+ </m:t>
                            </m:r>
                            <m:rad>
                              <m:radPr>
                                <m:degHide m:val="on"/>
                                <m:ctrlPr>
                                  <a:rPr lang="en-US" sz="2800" i="1">
                                    <a:latin typeface="Cambria Math" panose="02040503050406030204" pitchFamily="18" charset="0"/>
                                  </a:rPr>
                                </m:ctrlPr>
                              </m:radPr>
                              <m:deg/>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b="0" i="1">
                                                <a:latin typeface="Cambria Math" panose="02040503050406030204" pitchFamily="18" charset="0"/>
                                              </a:rPr>
                                              <m:t>𝑠</m:t>
                                            </m:r>
                                          </m:e>
                                          <m:sup>
                                            <m:r>
                                              <a:rPr lang="en-US" sz="2800" b="0" i="1">
                                                <a:latin typeface="Cambria Math" panose="02040503050406030204" pitchFamily="18" charset="0"/>
                                              </a:rPr>
                                              <m:t>2</m:t>
                                            </m:r>
                                          </m:sup>
                                        </m:sSup>
                                        <m:r>
                                          <a:rPr lang="en-US" sz="2800" b="0" i="1">
                                            <a:latin typeface="Cambria Math" panose="02040503050406030204" pitchFamily="18" charset="0"/>
                                          </a:rPr>
                                          <m:t>−</m:t>
                                        </m:r>
                                        <m:sSup>
                                          <m:sSupPr>
                                            <m:ctrlPr>
                                              <a:rPr lang="en-US" sz="2800" i="1">
                                                <a:latin typeface="Cambria Math" panose="02040503050406030204" pitchFamily="18" charset="0"/>
                                              </a:rPr>
                                            </m:ctrlPr>
                                          </m:sSupPr>
                                          <m:e>
                                            <m:r>
                                              <a:rPr lang="en-US" sz="2800" b="0" i="1">
                                                <a:latin typeface="Cambria Math" panose="02040503050406030204" pitchFamily="18" charset="0"/>
                                              </a:rPr>
                                              <m:t>𝐻</m:t>
                                            </m:r>
                                          </m:e>
                                          <m:sup>
                                            <m:r>
                                              <a:rPr lang="en-US" sz="2800" b="0" i="1">
                                                <a:latin typeface="Cambria Math" panose="02040503050406030204" pitchFamily="18" charset="0"/>
                                              </a:rPr>
                                              <m:t>2</m:t>
                                            </m:r>
                                          </m:sup>
                                        </m:sSup>
                                      </m:e>
                                    </m:d>
                                  </m:e>
                                  <m:sup>
                                    <m:r>
                                      <a:rPr lang="en-US" sz="2800" b="0" i="1">
                                        <a:latin typeface="Cambria Math" panose="02040503050406030204" pitchFamily="18" charset="0"/>
                                      </a:rPr>
                                      <m:t>2</m:t>
                                    </m:r>
                                  </m:sup>
                                </m:sSup>
                                <m:r>
                                  <a:rPr lang="en-US" sz="2800" b="0" i="1">
                                    <a:latin typeface="Cambria Math" panose="02040503050406030204" pitchFamily="18" charset="0"/>
                                  </a:rPr>
                                  <m:t>−4</m:t>
                                </m:r>
                                <m:sSup>
                                  <m:sSupPr>
                                    <m:ctrlPr>
                                      <a:rPr lang="en-US" sz="2800" i="1">
                                        <a:latin typeface="Cambria Math" panose="02040503050406030204" pitchFamily="18" charset="0"/>
                                      </a:rPr>
                                    </m:ctrlPr>
                                  </m:sSupPr>
                                  <m:e>
                                    <m:r>
                                      <a:rPr lang="en-US" sz="2800" b="0" i="1">
                                        <a:latin typeface="Cambria Math" panose="02040503050406030204" pitchFamily="18" charset="0"/>
                                      </a:rPr>
                                      <m:t>𝑎</m:t>
                                    </m:r>
                                  </m:e>
                                  <m:sup>
                                    <m:r>
                                      <a:rPr lang="en-US" sz="2800" b="0" i="1">
                                        <a:latin typeface="Cambria Math" panose="02040503050406030204" pitchFamily="18" charset="0"/>
                                      </a:rPr>
                                      <m:t>2</m:t>
                                    </m:r>
                                  </m:sup>
                                </m:sSup>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b="0" i="1">
                                            <a:latin typeface="Cambria Math" panose="02040503050406030204" pitchFamily="18" charset="0"/>
                                          </a:rPr>
                                          <m:t>𝐻</m:t>
                                        </m:r>
                                      </m:e>
                                      <m:sup>
                                        <m:r>
                                          <a:rPr lang="en-US" sz="2800" b="0" i="1">
                                            <a:latin typeface="Cambria Math" panose="02040503050406030204" pitchFamily="18" charset="0"/>
                                          </a:rPr>
                                          <m:t>2</m:t>
                                        </m:r>
                                      </m:sup>
                                    </m:sSup>
                                    <m:r>
                                      <a:rPr lang="en-US" sz="2800" b="0" i="1">
                                        <a:latin typeface="Cambria Math" panose="02040503050406030204" pitchFamily="18" charset="0"/>
                                      </a:rPr>
                                      <m:t>− </m:t>
                                    </m:r>
                                    <m:sSup>
                                      <m:sSupPr>
                                        <m:ctrlPr>
                                          <a:rPr lang="en-US" sz="2800" i="1">
                                            <a:latin typeface="Cambria Math" panose="02040503050406030204" pitchFamily="18" charset="0"/>
                                          </a:rPr>
                                        </m:ctrlPr>
                                      </m:sSupPr>
                                      <m:e>
                                        <m:r>
                                          <a:rPr lang="en-US" sz="2800" b="0" i="1">
                                            <a:latin typeface="Cambria Math" panose="02040503050406030204" pitchFamily="18" charset="0"/>
                                          </a:rPr>
                                          <m:t>𝑠</m:t>
                                        </m:r>
                                      </m:e>
                                      <m:sup>
                                        <m:r>
                                          <a:rPr lang="en-US" sz="2800" b="0" i="1">
                                            <a:latin typeface="Cambria Math" panose="02040503050406030204" pitchFamily="18" charset="0"/>
                                          </a:rPr>
                                          <m:t>2</m:t>
                                        </m:r>
                                      </m:sup>
                                    </m:sSup>
                                  </m:e>
                                </m:d>
                              </m:e>
                            </m:rad>
                          </m:num>
                          <m:den>
                            <m:r>
                              <a:rPr lang="en-US" sz="2800" b="0" i="1">
                                <a:latin typeface="Cambria Math" panose="02040503050406030204" pitchFamily="18" charset="0"/>
                              </a:rPr>
                              <m:t>2</m:t>
                            </m:r>
                            <m:r>
                              <a:rPr lang="en-US" sz="2800" b="0" i="1">
                                <a:latin typeface="Cambria Math" panose="02040503050406030204" pitchFamily="18" charset="0"/>
                              </a:rPr>
                              <m:t>𝑎</m:t>
                            </m:r>
                            <m:r>
                              <a:rPr lang="en-US" sz="2800" b="0" i="1">
                                <a:latin typeface="Cambria Math" panose="02040503050406030204" pitchFamily="18" charset="0"/>
                              </a:rPr>
                              <m:t>(</m:t>
                            </m:r>
                            <m:r>
                              <a:rPr lang="en-US" sz="2800" b="0" i="1">
                                <a:latin typeface="Cambria Math" panose="02040503050406030204" pitchFamily="18" charset="0"/>
                              </a:rPr>
                              <m:t>𝐻</m:t>
                            </m:r>
                            <m:r>
                              <a:rPr lang="en-US" sz="2800" b="0" i="1">
                                <a:latin typeface="Cambria Math" panose="02040503050406030204" pitchFamily="18" charset="0"/>
                              </a:rPr>
                              <m:t>+</m:t>
                            </m:r>
                            <m:r>
                              <a:rPr lang="en-US" sz="2800" b="0" i="1">
                                <a:latin typeface="Cambria Math" panose="02040503050406030204" pitchFamily="18" charset="0"/>
                              </a:rPr>
                              <m:t>𝑠</m:t>
                            </m:r>
                            <m:r>
                              <a:rPr lang="en-US" sz="2800" b="0" i="1">
                                <a:latin typeface="Cambria Math" panose="02040503050406030204" pitchFamily="18" charset="0"/>
                              </a:rPr>
                              <m:t>)</m:t>
                            </m:r>
                          </m:den>
                        </m:f>
                      </m:e>
                    </m:d>
                  </m:oMath>
                </a14:m>
                <a:r>
                  <a:rPr lang="en-US" sz="2800" dirty="0"/>
                  <a:t>  </a:t>
                </a:r>
                <a:r>
                  <a:rPr lang="en-US" sz="2800" dirty="0" smtClean="0">
                    <a:solidFill>
                      <a:schemeClr val="accent2">
                        <a:lumMod val="60000"/>
                        <a:lumOff val="40000"/>
                      </a:schemeClr>
                    </a:solidFill>
                  </a:rPr>
                  <a:t>… replacing the 	 	 	 	     	     hyperbolic </a:t>
                </a:r>
                <a:r>
                  <a:rPr lang="en-US" sz="2800" dirty="0">
                    <a:solidFill>
                      <a:schemeClr val="accent2">
                        <a:lumMod val="60000"/>
                        <a:lumOff val="40000"/>
                      </a:schemeClr>
                    </a:solidFill>
                  </a:rPr>
                  <a:t>trig expressions in (16) with their exponential </a:t>
                </a:r>
                <a:r>
                  <a:rPr lang="en-US" sz="2800" dirty="0" smtClean="0">
                    <a:solidFill>
                      <a:schemeClr val="accent2">
                        <a:lumMod val="60000"/>
                        <a:lumOff val="40000"/>
                      </a:schemeClr>
                    </a:solidFill>
                  </a:rPr>
                  <a:t> 	  	 	     equivalents</a:t>
                </a:r>
                <a:r>
                  <a:rPr lang="en-US" sz="2800" dirty="0">
                    <a:solidFill>
                      <a:schemeClr val="accent2">
                        <a:lumMod val="60000"/>
                        <a:lumOff val="40000"/>
                      </a:schemeClr>
                    </a:solidFill>
                  </a:rPr>
                  <a:t>: </a:t>
                </a:r>
                <a14:m>
                  <m:oMath xmlns:m="http://schemas.openxmlformats.org/officeDocument/2006/math">
                    <m:r>
                      <a:rPr lang="en-US" sz="2800" b="0" i="1">
                        <a:solidFill>
                          <a:schemeClr val="accent2">
                            <a:lumMod val="60000"/>
                            <a:lumOff val="40000"/>
                          </a:schemeClr>
                        </a:solidFill>
                        <a:latin typeface="Cambria Math" panose="02040503050406030204" pitchFamily="18" charset="0"/>
                      </a:rPr>
                      <m:t>𝑐𝑜𝑠h𝑥</m:t>
                    </m:r>
                    <m:r>
                      <a:rPr lang="en-US" sz="2800" b="0">
                        <a:solidFill>
                          <a:schemeClr val="accent2">
                            <a:lumMod val="60000"/>
                            <a:lumOff val="40000"/>
                          </a:schemeClr>
                        </a:solidFill>
                        <a:latin typeface="Cambria Math" panose="02040503050406030204" pitchFamily="18" charset="0"/>
                      </a:rPr>
                      <m:t>=</m:t>
                    </m:r>
                    <m:f>
                      <m:fPr>
                        <m:ctrlPr>
                          <a:rPr lang="en-US" sz="2800" i="1">
                            <a:solidFill>
                              <a:schemeClr val="accent2">
                                <a:lumMod val="60000"/>
                                <a:lumOff val="40000"/>
                              </a:schemeClr>
                            </a:solidFill>
                            <a:latin typeface="Cambria Math" panose="02040503050406030204" pitchFamily="18" charset="0"/>
                          </a:rPr>
                        </m:ctrlPr>
                      </m:fPr>
                      <m:num>
                        <m:sSup>
                          <m:sSupPr>
                            <m:ctrlPr>
                              <a:rPr lang="en-US" sz="2800" i="1">
                                <a:solidFill>
                                  <a:schemeClr val="accent2">
                                    <a:lumMod val="60000"/>
                                    <a:lumOff val="40000"/>
                                  </a:schemeClr>
                                </a:solidFill>
                                <a:latin typeface="Cambria Math" panose="02040503050406030204" pitchFamily="18" charset="0"/>
                              </a:rPr>
                            </m:ctrlPr>
                          </m:sSupPr>
                          <m:e>
                            <m:r>
                              <a:rPr lang="en-US" sz="2800" b="0" i="1">
                                <a:solidFill>
                                  <a:schemeClr val="accent2">
                                    <a:lumMod val="60000"/>
                                    <a:lumOff val="40000"/>
                                  </a:schemeClr>
                                </a:solidFill>
                                <a:latin typeface="Cambria Math" panose="02040503050406030204" pitchFamily="18" charset="0"/>
                              </a:rPr>
                              <m:t>𝑒</m:t>
                            </m:r>
                          </m:e>
                          <m:sup>
                            <m:r>
                              <a:rPr lang="en-US" sz="2800" b="0" i="1">
                                <a:solidFill>
                                  <a:schemeClr val="accent2">
                                    <a:lumMod val="60000"/>
                                    <a:lumOff val="40000"/>
                                  </a:schemeClr>
                                </a:solidFill>
                                <a:latin typeface="Cambria Math" panose="02040503050406030204" pitchFamily="18" charset="0"/>
                              </a:rPr>
                              <m:t>𝑥</m:t>
                            </m:r>
                          </m:sup>
                        </m:sSup>
                        <m:r>
                          <a:rPr lang="en-US" sz="2800" b="0">
                            <a:solidFill>
                              <a:schemeClr val="accent2">
                                <a:lumMod val="60000"/>
                                <a:lumOff val="40000"/>
                              </a:schemeClr>
                            </a:solidFill>
                            <a:latin typeface="Cambria Math" panose="02040503050406030204" pitchFamily="18" charset="0"/>
                          </a:rPr>
                          <m:t> +</m:t>
                        </m:r>
                        <m:sSup>
                          <m:sSupPr>
                            <m:ctrlPr>
                              <a:rPr lang="en-US" sz="2800" i="1">
                                <a:solidFill>
                                  <a:schemeClr val="accent2">
                                    <a:lumMod val="60000"/>
                                    <a:lumOff val="40000"/>
                                  </a:schemeClr>
                                </a:solidFill>
                                <a:latin typeface="Cambria Math" panose="02040503050406030204" pitchFamily="18" charset="0"/>
                              </a:rPr>
                            </m:ctrlPr>
                          </m:sSupPr>
                          <m:e>
                            <m:r>
                              <a:rPr lang="en-US" sz="2800" b="0">
                                <a:solidFill>
                                  <a:schemeClr val="accent2">
                                    <a:lumMod val="60000"/>
                                    <a:lumOff val="40000"/>
                                  </a:schemeClr>
                                </a:solidFill>
                                <a:latin typeface="Cambria Math" panose="02040503050406030204" pitchFamily="18" charset="0"/>
                              </a:rPr>
                              <m:t> </m:t>
                            </m:r>
                            <m:r>
                              <a:rPr lang="en-US" sz="2800" b="0" i="1">
                                <a:solidFill>
                                  <a:schemeClr val="accent2">
                                    <a:lumMod val="60000"/>
                                    <a:lumOff val="40000"/>
                                  </a:schemeClr>
                                </a:solidFill>
                                <a:latin typeface="Cambria Math" panose="02040503050406030204" pitchFamily="18" charset="0"/>
                              </a:rPr>
                              <m:t>𝑒</m:t>
                            </m:r>
                          </m:e>
                          <m:sup>
                            <m:r>
                              <a:rPr lang="en-US" sz="2800" b="0" i="1">
                                <a:solidFill>
                                  <a:schemeClr val="accent2">
                                    <a:lumMod val="60000"/>
                                    <a:lumOff val="40000"/>
                                  </a:schemeClr>
                                </a:solidFill>
                                <a:latin typeface="Cambria Math" panose="02040503050406030204" pitchFamily="18" charset="0"/>
                              </a:rPr>
                              <m:t>−</m:t>
                            </m:r>
                            <m:r>
                              <a:rPr lang="en-US" sz="2800" b="0" i="1">
                                <a:solidFill>
                                  <a:schemeClr val="accent2">
                                    <a:lumMod val="60000"/>
                                    <a:lumOff val="40000"/>
                                  </a:schemeClr>
                                </a:solidFill>
                                <a:latin typeface="Cambria Math" panose="02040503050406030204" pitchFamily="18" charset="0"/>
                              </a:rPr>
                              <m:t>𝑥</m:t>
                            </m:r>
                          </m:sup>
                        </m:sSup>
                      </m:num>
                      <m:den>
                        <m:r>
                          <a:rPr lang="en-US" sz="2800" b="0" i="1">
                            <a:solidFill>
                              <a:schemeClr val="accent2">
                                <a:lumMod val="60000"/>
                                <a:lumOff val="40000"/>
                              </a:schemeClr>
                            </a:solidFill>
                            <a:latin typeface="Cambria Math" panose="02040503050406030204" pitchFamily="18" charset="0"/>
                          </a:rPr>
                          <m:t>2</m:t>
                        </m:r>
                      </m:den>
                    </m:f>
                  </m:oMath>
                </a14:m>
                <a:r>
                  <a:rPr lang="en-US" sz="2800" dirty="0">
                    <a:solidFill>
                      <a:schemeClr val="accent2">
                        <a:lumMod val="60000"/>
                        <a:lumOff val="40000"/>
                      </a:schemeClr>
                    </a:solidFill>
                  </a:rPr>
                  <a:t>  </a:t>
                </a:r>
                <a:r>
                  <a:rPr lang="en-US" sz="2800" dirty="0" smtClean="0">
                    <a:solidFill>
                      <a:schemeClr val="accent2">
                        <a:lumMod val="60000"/>
                        <a:lumOff val="40000"/>
                      </a:schemeClr>
                    </a:solidFill>
                  </a:rPr>
                  <a:t>&amp; </a:t>
                </a:r>
                <a14:m>
                  <m:oMath xmlns:m="http://schemas.openxmlformats.org/officeDocument/2006/math">
                    <m:r>
                      <a:rPr lang="en-US" sz="2800" b="0" i="1">
                        <a:solidFill>
                          <a:schemeClr val="accent2">
                            <a:lumMod val="60000"/>
                            <a:lumOff val="40000"/>
                          </a:schemeClr>
                        </a:solidFill>
                        <a:latin typeface="Cambria Math" panose="02040503050406030204" pitchFamily="18" charset="0"/>
                      </a:rPr>
                      <m:t>𝑠𝑖𝑛h𝑥</m:t>
                    </m:r>
                    <m:r>
                      <a:rPr lang="en-US" sz="2800" b="0">
                        <a:solidFill>
                          <a:schemeClr val="accent2">
                            <a:lumMod val="60000"/>
                            <a:lumOff val="40000"/>
                          </a:schemeClr>
                        </a:solidFill>
                        <a:latin typeface="Cambria Math" panose="02040503050406030204" pitchFamily="18" charset="0"/>
                      </a:rPr>
                      <m:t>=</m:t>
                    </m:r>
                    <m:f>
                      <m:fPr>
                        <m:ctrlPr>
                          <a:rPr lang="en-US" sz="2800" i="1">
                            <a:solidFill>
                              <a:schemeClr val="accent2">
                                <a:lumMod val="60000"/>
                                <a:lumOff val="40000"/>
                              </a:schemeClr>
                            </a:solidFill>
                            <a:latin typeface="Cambria Math" panose="02040503050406030204" pitchFamily="18" charset="0"/>
                          </a:rPr>
                        </m:ctrlPr>
                      </m:fPr>
                      <m:num>
                        <m:sSup>
                          <m:sSupPr>
                            <m:ctrlPr>
                              <a:rPr lang="en-US" sz="2800" i="1">
                                <a:solidFill>
                                  <a:schemeClr val="accent2">
                                    <a:lumMod val="60000"/>
                                    <a:lumOff val="40000"/>
                                  </a:schemeClr>
                                </a:solidFill>
                                <a:latin typeface="Cambria Math" panose="02040503050406030204" pitchFamily="18" charset="0"/>
                              </a:rPr>
                            </m:ctrlPr>
                          </m:sSupPr>
                          <m:e>
                            <m:r>
                              <a:rPr lang="en-US" sz="2800" b="0" i="1">
                                <a:solidFill>
                                  <a:schemeClr val="accent2">
                                    <a:lumMod val="60000"/>
                                    <a:lumOff val="40000"/>
                                  </a:schemeClr>
                                </a:solidFill>
                                <a:latin typeface="Cambria Math" panose="02040503050406030204" pitchFamily="18" charset="0"/>
                              </a:rPr>
                              <m:t>𝑒</m:t>
                            </m:r>
                          </m:e>
                          <m:sup>
                            <m:r>
                              <a:rPr lang="en-US" sz="2800" b="0" i="1">
                                <a:solidFill>
                                  <a:schemeClr val="accent2">
                                    <a:lumMod val="60000"/>
                                    <a:lumOff val="40000"/>
                                  </a:schemeClr>
                                </a:solidFill>
                                <a:latin typeface="Cambria Math" panose="02040503050406030204" pitchFamily="18" charset="0"/>
                              </a:rPr>
                              <m:t>𝑥</m:t>
                            </m:r>
                          </m:sup>
                        </m:sSup>
                        <m:r>
                          <a:rPr lang="en-US" sz="2800" b="0">
                            <a:solidFill>
                              <a:schemeClr val="accent2">
                                <a:lumMod val="60000"/>
                                <a:lumOff val="40000"/>
                              </a:schemeClr>
                            </a:solidFill>
                            <a:latin typeface="Cambria Math" panose="02040503050406030204" pitchFamily="18" charset="0"/>
                          </a:rPr>
                          <m:t> </m:t>
                        </m:r>
                        <m:r>
                          <a:rPr lang="en-US" sz="2800" b="0" i="1">
                            <a:solidFill>
                              <a:schemeClr val="accent2">
                                <a:lumMod val="60000"/>
                                <a:lumOff val="40000"/>
                              </a:schemeClr>
                            </a:solidFill>
                            <a:latin typeface="Cambria Math" panose="02040503050406030204" pitchFamily="18" charset="0"/>
                          </a:rPr>
                          <m:t>−</m:t>
                        </m:r>
                        <m:sSup>
                          <m:sSupPr>
                            <m:ctrlPr>
                              <a:rPr lang="en-US" sz="2800" i="1">
                                <a:solidFill>
                                  <a:schemeClr val="accent2">
                                    <a:lumMod val="60000"/>
                                    <a:lumOff val="40000"/>
                                  </a:schemeClr>
                                </a:solidFill>
                                <a:latin typeface="Cambria Math" panose="02040503050406030204" pitchFamily="18" charset="0"/>
                              </a:rPr>
                            </m:ctrlPr>
                          </m:sSupPr>
                          <m:e>
                            <m:r>
                              <a:rPr lang="en-US" sz="2800" b="0">
                                <a:solidFill>
                                  <a:schemeClr val="accent2">
                                    <a:lumMod val="60000"/>
                                    <a:lumOff val="40000"/>
                                  </a:schemeClr>
                                </a:solidFill>
                                <a:latin typeface="Cambria Math" panose="02040503050406030204" pitchFamily="18" charset="0"/>
                              </a:rPr>
                              <m:t> </m:t>
                            </m:r>
                            <m:r>
                              <a:rPr lang="en-US" sz="2800" b="0" i="1">
                                <a:solidFill>
                                  <a:schemeClr val="accent2">
                                    <a:lumMod val="60000"/>
                                    <a:lumOff val="40000"/>
                                  </a:schemeClr>
                                </a:solidFill>
                                <a:latin typeface="Cambria Math" panose="02040503050406030204" pitchFamily="18" charset="0"/>
                              </a:rPr>
                              <m:t>𝑒</m:t>
                            </m:r>
                          </m:e>
                          <m:sup>
                            <m:r>
                              <a:rPr lang="en-US" sz="2800" b="0" i="1">
                                <a:solidFill>
                                  <a:schemeClr val="accent2">
                                    <a:lumMod val="60000"/>
                                    <a:lumOff val="40000"/>
                                  </a:schemeClr>
                                </a:solidFill>
                                <a:latin typeface="Cambria Math" panose="02040503050406030204" pitchFamily="18" charset="0"/>
                              </a:rPr>
                              <m:t>−</m:t>
                            </m:r>
                            <m:r>
                              <a:rPr lang="en-US" sz="2800" b="0" i="1">
                                <a:solidFill>
                                  <a:schemeClr val="accent2">
                                    <a:lumMod val="60000"/>
                                    <a:lumOff val="40000"/>
                                  </a:schemeClr>
                                </a:solidFill>
                                <a:latin typeface="Cambria Math" panose="02040503050406030204" pitchFamily="18" charset="0"/>
                              </a:rPr>
                              <m:t>𝑥</m:t>
                            </m:r>
                          </m:sup>
                        </m:sSup>
                      </m:num>
                      <m:den>
                        <m:r>
                          <a:rPr lang="en-US" sz="2800" b="0" i="1">
                            <a:solidFill>
                              <a:schemeClr val="accent2">
                                <a:lumMod val="60000"/>
                                <a:lumOff val="40000"/>
                              </a:schemeClr>
                            </a:solidFill>
                            <a:latin typeface="Cambria Math" panose="02040503050406030204" pitchFamily="18" charset="0"/>
                          </a:rPr>
                          <m:t>2</m:t>
                        </m:r>
                      </m:den>
                    </m:f>
                  </m:oMath>
                </a14:m>
                <a:r>
                  <a:rPr lang="en-US" sz="2000" dirty="0" smtClean="0"/>
                  <a:t>  </a:t>
                </a:r>
                <a:r>
                  <a:rPr lang="en-US" sz="2800" dirty="0" smtClean="0">
                    <a:solidFill>
                      <a:schemeClr val="accent2">
                        <a:lumMod val="60000"/>
                        <a:lumOff val="40000"/>
                      </a:schemeClr>
                    </a:solidFill>
                  </a:rPr>
                  <a:t>to solve for x</a:t>
                </a:r>
                <a:r>
                  <a:rPr lang="en-US" sz="2800" baseline="-25000" dirty="0" smtClean="0">
                    <a:solidFill>
                      <a:schemeClr val="accent2">
                        <a:lumMod val="60000"/>
                        <a:lumOff val="40000"/>
                      </a:schemeClr>
                    </a:solidFill>
                  </a:rPr>
                  <a:t>2</a:t>
                </a:r>
                <a:r>
                  <a:rPr lang="en-US" sz="2000" dirty="0" smtClean="0"/>
                  <a:t/>
                </a:r>
                <a:br>
                  <a:rPr lang="en-US" sz="2000" dirty="0" smtClean="0"/>
                </a:br>
                <a:r>
                  <a:rPr lang="en-US" sz="2000" dirty="0"/>
                  <a:t/>
                </a:r>
                <a:br>
                  <a:rPr lang="en-US" sz="2000" dirty="0"/>
                </a:br>
                <a:r>
                  <a:rPr lang="en-US" sz="2800" dirty="0" smtClean="0"/>
                  <a:t>(</a:t>
                </a:r>
                <a:r>
                  <a:rPr lang="en-US" sz="2800" dirty="0"/>
                  <a:t>18)	</a:t>
                </a:r>
                <a14:m>
                  <m:oMath xmlns:m="http://schemas.openxmlformats.org/officeDocument/2006/math">
                    <m:r>
                      <a:rPr lang="en-US" sz="2800" b="0" i="1">
                        <a:latin typeface="Cambria Math" panose="02040503050406030204" pitchFamily="18" charset="0"/>
                      </a:rPr>
                      <m:t>𝑠</m:t>
                    </m:r>
                    <m:r>
                      <a:rPr lang="en-US" sz="2800" b="0" i="1">
                        <a:latin typeface="Cambria Math" panose="02040503050406030204" pitchFamily="18" charset="0"/>
                      </a:rPr>
                      <m:t>=</m:t>
                    </m:r>
                    <m:r>
                      <a:rPr lang="en-US" sz="2800" b="0" i="1">
                        <a:latin typeface="Cambria Math" panose="02040503050406030204" pitchFamily="18" charset="0"/>
                      </a:rPr>
                      <m:t>𝑎𝑠𝑖𝑛h</m:t>
                    </m:r>
                    <m:d>
                      <m:dPr>
                        <m:ctrlPr>
                          <a:rPr lang="en-US" sz="2800" i="1">
                            <a:latin typeface="Cambria Math" panose="02040503050406030204" pitchFamily="18" charset="0"/>
                          </a:rPr>
                        </m:ctrlPr>
                      </m:dPr>
                      <m:e>
                        <m:r>
                          <a:rPr lang="en-US" sz="2800" b="0" i="1">
                            <a:latin typeface="Cambria Math" panose="02040503050406030204" pitchFamily="18" charset="0"/>
                          </a:rPr>
                          <m:t>𝑙𝑛</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b="0" i="1">
                                        <a:latin typeface="Cambria Math" panose="02040503050406030204" pitchFamily="18" charset="0"/>
                                      </a:rPr>
                                      <m:t>𝐻</m:t>
                                    </m:r>
                                  </m:e>
                                  <m:sup>
                                    <m:r>
                                      <a:rPr lang="en-US" sz="2800" b="0" i="1">
                                        <a:latin typeface="Cambria Math" panose="02040503050406030204" pitchFamily="18" charset="0"/>
                                      </a:rPr>
                                      <m:t>2</m:t>
                                    </m:r>
                                  </m:sup>
                                </m:sSup>
                                <m:r>
                                  <a:rPr lang="en-US" sz="2800" b="0" i="1">
                                    <a:latin typeface="Cambria Math" panose="02040503050406030204" pitchFamily="18" charset="0"/>
                                  </a:rPr>
                                  <m:t>− </m:t>
                                </m:r>
                                <m:sSup>
                                  <m:sSupPr>
                                    <m:ctrlPr>
                                      <a:rPr lang="en-US" sz="2800" i="1">
                                        <a:latin typeface="Cambria Math" panose="02040503050406030204" pitchFamily="18" charset="0"/>
                                      </a:rPr>
                                    </m:ctrlPr>
                                  </m:sSupPr>
                                  <m:e>
                                    <m:r>
                                      <a:rPr lang="en-US" sz="2800" b="0" i="1">
                                        <a:latin typeface="Cambria Math" panose="02040503050406030204" pitchFamily="18" charset="0"/>
                                      </a:rPr>
                                      <m:t>𝑠</m:t>
                                    </m:r>
                                  </m:e>
                                  <m:sup>
                                    <m:r>
                                      <a:rPr lang="en-US" sz="2800" b="0" i="1">
                                        <a:latin typeface="Cambria Math" panose="02040503050406030204" pitchFamily="18" charset="0"/>
                                      </a:rPr>
                                      <m:t>2</m:t>
                                    </m:r>
                                  </m:sup>
                                </m:sSup>
                                <m:r>
                                  <a:rPr lang="en-US" sz="2800" b="0" i="1">
                                    <a:latin typeface="Cambria Math" panose="02040503050406030204" pitchFamily="18" charset="0"/>
                                  </a:rPr>
                                  <m:t>+ </m:t>
                                </m:r>
                                <m:rad>
                                  <m:radPr>
                                    <m:degHide m:val="on"/>
                                    <m:ctrlPr>
                                      <a:rPr lang="en-US" sz="2800" i="1">
                                        <a:latin typeface="Cambria Math" panose="02040503050406030204" pitchFamily="18" charset="0"/>
                                      </a:rPr>
                                    </m:ctrlPr>
                                  </m:radPr>
                                  <m:deg/>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b="0" i="1">
                                                    <a:latin typeface="Cambria Math" panose="02040503050406030204" pitchFamily="18" charset="0"/>
                                                  </a:rPr>
                                                  <m:t>𝑠</m:t>
                                                </m:r>
                                              </m:e>
                                              <m:sup>
                                                <m:r>
                                                  <a:rPr lang="en-US" sz="2800" b="0" i="1">
                                                    <a:latin typeface="Cambria Math" panose="02040503050406030204" pitchFamily="18" charset="0"/>
                                                  </a:rPr>
                                                  <m:t>2</m:t>
                                                </m:r>
                                              </m:sup>
                                            </m:sSup>
                                            <m:r>
                                              <a:rPr lang="en-US" sz="2800" b="0" i="1">
                                                <a:latin typeface="Cambria Math" panose="02040503050406030204" pitchFamily="18" charset="0"/>
                                              </a:rPr>
                                              <m:t>−</m:t>
                                            </m:r>
                                            <m:sSup>
                                              <m:sSupPr>
                                                <m:ctrlPr>
                                                  <a:rPr lang="en-US" sz="2800" i="1">
                                                    <a:latin typeface="Cambria Math" panose="02040503050406030204" pitchFamily="18" charset="0"/>
                                                  </a:rPr>
                                                </m:ctrlPr>
                                              </m:sSupPr>
                                              <m:e>
                                                <m:r>
                                                  <a:rPr lang="en-US" sz="2800" b="0" i="1">
                                                    <a:latin typeface="Cambria Math" panose="02040503050406030204" pitchFamily="18" charset="0"/>
                                                  </a:rPr>
                                                  <m:t>𝐻</m:t>
                                                </m:r>
                                              </m:e>
                                              <m:sup>
                                                <m:r>
                                                  <a:rPr lang="en-US" sz="2800" b="0" i="1">
                                                    <a:latin typeface="Cambria Math" panose="02040503050406030204" pitchFamily="18" charset="0"/>
                                                  </a:rPr>
                                                  <m:t>2</m:t>
                                                </m:r>
                                              </m:sup>
                                            </m:sSup>
                                          </m:e>
                                        </m:d>
                                      </m:e>
                                      <m:sup>
                                        <m:r>
                                          <a:rPr lang="en-US" sz="2800" b="0" i="1">
                                            <a:latin typeface="Cambria Math" panose="02040503050406030204" pitchFamily="18" charset="0"/>
                                          </a:rPr>
                                          <m:t>2</m:t>
                                        </m:r>
                                      </m:sup>
                                    </m:sSup>
                                    <m:r>
                                      <a:rPr lang="en-US" sz="2800" b="0" i="1">
                                        <a:latin typeface="Cambria Math" panose="02040503050406030204" pitchFamily="18" charset="0"/>
                                      </a:rPr>
                                      <m:t>−4</m:t>
                                    </m:r>
                                    <m:sSup>
                                      <m:sSupPr>
                                        <m:ctrlPr>
                                          <a:rPr lang="en-US" sz="2800" i="1">
                                            <a:latin typeface="Cambria Math" panose="02040503050406030204" pitchFamily="18" charset="0"/>
                                          </a:rPr>
                                        </m:ctrlPr>
                                      </m:sSupPr>
                                      <m:e>
                                        <m:r>
                                          <a:rPr lang="en-US" sz="2800" b="0" i="1">
                                            <a:latin typeface="Cambria Math" panose="02040503050406030204" pitchFamily="18" charset="0"/>
                                          </a:rPr>
                                          <m:t>𝑎</m:t>
                                        </m:r>
                                      </m:e>
                                      <m:sup>
                                        <m:r>
                                          <a:rPr lang="en-US" sz="2800" b="0" i="1">
                                            <a:latin typeface="Cambria Math" panose="02040503050406030204" pitchFamily="18" charset="0"/>
                                          </a:rPr>
                                          <m:t>2</m:t>
                                        </m:r>
                                      </m:sup>
                                    </m:sSup>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b="0" i="1">
                                                <a:latin typeface="Cambria Math" panose="02040503050406030204" pitchFamily="18" charset="0"/>
                                              </a:rPr>
                                              <m:t>𝐻</m:t>
                                            </m:r>
                                          </m:e>
                                          <m:sup>
                                            <m:r>
                                              <a:rPr lang="en-US" sz="2800" b="0" i="1">
                                                <a:latin typeface="Cambria Math" panose="02040503050406030204" pitchFamily="18" charset="0"/>
                                              </a:rPr>
                                              <m:t>2</m:t>
                                            </m:r>
                                          </m:sup>
                                        </m:sSup>
                                        <m:r>
                                          <a:rPr lang="en-US" sz="2800" b="0" i="1">
                                            <a:latin typeface="Cambria Math" panose="02040503050406030204" pitchFamily="18" charset="0"/>
                                          </a:rPr>
                                          <m:t>− </m:t>
                                        </m:r>
                                        <m:sSup>
                                          <m:sSupPr>
                                            <m:ctrlPr>
                                              <a:rPr lang="en-US" sz="2800" i="1">
                                                <a:latin typeface="Cambria Math" panose="02040503050406030204" pitchFamily="18" charset="0"/>
                                              </a:rPr>
                                            </m:ctrlPr>
                                          </m:sSupPr>
                                          <m:e>
                                            <m:r>
                                              <a:rPr lang="en-US" sz="2800" b="0" i="1">
                                                <a:latin typeface="Cambria Math" panose="02040503050406030204" pitchFamily="18" charset="0"/>
                                              </a:rPr>
                                              <m:t>𝑠</m:t>
                                            </m:r>
                                          </m:e>
                                          <m:sup>
                                            <m:r>
                                              <a:rPr lang="en-US" sz="2800" b="0" i="1">
                                                <a:latin typeface="Cambria Math" panose="02040503050406030204" pitchFamily="18" charset="0"/>
                                              </a:rPr>
                                              <m:t>2</m:t>
                                            </m:r>
                                          </m:sup>
                                        </m:sSup>
                                      </m:e>
                                    </m:d>
                                  </m:e>
                                </m:rad>
                              </m:num>
                              <m:den>
                                <m:r>
                                  <a:rPr lang="en-US" sz="2800" b="0" i="1">
                                    <a:latin typeface="Cambria Math" panose="02040503050406030204" pitchFamily="18" charset="0"/>
                                  </a:rPr>
                                  <m:t>2</m:t>
                                </m:r>
                                <m:r>
                                  <a:rPr lang="en-US" sz="2800" b="0" i="1">
                                    <a:latin typeface="Cambria Math" panose="02040503050406030204" pitchFamily="18" charset="0"/>
                                  </a:rPr>
                                  <m:t>𝑎</m:t>
                                </m:r>
                                <m:r>
                                  <a:rPr lang="en-US" sz="2800" b="0" i="1">
                                    <a:latin typeface="Cambria Math" panose="02040503050406030204" pitchFamily="18" charset="0"/>
                                  </a:rPr>
                                  <m:t>(</m:t>
                                </m:r>
                                <m:r>
                                  <a:rPr lang="en-US" sz="2800" b="0" i="1">
                                    <a:latin typeface="Cambria Math" panose="02040503050406030204" pitchFamily="18" charset="0"/>
                                  </a:rPr>
                                  <m:t>𝐻</m:t>
                                </m:r>
                                <m:r>
                                  <a:rPr lang="en-US" sz="2800" b="0" i="1">
                                    <a:latin typeface="Cambria Math" panose="02040503050406030204" pitchFamily="18" charset="0"/>
                                  </a:rPr>
                                  <m:t>+</m:t>
                                </m:r>
                                <m:r>
                                  <a:rPr lang="en-US" sz="2800" b="0" i="1">
                                    <a:latin typeface="Cambria Math" panose="02040503050406030204" pitchFamily="18" charset="0"/>
                                  </a:rPr>
                                  <m:t>𝑠</m:t>
                                </m:r>
                                <m:r>
                                  <a:rPr lang="en-US" sz="2800" b="0" i="1">
                                    <a:latin typeface="Cambria Math" panose="02040503050406030204" pitchFamily="18" charset="0"/>
                                  </a:rPr>
                                  <m:t>)</m:t>
                                </m:r>
                              </m:den>
                            </m:f>
                          </m:e>
                        </m:d>
                        <m:r>
                          <a:rPr lang="en-US" sz="2800" b="0" i="1">
                            <a:latin typeface="Cambria Math" panose="02040503050406030204" pitchFamily="18" charset="0"/>
                          </a:rPr>
                          <m:t>+</m:t>
                        </m:r>
                        <m:f>
                          <m:fPr>
                            <m:ctrlPr>
                              <a:rPr lang="en-US" sz="2800" i="1">
                                <a:latin typeface="Cambria Math" panose="02040503050406030204" pitchFamily="18" charset="0"/>
                              </a:rPr>
                            </m:ctrlPr>
                          </m:fPr>
                          <m:num>
                            <m:r>
                              <a:rPr lang="en-US" sz="2800" b="0" i="1">
                                <a:latin typeface="Cambria Math" panose="02040503050406030204" pitchFamily="18" charset="0"/>
                              </a:rPr>
                              <m:t>𝑊</m:t>
                            </m:r>
                          </m:num>
                          <m:den>
                            <m:r>
                              <a:rPr lang="en-US" sz="2800" b="0" i="1">
                                <a:latin typeface="Cambria Math" panose="02040503050406030204" pitchFamily="18" charset="0"/>
                              </a:rPr>
                              <m:t>𝑎</m:t>
                            </m:r>
                          </m:den>
                        </m:f>
                      </m:e>
                    </m:d>
                    <m:r>
                      <a:rPr lang="en-US" sz="2800" b="0" i="1">
                        <a:latin typeface="Cambria Math" panose="02040503050406030204" pitchFamily="18" charset="0"/>
                      </a:rPr>
                      <m:t>−</m:t>
                    </m:r>
                    <m:r>
                      <a:rPr lang="en-US" sz="2800" b="0" i="1">
                        <a:latin typeface="Cambria Math" panose="02040503050406030204" pitchFamily="18" charset="0"/>
                      </a:rPr>
                      <m:t>𝑎𝑠𝑖𝑛h</m:t>
                    </m:r>
                    <m:d>
                      <m:dPr>
                        <m:ctrlPr>
                          <a:rPr lang="en-US" sz="2800" i="1">
                            <a:latin typeface="Cambria Math" panose="02040503050406030204" pitchFamily="18" charset="0"/>
                          </a:rPr>
                        </m:ctrlPr>
                      </m:dPr>
                      <m:e>
                        <m:r>
                          <a:rPr lang="en-US" sz="2800" b="0" i="1">
                            <a:latin typeface="Cambria Math" panose="02040503050406030204" pitchFamily="18" charset="0"/>
                          </a:rPr>
                          <m:t>𝑙𝑛</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b="0" i="1">
                                        <a:latin typeface="Cambria Math" panose="02040503050406030204" pitchFamily="18" charset="0"/>
                                      </a:rPr>
                                      <m:t>𝐻</m:t>
                                    </m:r>
                                  </m:e>
                                  <m:sup>
                                    <m:r>
                                      <a:rPr lang="en-US" sz="2800" b="0" i="1">
                                        <a:latin typeface="Cambria Math" panose="02040503050406030204" pitchFamily="18" charset="0"/>
                                      </a:rPr>
                                      <m:t>2</m:t>
                                    </m:r>
                                  </m:sup>
                                </m:sSup>
                                <m:r>
                                  <a:rPr lang="en-US" sz="2800" b="0" i="1">
                                    <a:latin typeface="Cambria Math" panose="02040503050406030204" pitchFamily="18" charset="0"/>
                                  </a:rPr>
                                  <m:t>− </m:t>
                                </m:r>
                                <m:sSup>
                                  <m:sSupPr>
                                    <m:ctrlPr>
                                      <a:rPr lang="en-US" sz="2800" i="1">
                                        <a:latin typeface="Cambria Math" panose="02040503050406030204" pitchFamily="18" charset="0"/>
                                      </a:rPr>
                                    </m:ctrlPr>
                                  </m:sSupPr>
                                  <m:e>
                                    <m:r>
                                      <a:rPr lang="en-US" sz="2800" b="0" i="1">
                                        <a:latin typeface="Cambria Math" panose="02040503050406030204" pitchFamily="18" charset="0"/>
                                      </a:rPr>
                                      <m:t>𝑠</m:t>
                                    </m:r>
                                  </m:e>
                                  <m:sup>
                                    <m:r>
                                      <a:rPr lang="en-US" sz="2800" b="0" i="1">
                                        <a:latin typeface="Cambria Math" panose="02040503050406030204" pitchFamily="18" charset="0"/>
                                      </a:rPr>
                                      <m:t>2</m:t>
                                    </m:r>
                                  </m:sup>
                                </m:sSup>
                                <m:r>
                                  <a:rPr lang="en-US" sz="2800" b="0" i="1">
                                    <a:latin typeface="Cambria Math" panose="02040503050406030204" pitchFamily="18" charset="0"/>
                                  </a:rPr>
                                  <m:t>+ </m:t>
                                </m:r>
                                <m:rad>
                                  <m:radPr>
                                    <m:degHide m:val="on"/>
                                    <m:ctrlPr>
                                      <a:rPr lang="en-US" sz="2800" i="1">
                                        <a:latin typeface="Cambria Math" panose="02040503050406030204" pitchFamily="18" charset="0"/>
                                      </a:rPr>
                                    </m:ctrlPr>
                                  </m:radPr>
                                  <m:deg/>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b="0" i="1">
                                                    <a:latin typeface="Cambria Math" panose="02040503050406030204" pitchFamily="18" charset="0"/>
                                                  </a:rPr>
                                                  <m:t>𝑠</m:t>
                                                </m:r>
                                              </m:e>
                                              <m:sup>
                                                <m:r>
                                                  <a:rPr lang="en-US" sz="2800" b="0" i="1">
                                                    <a:latin typeface="Cambria Math" panose="02040503050406030204" pitchFamily="18" charset="0"/>
                                                  </a:rPr>
                                                  <m:t>2</m:t>
                                                </m:r>
                                              </m:sup>
                                            </m:sSup>
                                            <m:r>
                                              <a:rPr lang="en-US" sz="2800" b="0" i="1">
                                                <a:latin typeface="Cambria Math" panose="02040503050406030204" pitchFamily="18" charset="0"/>
                                              </a:rPr>
                                              <m:t>−</m:t>
                                            </m:r>
                                            <m:sSup>
                                              <m:sSupPr>
                                                <m:ctrlPr>
                                                  <a:rPr lang="en-US" sz="2800" i="1">
                                                    <a:latin typeface="Cambria Math" panose="02040503050406030204" pitchFamily="18" charset="0"/>
                                                  </a:rPr>
                                                </m:ctrlPr>
                                              </m:sSupPr>
                                              <m:e>
                                                <m:r>
                                                  <a:rPr lang="en-US" sz="2800" b="0" i="1">
                                                    <a:latin typeface="Cambria Math" panose="02040503050406030204" pitchFamily="18" charset="0"/>
                                                  </a:rPr>
                                                  <m:t>𝐻</m:t>
                                                </m:r>
                                              </m:e>
                                              <m:sup>
                                                <m:r>
                                                  <a:rPr lang="en-US" sz="2800" b="0" i="1">
                                                    <a:latin typeface="Cambria Math" panose="02040503050406030204" pitchFamily="18" charset="0"/>
                                                  </a:rPr>
                                                  <m:t>2</m:t>
                                                </m:r>
                                              </m:sup>
                                            </m:sSup>
                                          </m:e>
                                        </m:d>
                                      </m:e>
                                      <m:sup>
                                        <m:r>
                                          <a:rPr lang="en-US" sz="2800" b="0" i="1">
                                            <a:latin typeface="Cambria Math" panose="02040503050406030204" pitchFamily="18" charset="0"/>
                                          </a:rPr>
                                          <m:t>2</m:t>
                                        </m:r>
                                      </m:sup>
                                    </m:sSup>
                                    <m:r>
                                      <a:rPr lang="en-US" sz="2800" b="0" i="1">
                                        <a:latin typeface="Cambria Math" panose="02040503050406030204" pitchFamily="18" charset="0"/>
                                      </a:rPr>
                                      <m:t>−4</m:t>
                                    </m:r>
                                    <m:sSup>
                                      <m:sSupPr>
                                        <m:ctrlPr>
                                          <a:rPr lang="en-US" sz="2800" i="1">
                                            <a:latin typeface="Cambria Math" panose="02040503050406030204" pitchFamily="18" charset="0"/>
                                          </a:rPr>
                                        </m:ctrlPr>
                                      </m:sSupPr>
                                      <m:e>
                                        <m:r>
                                          <a:rPr lang="en-US" sz="2800" b="0" i="1">
                                            <a:latin typeface="Cambria Math" panose="02040503050406030204" pitchFamily="18" charset="0"/>
                                          </a:rPr>
                                          <m:t>𝑎</m:t>
                                        </m:r>
                                      </m:e>
                                      <m:sup>
                                        <m:r>
                                          <a:rPr lang="en-US" sz="2800" b="0" i="1">
                                            <a:latin typeface="Cambria Math" panose="02040503050406030204" pitchFamily="18" charset="0"/>
                                          </a:rPr>
                                          <m:t>2</m:t>
                                        </m:r>
                                      </m:sup>
                                    </m:sSup>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b="0" i="1">
                                                <a:latin typeface="Cambria Math" panose="02040503050406030204" pitchFamily="18" charset="0"/>
                                              </a:rPr>
                                              <m:t>𝐻</m:t>
                                            </m:r>
                                          </m:e>
                                          <m:sup>
                                            <m:r>
                                              <a:rPr lang="en-US" sz="2800" b="0" i="1">
                                                <a:latin typeface="Cambria Math" panose="02040503050406030204" pitchFamily="18" charset="0"/>
                                              </a:rPr>
                                              <m:t>2</m:t>
                                            </m:r>
                                          </m:sup>
                                        </m:sSup>
                                        <m:r>
                                          <a:rPr lang="en-US" sz="2800" b="0" i="1">
                                            <a:latin typeface="Cambria Math" panose="02040503050406030204" pitchFamily="18" charset="0"/>
                                          </a:rPr>
                                          <m:t>− </m:t>
                                        </m:r>
                                        <m:sSup>
                                          <m:sSupPr>
                                            <m:ctrlPr>
                                              <a:rPr lang="en-US" sz="2800" i="1">
                                                <a:latin typeface="Cambria Math" panose="02040503050406030204" pitchFamily="18" charset="0"/>
                                              </a:rPr>
                                            </m:ctrlPr>
                                          </m:sSupPr>
                                          <m:e>
                                            <m:r>
                                              <a:rPr lang="en-US" sz="2800" b="0" i="1">
                                                <a:latin typeface="Cambria Math" panose="02040503050406030204" pitchFamily="18" charset="0"/>
                                              </a:rPr>
                                              <m:t>𝑠</m:t>
                                            </m:r>
                                          </m:e>
                                          <m:sup>
                                            <m:r>
                                              <a:rPr lang="en-US" sz="2800" b="0" i="1">
                                                <a:latin typeface="Cambria Math" panose="02040503050406030204" pitchFamily="18" charset="0"/>
                                              </a:rPr>
                                              <m:t>2</m:t>
                                            </m:r>
                                          </m:sup>
                                        </m:sSup>
                                      </m:e>
                                    </m:d>
                                  </m:e>
                                </m:rad>
                              </m:num>
                              <m:den>
                                <m:r>
                                  <a:rPr lang="en-US" sz="2800" b="0" i="1">
                                    <a:latin typeface="Cambria Math" panose="02040503050406030204" pitchFamily="18" charset="0"/>
                                  </a:rPr>
                                  <m:t>2</m:t>
                                </m:r>
                                <m:r>
                                  <a:rPr lang="en-US" sz="2800" b="0" i="1">
                                    <a:latin typeface="Cambria Math" panose="02040503050406030204" pitchFamily="18" charset="0"/>
                                  </a:rPr>
                                  <m:t>𝑎</m:t>
                                </m:r>
                                <m:r>
                                  <a:rPr lang="en-US" sz="2800" b="0" i="1">
                                    <a:latin typeface="Cambria Math" panose="02040503050406030204" pitchFamily="18" charset="0"/>
                                  </a:rPr>
                                  <m:t>(</m:t>
                                </m:r>
                                <m:r>
                                  <a:rPr lang="en-US" sz="2800" b="0" i="1">
                                    <a:latin typeface="Cambria Math" panose="02040503050406030204" pitchFamily="18" charset="0"/>
                                  </a:rPr>
                                  <m:t>𝐻</m:t>
                                </m:r>
                                <m:r>
                                  <a:rPr lang="en-US" sz="2800" b="0" i="1">
                                    <a:latin typeface="Cambria Math" panose="02040503050406030204" pitchFamily="18" charset="0"/>
                                  </a:rPr>
                                  <m:t>+</m:t>
                                </m:r>
                                <m:r>
                                  <a:rPr lang="en-US" sz="2800" b="0" i="1">
                                    <a:latin typeface="Cambria Math" panose="02040503050406030204" pitchFamily="18" charset="0"/>
                                  </a:rPr>
                                  <m:t>𝑠</m:t>
                                </m:r>
                                <m:r>
                                  <a:rPr lang="en-US" sz="2800" b="0" i="1">
                                    <a:latin typeface="Cambria Math" panose="02040503050406030204" pitchFamily="18" charset="0"/>
                                  </a:rPr>
                                  <m:t>)</m:t>
                                </m:r>
                              </m:den>
                            </m:f>
                          </m:e>
                        </m:d>
                      </m:e>
                    </m:d>
                  </m:oMath>
                </a14:m>
                <a:r>
                  <a:rPr lang="en-US" sz="2800" dirty="0"/>
                  <a:t>  </a:t>
                </a:r>
                <a:r>
                  <a:rPr lang="en-US" sz="2800" dirty="0">
                    <a:solidFill>
                      <a:schemeClr val="accent2">
                        <a:lumMod val="60000"/>
                        <a:lumOff val="40000"/>
                      </a:schemeClr>
                    </a:solidFill>
                  </a:rPr>
                  <a:t>… </a:t>
                </a:r>
                <a:r>
                  <a:rPr lang="en-US" sz="2800" dirty="0" smtClean="0">
                    <a:solidFill>
                      <a:schemeClr val="accent2">
                        <a:lumMod val="60000"/>
                        <a:lumOff val="40000"/>
                      </a:schemeClr>
                    </a:solidFill>
                  </a:rPr>
                  <a:t>substituting (17) into (</a:t>
                </a:r>
                <a:r>
                  <a:rPr lang="en-US" sz="2800" dirty="0">
                    <a:solidFill>
                      <a:schemeClr val="accent2">
                        <a:lumMod val="60000"/>
                        <a:lumOff val="40000"/>
                      </a:schemeClr>
                    </a:solidFill>
                  </a:rPr>
                  <a:t>9</a:t>
                </a:r>
                <a:r>
                  <a:rPr lang="en-US" sz="2800" dirty="0" smtClean="0">
                    <a:solidFill>
                      <a:schemeClr val="accent2">
                        <a:lumMod val="60000"/>
                        <a:lumOff val="40000"/>
                      </a:schemeClr>
                    </a:solidFill>
                  </a:rPr>
                  <a:t>) … </a:t>
                </a:r>
                <a:r>
                  <a:rPr lang="en-US" sz="2800" i="1" dirty="0" smtClean="0">
                    <a:solidFill>
                      <a:schemeClr val="accent2">
                        <a:lumMod val="60000"/>
                        <a:lumOff val="40000"/>
                      </a:schemeClr>
                    </a:solidFill>
                  </a:rPr>
                  <a:t>angels singing </a:t>
                </a:r>
                <a:r>
                  <a:rPr lang="en-US" sz="2800" dirty="0" smtClean="0">
                    <a:solidFill>
                      <a:schemeClr val="accent2">
                        <a:lumMod val="60000"/>
                        <a:lumOff val="40000"/>
                      </a:schemeClr>
                    </a:solidFill>
                  </a:rPr>
                  <a:t>… we have a single equation to solve for </a:t>
                </a:r>
                <a:r>
                  <a:rPr lang="en-US" sz="2800" b="1" dirty="0" smtClean="0">
                    <a:solidFill>
                      <a:schemeClr val="accent2">
                        <a:lumMod val="60000"/>
                        <a:lumOff val="40000"/>
                      </a:schemeClr>
                    </a:solidFill>
                  </a:rPr>
                  <a:t>a</a:t>
                </a:r>
                <a:r>
                  <a:rPr lang="en-US" sz="2800" dirty="0" smtClean="0"/>
                  <a:t/>
                </a:r>
                <a:br>
                  <a:rPr lang="en-US" sz="2800" dirty="0" smtClean="0"/>
                </a:br>
                <a:r>
                  <a:rPr lang="en-US" sz="2000" dirty="0" smtClean="0"/>
                  <a:t/>
                </a:r>
                <a:br>
                  <a:rPr lang="en-US" sz="2000" dirty="0" smtClean="0"/>
                </a:br>
                <a:r>
                  <a:rPr lang="en-US" sz="2800" dirty="0" smtClean="0">
                    <a:solidFill>
                      <a:srgbClr val="92D050"/>
                    </a:solidFill>
                  </a:rPr>
                  <a:t>•</a:t>
                </a:r>
                <a:r>
                  <a:rPr lang="en-US" sz="3200" dirty="0" smtClean="0">
                    <a:solidFill>
                      <a:srgbClr val="92D050"/>
                    </a:solidFill>
                  </a:rPr>
                  <a:t>Which is trivial task … </a:t>
                </a:r>
                <a:r>
                  <a:rPr lang="en-US" sz="3200" i="1" dirty="0" smtClean="0">
                    <a:solidFill>
                      <a:srgbClr val="92D050"/>
                    </a:solidFill>
                  </a:rPr>
                  <a:t>left </a:t>
                </a:r>
                <a:r>
                  <a:rPr lang="en-US" sz="3200" i="1" dirty="0">
                    <a:solidFill>
                      <a:srgbClr val="92D050"/>
                    </a:solidFill>
                  </a:rPr>
                  <a:t>as an exercise to the reader </a:t>
                </a:r>
                <a:r>
                  <a:rPr lang="en-US" sz="3200" i="1" dirty="0">
                    <a:solidFill>
                      <a:srgbClr val="92D050"/>
                    </a:solidFill>
                    <a:sym typeface="Wingdings" panose="05000000000000000000" pitchFamily="2" charset="2"/>
                  </a:rPr>
                  <a:t></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sz="1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41311" y="414618"/>
                <a:ext cx="11647489" cy="6049682"/>
              </a:xfrm>
              <a:blipFill>
                <a:blip r:embed="rId2"/>
                <a:stretch>
                  <a:fillRect l="-1099" r="-837"/>
                </a:stretch>
              </a:blipFill>
            </p:spPr>
            <p:txBody>
              <a:bodyPr/>
              <a:lstStyle/>
              <a:p>
                <a:r>
                  <a:rPr lang="en-US">
                    <a:noFill/>
                  </a:rPr>
                  <a:t> </a:t>
                </a:r>
              </a:p>
            </p:txBody>
          </p:sp>
        </mc:Fallback>
      </mc:AlternateContent>
    </p:spTree>
    <p:extLst>
      <p:ext uri="{BB962C8B-B14F-4D97-AF65-F5344CB8AC3E}">
        <p14:creationId xmlns:p14="http://schemas.microsoft.com/office/powerpoint/2010/main" val="209316386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977900" y="584611"/>
            <a:ext cx="620266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Now to see what the Zipline manufacturers have</a:t>
            </a:r>
            <a:r>
              <a:rPr kumimoji="0" lang="en-US" altLang="en-US" sz="2800" b="1" i="0" u="none" strike="noStrike" cap="none" normalizeH="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to say about our choices for W, H &amp; S:</a:t>
            </a:r>
            <a:r>
              <a:rPr kumimoji="0" lang="en-US" altLang="en-US"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2"/>
          <p:cNvSpPr>
            <a:spLocks noChangeArrowheads="1"/>
          </p:cNvSpPr>
          <p:nvPr/>
        </p:nvSpPr>
        <p:spPr bwMode="auto">
          <a:xfrm>
            <a:off x="647700" y="142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Image result for zip l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726058"/>
            <a:ext cx="7126585" cy="475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28530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308" y="718571"/>
            <a:ext cx="3326729" cy="2269591"/>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401" y="3468765"/>
            <a:ext cx="4287838" cy="315669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1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2198" r="98901"/>
                    </a14:imgEffect>
                  </a14:imgLayer>
                </a14:imgProps>
              </a:ext>
              <a:ext uri="{28A0092B-C50C-407E-A947-70E740481C1C}">
                <a14:useLocalDpi xmlns:a14="http://schemas.microsoft.com/office/drawing/2010/main" val="0"/>
              </a:ext>
            </a:extLst>
          </a:blip>
          <a:srcRect/>
          <a:stretch>
            <a:fillRect/>
          </a:stretch>
        </p:blipFill>
        <p:spPr bwMode="auto">
          <a:xfrm>
            <a:off x="4233863" y="2240804"/>
            <a:ext cx="1819275" cy="135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190500" y="336492"/>
            <a:ext cx="620266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Zipline manufacturer recommendations:</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647700" y="1081269"/>
            <a:ext cx="461327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slope (H/W) from start to finish should be 3 – 6% … depending on the friction coefficient of the trolley</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2"/>
          <p:cNvSpPr>
            <a:spLocks noChangeArrowheads="1"/>
          </p:cNvSpPr>
          <p:nvPr/>
        </p:nvSpPr>
        <p:spPr bwMode="auto">
          <a:xfrm>
            <a:off x="647700" y="142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647700" y="4198545"/>
            <a:ext cx="6629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 cable should sag approximately 2% of its length (S) as measured from the low point … the sag (y) is measured when the cable is pulled tight</a:t>
            </a:r>
            <a:r>
              <a:rPr lang="en-US" altLang="en-US" sz="2400" b="1" dirty="0">
                <a:latin typeface="Calibri" panose="020F0502020204030204" pitchFamily="34" charset="0"/>
                <a:ea typeface="Times New Roman" panose="02020603050405020304" pitchFamily="18" charset="0"/>
                <a:cs typeface="Times New Roman" panose="02020603050405020304" pitchFamily="18" charset="0"/>
              </a:rPr>
              <a:t> </a:t>
            </a:r>
            <a:r>
              <a:rPr lang="en-US" altLang="en-US" sz="2400" b="1" dirty="0" smtClean="0">
                <a:latin typeface="Calibri" panose="020F0502020204030204" pitchFamily="34" charset="0"/>
                <a:ea typeface="Times New Roman" panose="02020603050405020304" pitchFamily="18" charset="0"/>
                <a:cs typeface="Times New Roman" panose="02020603050405020304" pitchFamily="18" charset="0"/>
              </a:rPr>
              <a:t>from the lower support.</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2602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51"/>
                                        </p:tgtEl>
                                        <p:attrNameLst>
                                          <p:attrName>style.visibility</p:attrName>
                                        </p:attrNameLst>
                                      </p:cBhvr>
                                      <p:to>
                                        <p:strVal val="visible"/>
                                      </p:to>
                                    </p:set>
                                    <p:animEffect transition="in" filter="fade">
                                      <p:cBhvr>
                                        <p:cTn id="14" dur="1000"/>
                                        <p:tgtEl>
                                          <p:spTgt spid="6151"/>
                                        </p:tgtEl>
                                      </p:cBhvr>
                                    </p:animEffect>
                                    <p:anim calcmode="lin" valueType="num">
                                      <p:cBhvr>
                                        <p:cTn id="15" dur="1000" fill="hold"/>
                                        <p:tgtEl>
                                          <p:spTgt spid="6151"/>
                                        </p:tgtEl>
                                        <p:attrNameLst>
                                          <p:attrName>ppt_x</p:attrName>
                                        </p:attrNameLst>
                                      </p:cBhvr>
                                      <p:tavLst>
                                        <p:tav tm="0">
                                          <p:val>
                                            <p:strVal val="#ppt_x"/>
                                          </p:val>
                                        </p:tav>
                                        <p:tav tm="100000">
                                          <p:val>
                                            <p:strVal val="#ppt_x"/>
                                          </p:val>
                                        </p:tav>
                                      </p:tavLst>
                                    </p:anim>
                                    <p:anim calcmode="lin" valueType="num">
                                      <p:cBhvr>
                                        <p:cTn id="16"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01611" y="249518"/>
                <a:ext cx="11495089" cy="4781181"/>
              </a:xfrm>
              <a:prstGeom prst="rect">
                <a:avLst/>
              </a:prstGeom>
              <a:noFill/>
            </p:spPr>
            <p:txBody>
              <a:bodyPr wrap="square" rtlCol="0">
                <a:spAutoFit/>
              </a:bodyPr>
              <a:lstStyle/>
              <a:p>
                <a:r>
                  <a:rPr lang="en-US" sz="3200" b="1" dirty="0" smtClean="0"/>
                  <a:t>The </a:t>
                </a:r>
                <a:r>
                  <a:rPr lang="en-US" sz="3200" b="1" dirty="0"/>
                  <a:t>cable will find its lowest sag (largest y) </a:t>
                </a:r>
                <a:endParaRPr lang="en-US" sz="3200" b="1" dirty="0" smtClean="0"/>
              </a:p>
              <a:p>
                <a:r>
                  <a:rPr lang="en-US" sz="3200" b="1" dirty="0" smtClean="0"/>
                  <a:t>when </a:t>
                </a:r>
                <a:r>
                  <a:rPr lang="en-US" sz="3200" b="1" dirty="0"/>
                  <a:t>the </a:t>
                </a:r>
                <a:r>
                  <a:rPr lang="en-US" sz="3200" b="1" dirty="0" smtClean="0"/>
                  <a:t>right </a:t>
                </a:r>
                <a:r>
                  <a:rPr lang="en-US" sz="3200" b="1" dirty="0"/>
                  <a:t>triangles are </a:t>
                </a:r>
                <a:r>
                  <a:rPr lang="en-US" sz="3200" b="1" dirty="0" smtClean="0"/>
                  <a:t>similar</a:t>
                </a:r>
              </a:p>
              <a:p>
                <a:endParaRPr lang="en-US" sz="3200" dirty="0"/>
              </a:p>
              <a:p>
                <a:r>
                  <a:rPr lang="en-US" sz="2000" dirty="0" smtClean="0"/>
                  <a:t>	</a:t>
                </a:r>
                <a:r>
                  <a:rPr lang="en-US" sz="2400" dirty="0" smtClean="0"/>
                  <a:t>(</a:t>
                </a:r>
                <a:r>
                  <a:rPr lang="en-US" sz="2400" dirty="0"/>
                  <a:t>1</a:t>
                </a:r>
                <a:r>
                  <a:rPr lang="en-US" sz="2400" dirty="0" smtClean="0"/>
                  <a:t>) </a:t>
                </a:r>
                <a:r>
                  <a:rPr lang="en-US" sz="2400" dirty="0"/>
                  <a:t>	</a:t>
                </a:r>
                <a14:m>
                  <m:oMath xmlns:m="http://schemas.openxmlformats.org/officeDocument/2006/math">
                    <m:f>
                      <m:fPr>
                        <m:ctrlPr>
                          <a:rPr lang="en-US" sz="2400" i="1">
                            <a:latin typeface="Cambria Math" panose="02040503050406030204" pitchFamily="18" charset="0"/>
                          </a:rPr>
                        </m:ctrlPr>
                      </m:fPr>
                      <m:num>
                        <m:r>
                          <m:rPr>
                            <m:sty m:val="p"/>
                          </m:rPr>
                          <a:rPr lang="en-US" sz="2400" i="0">
                            <a:latin typeface="Cambria Math" panose="02040503050406030204" pitchFamily="18" charset="0"/>
                          </a:rPr>
                          <m:t>W</m:t>
                        </m:r>
                        <m:r>
                          <a:rPr lang="en-US" sz="2400" i="0">
                            <a:latin typeface="Cambria Math" panose="02040503050406030204" pitchFamily="18" charset="0"/>
                          </a:rPr>
                          <m:t>−</m:t>
                        </m:r>
                        <m:r>
                          <m:rPr>
                            <m:sty m:val="p"/>
                          </m:rPr>
                          <a:rPr lang="en-US" sz="2400" i="0">
                            <a:latin typeface="Cambria Math" panose="02040503050406030204" pitchFamily="18" charset="0"/>
                          </a:rPr>
                          <m:t>x</m:t>
                        </m:r>
                      </m:num>
                      <m:den>
                        <m:r>
                          <m:rPr>
                            <m:sty m:val="p"/>
                          </m:rPr>
                          <a:rPr lang="en-US" sz="2400" i="0">
                            <a:latin typeface="Cambria Math" panose="02040503050406030204" pitchFamily="18" charset="0"/>
                          </a:rPr>
                          <m:t>H</m:t>
                        </m:r>
                        <m:r>
                          <a:rPr lang="en-US" sz="2400" i="0">
                            <a:latin typeface="Cambria Math" panose="02040503050406030204" pitchFamily="18" charset="0"/>
                          </a:rPr>
                          <m:t>+</m:t>
                        </m:r>
                        <m:r>
                          <m:rPr>
                            <m:sty m:val="p"/>
                          </m:rPr>
                          <a:rPr lang="en-US" sz="2400" i="0">
                            <a:latin typeface="Cambria Math" panose="02040503050406030204" pitchFamily="18" charset="0"/>
                          </a:rPr>
                          <m:t>y</m:t>
                        </m:r>
                      </m:den>
                    </m:f>
                    <m:r>
                      <a:rPr lang="en-US" sz="2400" b="0" i="0" smtClean="0">
                        <a:latin typeface="Cambria Math" panose="02040503050406030204" pitchFamily="18" charset="0"/>
                      </a:rPr>
                      <m:t> </m:t>
                    </m:r>
                    <m:r>
                      <a:rPr lang="en-US" sz="2400" i="0">
                        <a:latin typeface="Cambria Math" panose="02040503050406030204" pitchFamily="18" charset="0"/>
                      </a:rPr>
                      <m:t>= </m:t>
                    </m:r>
                    <m:f>
                      <m:fPr>
                        <m:ctrlPr>
                          <a:rPr lang="en-US" sz="2400" i="1">
                            <a:latin typeface="Cambria Math" panose="02040503050406030204" pitchFamily="18" charset="0"/>
                          </a:rPr>
                        </m:ctrlPr>
                      </m:fPr>
                      <m:num>
                        <m:r>
                          <m:rPr>
                            <m:sty m:val="p"/>
                          </m:rPr>
                          <a:rPr lang="en-US" sz="2400" i="0">
                            <a:latin typeface="Cambria Math" panose="02040503050406030204" pitchFamily="18" charset="0"/>
                          </a:rPr>
                          <m:t>x</m:t>
                        </m:r>
                      </m:num>
                      <m:den>
                        <m:r>
                          <m:rPr>
                            <m:sty m:val="p"/>
                          </m:rPr>
                          <a:rPr lang="en-US" sz="2400" i="0">
                            <a:latin typeface="Cambria Math" panose="02040503050406030204" pitchFamily="18" charset="0"/>
                          </a:rPr>
                          <m:t>y</m:t>
                        </m:r>
                      </m:den>
                    </m:f>
                  </m:oMath>
                </a14:m>
                <a:r>
                  <a:rPr lang="en-US" sz="2400" dirty="0"/>
                  <a:t> </a:t>
                </a:r>
                <a:r>
                  <a:rPr lang="en-US" sz="2400" dirty="0">
                    <a:solidFill>
                      <a:schemeClr val="accent2">
                        <a:lumMod val="60000"/>
                        <a:lumOff val="40000"/>
                      </a:schemeClr>
                    </a:solidFill>
                  </a:rPr>
                  <a:t>… similar triangles are </a:t>
                </a:r>
                <a:r>
                  <a:rPr lang="en-US" sz="2400" dirty="0" smtClean="0">
                    <a:solidFill>
                      <a:schemeClr val="accent2">
                        <a:lumMod val="60000"/>
                        <a:lumOff val="40000"/>
                      </a:schemeClr>
                    </a:solidFill>
                  </a:rPr>
                  <a:t>proportionate</a:t>
                </a:r>
              </a:p>
              <a:p>
                <a:endParaRPr lang="en-US" sz="2400" dirty="0"/>
              </a:p>
              <a:p>
                <a:r>
                  <a:rPr lang="en-US" sz="2400" dirty="0" smtClean="0"/>
                  <a:t>	(</a:t>
                </a:r>
                <a:r>
                  <a:rPr lang="en-US" sz="2400" dirty="0"/>
                  <a:t>2)	</a:t>
                </a:r>
                <a:r>
                  <a:rPr lang="en-US" sz="2400" dirty="0" smtClean="0"/>
                  <a:t>  	</a:t>
                </a:r>
                <a14:m>
                  <m:oMath xmlns:m="http://schemas.openxmlformats.org/officeDocument/2006/math">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L</m:t>
                        </m:r>
                      </m:e>
                      <m:sub>
                        <m:r>
                          <a:rPr lang="en-US" sz="2400" i="0">
                            <a:latin typeface="Cambria Math" panose="02040503050406030204" pitchFamily="18" charset="0"/>
                          </a:rPr>
                          <m:t>1</m:t>
                        </m:r>
                      </m:sub>
                    </m:sSub>
                    <m:r>
                      <a:rPr lang="en-US" sz="2400" i="0">
                        <a:latin typeface="Cambria Math" panose="02040503050406030204" pitchFamily="18" charset="0"/>
                      </a:rPr>
                      <m:t>+ </m:t>
                    </m:r>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L</m:t>
                        </m:r>
                      </m:e>
                      <m:sub>
                        <m:r>
                          <a:rPr lang="en-US" sz="2400" i="0">
                            <a:latin typeface="Cambria Math" panose="02040503050406030204" pitchFamily="18" charset="0"/>
                          </a:rPr>
                          <m:t>2</m:t>
                        </m:r>
                      </m:sub>
                    </m:sSub>
                    <m:r>
                      <a:rPr lang="en-US" sz="2400" i="0">
                        <a:latin typeface="Cambria Math" panose="02040503050406030204" pitchFamily="18" charset="0"/>
                      </a:rPr>
                      <m:t>=</m:t>
                    </m:r>
                    <m:r>
                      <m:rPr>
                        <m:sty m:val="p"/>
                      </m:rPr>
                      <a:rPr lang="en-US" sz="2400" i="0">
                        <a:latin typeface="Cambria Math" panose="02040503050406030204" pitchFamily="18" charset="0"/>
                      </a:rPr>
                      <m:t>S</m:t>
                    </m:r>
                  </m:oMath>
                </a14:m>
                <a:endParaRPr lang="en-US" sz="2400" dirty="0" smtClean="0"/>
              </a:p>
              <a:p>
                <a:endParaRPr lang="en-US" sz="2400" dirty="0"/>
              </a:p>
              <a:p>
                <a:r>
                  <a:rPr lang="en-US" sz="2400" dirty="0" smtClean="0"/>
                  <a:t>	(</a:t>
                </a:r>
                <a:r>
                  <a:rPr lang="en-US" sz="2400" dirty="0"/>
                  <a:t>3)	</a:t>
                </a:r>
                <a:r>
                  <a:rPr lang="en-US" sz="2400" dirty="0" smtClean="0"/>
                  <a:t>	</a:t>
                </a:r>
                <a14:m>
                  <m:oMath xmlns:m="http://schemas.openxmlformats.org/officeDocument/2006/math">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r>
                              <a:rPr lang="en-US" sz="2400" i="0">
                                <a:latin typeface="Cambria Math" panose="02040503050406030204" pitchFamily="18" charset="0"/>
                              </a:rPr>
                              <m:t>(</m:t>
                            </m:r>
                            <m:r>
                              <m:rPr>
                                <m:sty m:val="p"/>
                              </m:rPr>
                              <a:rPr lang="en-US" sz="2400" i="0">
                                <a:latin typeface="Cambria Math" panose="02040503050406030204" pitchFamily="18" charset="0"/>
                              </a:rPr>
                              <m:t>W</m:t>
                            </m:r>
                            <m:r>
                              <a:rPr lang="en-US" sz="2400" i="0">
                                <a:latin typeface="Cambria Math" panose="02040503050406030204" pitchFamily="18" charset="0"/>
                              </a:rPr>
                              <m:t>−</m:t>
                            </m:r>
                            <m:r>
                              <m:rPr>
                                <m:sty m:val="p"/>
                              </m:rPr>
                              <a:rPr lang="en-US" sz="2400" i="0">
                                <a:latin typeface="Cambria Math" panose="02040503050406030204" pitchFamily="18" charset="0"/>
                              </a:rPr>
                              <m:t>x</m:t>
                            </m:r>
                            <m:r>
                              <a:rPr lang="en-US" sz="2400" i="0">
                                <a:latin typeface="Cambria Math" panose="02040503050406030204" pitchFamily="18" charset="0"/>
                              </a:rPr>
                              <m:t>)</m:t>
                            </m:r>
                          </m:e>
                          <m:sup>
                            <m:r>
                              <a:rPr lang="en-US" sz="2400" i="0">
                                <a:latin typeface="Cambria Math" panose="02040503050406030204" pitchFamily="18" charset="0"/>
                              </a:rPr>
                              <m:t>2</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m:t>
                            </m:r>
                            <m:r>
                              <m:rPr>
                                <m:sty m:val="p"/>
                              </m:rPr>
                              <a:rPr lang="en-US" sz="2400" i="0">
                                <a:latin typeface="Cambria Math" panose="02040503050406030204" pitchFamily="18" charset="0"/>
                              </a:rPr>
                              <m:t>H</m:t>
                            </m:r>
                            <m:r>
                              <a:rPr lang="en-US" sz="2400" i="0">
                                <a:latin typeface="Cambria Math" panose="02040503050406030204" pitchFamily="18" charset="0"/>
                              </a:rPr>
                              <m:t>+</m:t>
                            </m:r>
                            <m:r>
                              <m:rPr>
                                <m:sty m:val="p"/>
                              </m:rPr>
                              <a:rPr lang="en-US" sz="2400" i="0">
                                <a:latin typeface="Cambria Math" panose="02040503050406030204" pitchFamily="18" charset="0"/>
                              </a:rPr>
                              <m:t>y</m:t>
                            </m:r>
                            <m:r>
                              <a:rPr lang="en-US" sz="2400" i="0">
                                <a:latin typeface="Cambria Math" panose="02040503050406030204" pitchFamily="18" charset="0"/>
                              </a:rPr>
                              <m:t>)</m:t>
                            </m:r>
                          </m:e>
                          <m:sup>
                            <m:r>
                              <a:rPr lang="en-US" sz="2400" i="0">
                                <a:latin typeface="Cambria Math" panose="02040503050406030204" pitchFamily="18" charset="0"/>
                              </a:rPr>
                              <m:t>2</m:t>
                            </m:r>
                          </m:sup>
                        </m:sSup>
                      </m:e>
                    </m:rad>
                    <m:r>
                      <a:rPr lang="en-US" sz="2400" b="0" i="0" smtClean="0">
                        <a:latin typeface="Cambria Math" panose="02040503050406030204" pitchFamily="18" charset="0"/>
                      </a:rPr>
                      <m:t> </m:t>
                    </m:r>
                    <m:r>
                      <a:rPr lang="en-US" sz="2400" i="0">
                        <a:latin typeface="Cambria Math" panose="02040503050406030204" pitchFamily="18" charset="0"/>
                      </a:rPr>
                      <m:t>+</m:t>
                    </m:r>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x</m:t>
                            </m:r>
                          </m:e>
                          <m:sup>
                            <m:r>
                              <a:rPr lang="en-US" sz="2400" i="0">
                                <a:latin typeface="Cambria Math" panose="02040503050406030204" pitchFamily="18" charset="0"/>
                              </a:rPr>
                              <m:t>2</m:t>
                            </m:r>
                          </m:sup>
                        </m:sSup>
                        <m:r>
                          <a:rPr lang="en-US" sz="2400" i="0">
                            <a:latin typeface="Cambria Math" panose="02040503050406030204" pitchFamily="18" charset="0"/>
                          </a:rPr>
                          <m:t>+ </m:t>
                        </m:r>
                        <m:sSup>
                          <m:sSupPr>
                            <m:ctrlPr>
                              <a:rPr lang="en-US" sz="2400" i="1">
                                <a:latin typeface="Cambria Math" panose="02040503050406030204" pitchFamily="18" charset="0"/>
                              </a:rPr>
                            </m:ctrlPr>
                          </m:sSupPr>
                          <m:e>
                            <m:r>
                              <m:rPr>
                                <m:sty m:val="p"/>
                              </m:rPr>
                              <a:rPr lang="en-US" sz="2400" i="0">
                                <a:latin typeface="Cambria Math" panose="02040503050406030204" pitchFamily="18" charset="0"/>
                              </a:rPr>
                              <m:t>y</m:t>
                            </m:r>
                          </m:e>
                          <m:sup>
                            <m:r>
                              <a:rPr lang="en-US" sz="2400" i="0">
                                <a:latin typeface="Cambria Math" panose="02040503050406030204" pitchFamily="18" charset="0"/>
                              </a:rPr>
                              <m:t>2</m:t>
                            </m:r>
                          </m:sup>
                        </m:sSup>
                      </m:e>
                    </m:rad>
                    <m:r>
                      <a:rPr lang="en-US" sz="2400" i="0">
                        <a:latin typeface="Cambria Math" panose="02040503050406030204" pitchFamily="18" charset="0"/>
                      </a:rPr>
                      <m:t>=</m:t>
                    </m:r>
                    <m:r>
                      <m:rPr>
                        <m:sty m:val="p"/>
                      </m:rPr>
                      <a:rPr lang="en-US" sz="2400" i="0">
                        <a:latin typeface="Cambria Math" panose="02040503050406030204" pitchFamily="18" charset="0"/>
                      </a:rPr>
                      <m:t>S</m:t>
                    </m:r>
                  </m:oMath>
                </a14:m>
                <a:r>
                  <a:rPr lang="en-US" sz="2400" dirty="0"/>
                  <a:t>  </a:t>
                </a:r>
                <a:endParaRPr lang="en-US" sz="2400" dirty="0" smtClean="0"/>
              </a:p>
              <a:p>
                <a:r>
                  <a:rPr lang="en-US" sz="2400" dirty="0">
                    <a:solidFill>
                      <a:schemeClr val="accent2">
                        <a:lumMod val="60000"/>
                        <a:lumOff val="40000"/>
                      </a:schemeClr>
                    </a:solidFill>
                  </a:rPr>
                  <a:t>	</a:t>
                </a:r>
                <a:r>
                  <a:rPr lang="en-US" sz="2400" dirty="0" smtClean="0">
                    <a:solidFill>
                      <a:schemeClr val="accent2">
                        <a:lumMod val="60000"/>
                        <a:lumOff val="40000"/>
                      </a:schemeClr>
                    </a:solidFill>
                  </a:rPr>
                  <a:t>             … </a:t>
                </a:r>
                <a:r>
                  <a:rPr lang="en-US" sz="2400" dirty="0">
                    <a:solidFill>
                      <a:schemeClr val="accent2">
                        <a:lumMod val="60000"/>
                        <a:lumOff val="40000"/>
                      </a:schemeClr>
                    </a:solidFill>
                  </a:rPr>
                  <a:t>Pythagorean </a:t>
                </a:r>
                <a:r>
                  <a:rPr lang="en-US" sz="2400" dirty="0" smtClean="0">
                    <a:solidFill>
                      <a:schemeClr val="accent2">
                        <a:lumMod val="60000"/>
                        <a:lumOff val="40000"/>
                      </a:schemeClr>
                    </a:solidFill>
                  </a:rPr>
                  <a:t>Theorem with (2)</a:t>
                </a:r>
                <a:endParaRPr lang="en-US" sz="2400" dirty="0">
                  <a:solidFill>
                    <a:schemeClr val="accent2">
                      <a:lumMod val="60000"/>
                      <a:lumOff val="40000"/>
                    </a:schemeClr>
                  </a:solidFill>
                </a:endParaRPr>
              </a:p>
              <a:p>
                <a:endParaRPr lang="en-US" sz="2800" dirty="0"/>
              </a:p>
              <a:p>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01611" y="249518"/>
                <a:ext cx="11495089" cy="4781181"/>
              </a:xfrm>
              <a:prstGeom prst="rect">
                <a:avLst/>
              </a:prstGeom>
              <a:blipFill>
                <a:blip r:embed="rId2"/>
                <a:stretch>
                  <a:fillRect l="-1326" t="-1658"/>
                </a:stretch>
              </a:blipFill>
            </p:spPr>
            <p:txBody>
              <a:bodyPr/>
              <a:lstStyle/>
              <a:p>
                <a:r>
                  <a:rPr lang="en-US">
                    <a:noFill/>
                  </a:rPr>
                  <a:t> </a:t>
                </a:r>
              </a:p>
            </p:txBody>
          </p:sp>
        </mc:Fallback>
      </mc:AlternateContent>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7643876" y="3378200"/>
            <a:ext cx="4192524" cy="3086100"/>
          </a:xfrm>
          <a:prstGeom prst="rect">
            <a:avLst/>
          </a:prstGeom>
        </p:spPr>
      </p:pic>
    </p:spTree>
    <p:extLst>
      <p:ext uri="{BB962C8B-B14F-4D97-AF65-F5344CB8AC3E}">
        <p14:creationId xmlns:p14="http://schemas.microsoft.com/office/powerpoint/2010/main" val="260766876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611" y="249518"/>
            <a:ext cx="11495089" cy="1631216"/>
          </a:xfrm>
          <a:prstGeom prst="rect">
            <a:avLst/>
          </a:prstGeom>
          <a:noFill/>
        </p:spPr>
        <p:txBody>
          <a:bodyPr wrap="square" rtlCol="0">
            <a:spAutoFit/>
          </a:bodyPr>
          <a:lstStyle/>
          <a:p>
            <a:r>
              <a:rPr lang="en-US" sz="2800" b="1" dirty="0" smtClean="0"/>
              <a:t>Putting it all together:</a:t>
            </a:r>
            <a:endParaRPr lang="en-US" sz="2800" dirty="0"/>
          </a:p>
          <a:p>
            <a:r>
              <a:rPr lang="en-US" sz="2400" dirty="0"/>
              <a:t>Suppose we want a zip-line with a horizontal distance of </a:t>
            </a:r>
            <a:r>
              <a:rPr lang="en-US" sz="2400" b="1" dirty="0"/>
              <a:t>W = 2430 </a:t>
            </a:r>
            <a:r>
              <a:rPr lang="en-US" sz="2400" b="1" dirty="0" smtClean="0"/>
              <a:t>ft</a:t>
            </a:r>
            <a:endParaRPr lang="en-US" sz="2400" dirty="0"/>
          </a:p>
          <a:p>
            <a:endParaRPr lang="en-US" sz="2400" dirty="0" smtClean="0"/>
          </a:p>
          <a:p>
            <a:r>
              <a:rPr lang="en-US" sz="2400" dirty="0" smtClean="0"/>
              <a:t>If </a:t>
            </a:r>
            <a:r>
              <a:rPr lang="en-US" sz="2400" dirty="0"/>
              <a:t>we choose a trolley that will allow a 4% slope then </a:t>
            </a:r>
            <a:r>
              <a:rPr lang="en-US" sz="2400" b="1" dirty="0"/>
              <a:t> </a:t>
            </a:r>
            <a:r>
              <a:rPr lang="en-US" sz="2400" dirty="0" smtClean="0"/>
              <a:t>.</a:t>
            </a:r>
            <a:r>
              <a:rPr lang="en-US" sz="2400" dirty="0"/>
              <a:t>04 * 2430 =</a:t>
            </a:r>
            <a:r>
              <a:rPr lang="en-US" sz="2400" b="1" dirty="0"/>
              <a:t> H ≈ 97 ft</a:t>
            </a:r>
            <a:r>
              <a:rPr lang="en-US" sz="2400" dirty="0" smtClean="0"/>
              <a:t>.</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989554" y="2144241"/>
            <a:ext cx="3853196" cy="2590436"/>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01611" y="1976835"/>
                <a:ext cx="7708900" cy="3926716"/>
              </a:xfrm>
              <a:prstGeom prst="rect">
                <a:avLst/>
              </a:prstGeom>
              <a:noFill/>
            </p:spPr>
            <p:txBody>
              <a:bodyPr wrap="square" rtlCol="0">
                <a:spAutoFit/>
              </a:bodyPr>
              <a:lstStyle/>
              <a:p>
                <a:r>
                  <a:rPr lang="en-US" sz="2400" dirty="0" smtClean="0"/>
                  <a:t>And now .02S = y</a:t>
                </a:r>
              </a:p>
              <a:p>
                <a:endParaRPr lang="en-US" sz="2400" dirty="0"/>
              </a:p>
              <a:p>
                <a:r>
                  <a:rPr lang="en-US" sz="2400" dirty="0"/>
                  <a:t>Substituting these values for W, H &amp; y into (1) &amp; (3) </a:t>
                </a:r>
              </a:p>
              <a:p>
                <a:r>
                  <a:rPr lang="en-US" sz="2400" dirty="0"/>
                  <a:t>(1) </a:t>
                </a:r>
                <a14:m>
                  <m:oMath xmlns:m="http://schemas.openxmlformats.org/officeDocument/2006/math">
                    <m:f>
                      <m:fPr>
                        <m:ctrlPr>
                          <a:rPr lang="en-US" sz="2400" i="1">
                            <a:latin typeface="Cambria Math" panose="02040503050406030204" pitchFamily="18" charset="0"/>
                          </a:rPr>
                        </m:ctrlPr>
                      </m:fPr>
                      <m:num>
                        <m:r>
                          <a:rPr lang="en-US" sz="2400">
                            <a:latin typeface="Cambria Math" panose="02040503050406030204" pitchFamily="18" charset="0"/>
                          </a:rPr>
                          <m:t>2430−</m:t>
                        </m:r>
                        <m:r>
                          <m:rPr>
                            <m:sty m:val="p"/>
                          </m:rPr>
                          <a:rPr lang="en-US" sz="2400">
                            <a:latin typeface="Cambria Math" panose="02040503050406030204" pitchFamily="18" charset="0"/>
                          </a:rPr>
                          <m:t>x</m:t>
                        </m:r>
                      </m:num>
                      <m:den>
                        <m:r>
                          <a:rPr lang="en-US" sz="2400">
                            <a:latin typeface="Cambria Math" panose="02040503050406030204" pitchFamily="18" charset="0"/>
                          </a:rPr>
                          <m:t>97+</m:t>
                        </m:r>
                        <m:r>
                          <a:rPr lang="en-US" sz="2400" i="1">
                            <a:latin typeface="Cambria Math" panose="02040503050406030204" pitchFamily="18" charset="0"/>
                          </a:rPr>
                          <m:t>.0</m:t>
                        </m:r>
                        <m:r>
                          <a:rPr lang="en-US" sz="2400" b="0" i="1" smtClean="0">
                            <a:latin typeface="Cambria Math" panose="02040503050406030204" pitchFamily="18" charset="0"/>
                          </a:rPr>
                          <m:t>2</m:t>
                        </m:r>
                        <m:r>
                          <a:rPr lang="en-US" sz="2400" b="0" i="1" smtClean="0">
                            <a:latin typeface="Cambria Math" panose="02040503050406030204" pitchFamily="18" charset="0"/>
                          </a:rPr>
                          <m:t>𝑆</m:t>
                        </m:r>
                      </m:den>
                    </m:f>
                    <m:r>
                      <a:rPr lang="en-US" sz="2400">
                        <a:latin typeface="Cambria Math" panose="02040503050406030204" pitchFamily="18" charset="0"/>
                      </a:rPr>
                      <m:t> = </m:t>
                    </m:r>
                    <m:f>
                      <m:fPr>
                        <m:ctrlPr>
                          <a:rPr lang="en-US" sz="2400" i="1">
                            <a:latin typeface="Cambria Math" panose="02040503050406030204" pitchFamily="18" charset="0"/>
                          </a:rPr>
                        </m:ctrlPr>
                      </m:fPr>
                      <m:num>
                        <m:r>
                          <m:rPr>
                            <m:sty m:val="p"/>
                          </m:rPr>
                          <a:rPr lang="en-US" sz="2400">
                            <a:latin typeface="Cambria Math" panose="02040503050406030204" pitchFamily="18" charset="0"/>
                          </a:rPr>
                          <m:t>x</m:t>
                        </m:r>
                      </m:num>
                      <m:den>
                        <m:r>
                          <a:rPr lang="en-US" sz="2400">
                            <a:latin typeface="Cambria Math" panose="02040503050406030204" pitchFamily="18" charset="0"/>
                          </a:rPr>
                          <m:t>.02</m:t>
                        </m:r>
                        <m:r>
                          <a:rPr lang="en-US" sz="2400" b="0" i="1" smtClean="0">
                            <a:latin typeface="Cambria Math" panose="02040503050406030204" pitchFamily="18" charset="0"/>
                          </a:rPr>
                          <m:t>𝑆</m:t>
                        </m:r>
                      </m:den>
                    </m:f>
                  </m:oMath>
                </a14:m>
                <a:r>
                  <a:rPr lang="en-US" sz="2400" dirty="0"/>
                  <a:t>   </a:t>
                </a:r>
              </a:p>
              <a:p>
                <a:endParaRPr lang="en-US" sz="2400" dirty="0"/>
              </a:p>
              <a:p>
                <a:r>
                  <a:rPr lang="en-US" sz="2400" dirty="0"/>
                  <a:t>(3)</a:t>
                </a:r>
                <a14:m>
                  <m:oMath xmlns:m="http://schemas.openxmlformats.org/officeDocument/2006/math">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r>
                              <a:rPr lang="en-US" sz="2400">
                                <a:latin typeface="Cambria Math" panose="02040503050406030204" pitchFamily="18" charset="0"/>
                              </a:rPr>
                              <m:t>(2430−</m:t>
                            </m:r>
                            <m:r>
                              <m:rPr>
                                <m:sty m:val="p"/>
                              </m:rPr>
                              <a:rPr lang="en-US" sz="2400">
                                <a:latin typeface="Cambria Math" panose="02040503050406030204" pitchFamily="18" charset="0"/>
                              </a:rPr>
                              <m:t>x</m:t>
                            </m:r>
                            <m:r>
                              <a:rPr lang="en-US" sz="2400">
                                <a:latin typeface="Cambria Math" panose="02040503050406030204" pitchFamily="18" charset="0"/>
                              </a:rPr>
                              <m:t>)</m:t>
                            </m:r>
                          </m:e>
                          <m:sup>
                            <m:r>
                              <a:rPr lang="en-US" sz="2400">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(97+.02</m:t>
                            </m:r>
                            <m:r>
                              <m:rPr>
                                <m:sty m:val="p"/>
                              </m:rPr>
                              <a:rPr lang="en-US" sz="2400" b="0" i="0" smtClean="0">
                                <a:latin typeface="Cambria Math" panose="02040503050406030204" pitchFamily="18" charset="0"/>
                              </a:rPr>
                              <m:t>S</m:t>
                            </m:r>
                            <m:r>
                              <a:rPr lang="en-US" sz="2400">
                                <a:latin typeface="Cambria Math" panose="02040503050406030204" pitchFamily="18" charset="0"/>
                              </a:rPr>
                              <m:t>)</m:t>
                            </m:r>
                          </m:e>
                          <m:sup>
                            <m:r>
                              <a:rPr lang="en-US" sz="2400">
                                <a:latin typeface="Cambria Math" panose="02040503050406030204" pitchFamily="18" charset="0"/>
                              </a:rPr>
                              <m:t>2</m:t>
                            </m:r>
                          </m:sup>
                        </m:sSup>
                      </m:e>
                    </m:rad>
                    <m:r>
                      <a:rPr lang="en-US" sz="2400">
                        <a:latin typeface="Cambria Math" panose="02040503050406030204" pitchFamily="18" charset="0"/>
                      </a:rPr>
                      <m:t> +</m:t>
                    </m:r>
                    <m:rad>
                      <m:radPr>
                        <m:degHide m:val="on"/>
                        <m:ctrlPr>
                          <a:rPr lang="en-US" sz="2400" i="1">
                            <a:latin typeface="Cambria Math" panose="02040503050406030204" pitchFamily="18" charset="0"/>
                          </a:rPr>
                        </m:ctrlPr>
                      </m:radPr>
                      <m:deg/>
                      <m:e>
                        <m:sSup>
                          <m:sSupPr>
                            <m:ctrlPr>
                              <a:rPr lang="en-US" sz="2400" i="1">
                                <a:latin typeface="Cambria Math" panose="02040503050406030204" pitchFamily="18" charset="0"/>
                              </a:rPr>
                            </m:ctrlPr>
                          </m:sSupPr>
                          <m:e>
                            <m:r>
                              <m:rPr>
                                <m:sty m:val="p"/>
                              </m:rPr>
                              <a:rPr lang="en-US" sz="2400">
                                <a:latin typeface="Cambria Math" panose="02040503050406030204" pitchFamily="18" charset="0"/>
                              </a:rPr>
                              <m:t>x</m:t>
                            </m:r>
                          </m:e>
                          <m:sup>
                            <m:r>
                              <a:rPr lang="en-US" sz="2400">
                                <a:latin typeface="Cambria Math" panose="02040503050406030204" pitchFamily="18" charset="0"/>
                              </a:rPr>
                              <m:t>2</m:t>
                            </m:r>
                          </m:sup>
                        </m:sSup>
                        <m:r>
                          <a:rPr lang="en-US" sz="2400">
                            <a:latin typeface="Cambria Math" panose="02040503050406030204" pitchFamily="18" charset="0"/>
                          </a:rPr>
                          <m:t>+ </m:t>
                        </m:r>
                        <m:sSup>
                          <m:sSupPr>
                            <m:ctrlPr>
                              <a:rPr lang="en-US" sz="2400" i="1">
                                <a:latin typeface="Cambria Math" panose="02040503050406030204" pitchFamily="18" charset="0"/>
                              </a:rPr>
                            </m:ctrlPr>
                          </m:sSupPr>
                          <m:e>
                            <m:r>
                              <a:rPr lang="en-US" sz="2400">
                                <a:latin typeface="Cambria Math" panose="02040503050406030204" pitchFamily="18" charset="0"/>
                              </a:rPr>
                              <m:t>.</m:t>
                            </m:r>
                            <m:r>
                              <m:rPr>
                                <m:sty m:val="p"/>
                              </m:rPr>
                              <a:rPr lang="en-US" sz="2400">
                                <a:latin typeface="Cambria Math" panose="02040503050406030204" pitchFamily="18" charset="0"/>
                              </a:rPr>
                              <m:t>O</m:t>
                            </m:r>
                            <m:r>
                              <a:rPr lang="en-US" sz="2400">
                                <a:latin typeface="Cambria Math" panose="02040503050406030204" pitchFamily="18" charset="0"/>
                              </a:rPr>
                              <m:t>2</m:t>
                            </m:r>
                            <m:r>
                              <a:rPr lang="en-US" sz="2400" b="0" i="1" smtClean="0">
                                <a:latin typeface="Cambria Math" panose="02040503050406030204" pitchFamily="18" charset="0"/>
                              </a:rPr>
                              <m:t>𝑆</m:t>
                            </m:r>
                          </m:e>
                          <m:sup>
                            <m:r>
                              <a:rPr lang="en-US" sz="2400">
                                <a:latin typeface="Cambria Math" panose="02040503050406030204" pitchFamily="18" charset="0"/>
                              </a:rPr>
                              <m:t>2</m:t>
                            </m:r>
                          </m:sup>
                        </m:sSup>
                      </m:e>
                    </m:rad>
                    <m:r>
                      <a:rPr lang="en-US" sz="2400">
                        <a:latin typeface="Cambria Math" panose="02040503050406030204" pitchFamily="18" charset="0"/>
                      </a:rPr>
                      <m:t>=</m:t>
                    </m:r>
                    <m:r>
                      <m:rPr>
                        <m:sty m:val="p"/>
                      </m:rPr>
                      <a:rPr lang="en-US" sz="2400" b="0" i="0" smtClean="0">
                        <a:latin typeface="Cambria Math" panose="02040503050406030204" pitchFamily="18" charset="0"/>
                      </a:rPr>
                      <m:t>S</m:t>
                    </m:r>
                  </m:oMath>
                </a14:m>
                <a:r>
                  <a:rPr lang="en-US" sz="2400" dirty="0"/>
                  <a:t> </a:t>
                </a:r>
              </a:p>
              <a:p>
                <a:endParaRPr lang="en-US" sz="2400" dirty="0"/>
              </a:p>
              <a:p>
                <a:r>
                  <a:rPr lang="en-US" sz="2400" dirty="0"/>
                  <a:t>and solving the system graphically yields a value for </a:t>
                </a:r>
                <a:r>
                  <a:rPr lang="en-US" sz="2400" b="1" dirty="0"/>
                  <a:t>S ≈ 2437.8 ft</a:t>
                </a:r>
                <a:r>
                  <a:rPr lang="en-US" sz="2400" dirty="0"/>
                  <a:t>. </a:t>
                </a: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01611" y="1976835"/>
                <a:ext cx="7708900" cy="3926716"/>
              </a:xfrm>
              <a:prstGeom prst="rect">
                <a:avLst/>
              </a:prstGeom>
              <a:blipFill>
                <a:blip r:embed="rId3"/>
                <a:stretch>
                  <a:fillRect l="-1186" t="-1242"/>
                </a:stretch>
              </a:blipFill>
            </p:spPr>
            <p:txBody>
              <a:bodyPr/>
              <a:lstStyle/>
              <a:p>
                <a:r>
                  <a:rPr lang="en-US">
                    <a:noFill/>
                  </a:rPr>
                  <a:t> </a:t>
                </a:r>
              </a:p>
            </p:txBody>
          </p:sp>
        </mc:Fallback>
      </mc:AlternateContent>
      <p:sp>
        <p:nvSpPr>
          <p:cNvPr id="7" name="TextBox 6"/>
          <p:cNvSpPr txBox="1"/>
          <p:nvPr/>
        </p:nvSpPr>
        <p:spPr>
          <a:xfrm>
            <a:off x="178759" y="5705393"/>
            <a:ext cx="11517941" cy="830997"/>
          </a:xfrm>
          <a:prstGeom prst="rect">
            <a:avLst/>
          </a:prstGeom>
          <a:noFill/>
        </p:spPr>
        <p:txBody>
          <a:bodyPr wrap="square" rtlCol="0">
            <a:spAutoFit/>
          </a:bodyPr>
          <a:lstStyle/>
          <a:p>
            <a:r>
              <a:rPr lang="en-US" sz="2400" dirty="0"/>
              <a:t>And substituting these values for W, H and S back into (18) and solving yields </a:t>
            </a:r>
            <a:r>
              <a:rPr lang="en-US" sz="2400" dirty="0" smtClean="0"/>
              <a:t>a value for </a:t>
            </a:r>
            <a:r>
              <a:rPr lang="en-US" sz="2400" b="1" dirty="0" smtClean="0"/>
              <a:t>a </a:t>
            </a:r>
            <a:r>
              <a:rPr lang="en-US" sz="2400" b="1" dirty="0"/>
              <a:t>≈ </a:t>
            </a:r>
            <a:r>
              <a:rPr lang="en-US" sz="2400" b="1" dirty="0" smtClean="0"/>
              <a:t>10096 ft</a:t>
            </a:r>
            <a:r>
              <a:rPr lang="en-US" sz="2400" dirty="0" smtClean="0"/>
              <a:t> </a:t>
            </a:r>
            <a:r>
              <a:rPr lang="en-US" sz="2400" dirty="0"/>
              <a:t>and an unweighted </a:t>
            </a:r>
            <a:r>
              <a:rPr lang="en-US" sz="2400" b="1" dirty="0"/>
              <a:t>sag ≈ 32.8 ft</a:t>
            </a:r>
            <a:r>
              <a:rPr lang="en-US" sz="2400" dirty="0" smtClean="0"/>
              <a:t>.</a:t>
            </a:r>
            <a:endParaRPr lang="en-US" sz="2400" dirty="0"/>
          </a:p>
        </p:txBody>
      </p:sp>
    </p:spTree>
    <p:extLst>
      <p:ext uri="{BB962C8B-B14F-4D97-AF65-F5344CB8AC3E}">
        <p14:creationId xmlns:p14="http://schemas.microsoft.com/office/powerpoint/2010/main" val="3516573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5133" y="441753"/>
            <a:ext cx="8900467" cy="5889894"/>
          </a:xfrm>
          <a:prstGeom prst="rect">
            <a:avLst/>
          </a:prstGeom>
        </p:spPr>
      </p:pic>
      <p:sp>
        <p:nvSpPr>
          <p:cNvPr id="4" name="TextBox 3"/>
          <p:cNvSpPr txBox="1"/>
          <p:nvPr/>
        </p:nvSpPr>
        <p:spPr>
          <a:xfrm>
            <a:off x="9474200" y="1925918"/>
            <a:ext cx="2552700" cy="4524315"/>
          </a:xfrm>
          <a:prstGeom prst="rect">
            <a:avLst/>
          </a:prstGeom>
          <a:noFill/>
        </p:spPr>
        <p:txBody>
          <a:bodyPr wrap="square" rtlCol="0">
            <a:spAutoFit/>
          </a:bodyPr>
          <a:lstStyle/>
          <a:p>
            <a:r>
              <a:rPr lang="en-US" sz="3200" b="1" dirty="0" smtClean="0"/>
              <a:t>Note:</a:t>
            </a:r>
          </a:p>
          <a:p>
            <a:endParaRPr lang="en-US" sz="3200" b="1" dirty="0" smtClean="0"/>
          </a:p>
          <a:p>
            <a:r>
              <a:rPr lang="en-US" sz="3200" b="1" dirty="0" smtClean="0">
                <a:solidFill>
                  <a:srgbClr val="FFC000"/>
                </a:solidFill>
              </a:rPr>
              <a:t>W </a:t>
            </a:r>
            <a:r>
              <a:rPr lang="en-US" sz="3200" b="1" dirty="0">
                <a:solidFill>
                  <a:srgbClr val="FFC000"/>
                </a:solidFill>
              </a:rPr>
              <a:t>= 2430 </a:t>
            </a:r>
            <a:r>
              <a:rPr lang="en-US" sz="3200" b="1" dirty="0" smtClean="0">
                <a:solidFill>
                  <a:srgbClr val="FFC000"/>
                </a:solidFill>
              </a:rPr>
              <a:t>ft</a:t>
            </a:r>
            <a:endParaRPr lang="en-US" sz="3200" dirty="0">
              <a:solidFill>
                <a:srgbClr val="FFC000"/>
              </a:solidFill>
            </a:endParaRPr>
          </a:p>
          <a:p>
            <a:r>
              <a:rPr lang="en-US" sz="3200" b="1" dirty="0" smtClean="0">
                <a:solidFill>
                  <a:srgbClr val="FFC000"/>
                </a:solidFill>
              </a:rPr>
              <a:t>H </a:t>
            </a:r>
            <a:r>
              <a:rPr lang="en-US" sz="3200" b="1" dirty="0">
                <a:solidFill>
                  <a:srgbClr val="FFC000"/>
                </a:solidFill>
              </a:rPr>
              <a:t>=</a:t>
            </a:r>
            <a:r>
              <a:rPr lang="en-US" sz="3200" b="1" dirty="0" smtClean="0">
                <a:solidFill>
                  <a:srgbClr val="FFC000"/>
                </a:solidFill>
              </a:rPr>
              <a:t> </a:t>
            </a:r>
            <a:r>
              <a:rPr lang="en-US" sz="3200" b="1" dirty="0">
                <a:solidFill>
                  <a:srgbClr val="FFC000"/>
                </a:solidFill>
              </a:rPr>
              <a:t>97 </a:t>
            </a:r>
            <a:r>
              <a:rPr lang="en-US" sz="3200" b="1" dirty="0" smtClean="0">
                <a:solidFill>
                  <a:srgbClr val="FFC000"/>
                </a:solidFill>
              </a:rPr>
              <a:t>ft</a:t>
            </a:r>
          </a:p>
          <a:p>
            <a:r>
              <a:rPr lang="en-US" sz="3200" b="1" dirty="0" smtClean="0">
                <a:solidFill>
                  <a:srgbClr val="FFC000"/>
                </a:solidFill>
              </a:rPr>
              <a:t>S ≈ 2438 ft</a:t>
            </a:r>
          </a:p>
          <a:p>
            <a:r>
              <a:rPr lang="en-US" sz="3200" b="1" dirty="0">
                <a:solidFill>
                  <a:srgbClr val="FFC000"/>
                </a:solidFill>
              </a:rPr>
              <a:t>s</a:t>
            </a:r>
            <a:r>
              <a:rPr lang="en-US" sz="3200" b="1" dirty="0" smtClean="0">
                <a:solidFill>
                  <a:srgbClr val="FFC000"/>
                </a:solidFill>
              </a:rPr>
              <a:t>ag ≈ 32.8 ft</a:t>
            </a:r>
          </a:p>
          <a:p>
            <a:endParaRPr lang="en-US" sz="3200" b="1" dirty="0">
              <a:solidFill>
                <a:srgbClr val="FFC000"/>
              </a:solidFill>
            </a:endParaRPr>
          </a:p>
          <a:p>
            <a:r>
              <a:rPr lang="en-US" sz="3200" b="1" dirty="0" smtClean="0">
                <a:solidFill>
                  <a:srgbClr val="FFC000"/>
                </a:solidFill>
              </a:rPr>
              <a:t>When a = 10,096</a:t>
            </a:r>
            <a:endParaRPr lang="en-US" sz="3200" dirty="0" smtClean="0">
              <a:solidFill>
                <a:srgbClr val="FFC000"/>
              </a:solidFill>
            </a:endParaRPr>
          </a:p>
        </p:txBody>
      </p:sp>
    </p:spTree>
    <p:extLst>
      <p:ext uri="{BB962C8B-B14F-4D97-AF65-F5344CB8AC3E}">
        <p14:creationId xmlns:p14="http://schemas.microsoft.com/office/powerpoint/2010/main" val="12528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thematician's l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342900"/>
            <a:ext cx="3806825" cy="60811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0400" y="3900322"/>
            <a:ext cx="7128933" cy="2523768"/>
          </a:xfrm>
          <a:prstGeom prst="rect">
            <a:avLst/>
          </a:prstGeom>
          <a:noFill/>
        </p:spPr>
        <p:txBody>
          <a:bodyPr wrap="square" rtlCol="0">
            <a:spAutoFit/>
          </a:bodyPr>
          <a:lstStyle/>
          <a:p>
            <a:r>
              <a:rPr lang="en-US" sz="2800" dirty="0" smtClean="0"/>
              <a:t>“You don’t start with definitions, you start with problems … nobody ever thought of irrational numbers until Pythagoras attempted to find the diagonal of a square.”</a:t>
            </a:r>
            <a:r>
              <a:rPr lang="en-US" sz="2800" i="1" dirty="0" smtClean="0"/>
              <a:t>(pg. 79)</a:t>
            </a:r>
            <a:endParaRPr lang="en-US" sz="2800" dirty="0" smtClean="0"/>
          </a:p>
          <a:p>
            <a:endParaRPr lang="en-US" dirty="0"/>
          </a:p>
        </p:txBody>
      </p:sp>
      <p:sp>
        <p:nvSpPr>
          <p:cNvPr id="5" name="Rectangle 4"/>
          <p:cNvSpPr/>
          <p:nvPr/>
        </p:nvSpPr>
        <p:spPr>
          <a:xfrm>
            <a:off x="4470400" y="342900"/>
            <a:ext cx="5926667" cy="3108543"/>
          </a:xfrm>
          <a:prstGeom prst="rect">
            <a:avLst/>
          </a:prstGeom>
        </p:spPr>
        <p:txBody>
          <a:bodyPr wrap="square">
            <a:spAutoFit/>
          </a:bodyPr>
          <a:lstStyle/>
          <a:p>
            <a:r>
              <a:rPr lang="en-US" sz="2800" dirty="0" smtClean="0"/>
              <a:t>“If I had to design a mechanism for the express purpose of destroying a child’s natural curiosity … I couldn’t possibly do as good a job as is currently being done … in contemporary mathematics education. </a:t>
            </a:r>
            <a:r>
              <a:rPr lang="en-US" sz="2800" i="1" dirty="0" smtClean="0"/>
              <a:t>(</a:t>
            </a:r>
            <a:r>
              <a:rPr lang="en-US" sz="2800" i="1" dirty="0"/>
              <a:t>pg. </a:t>
            </a:r>
            <a:r>
              <a:rPr lang="en-US" sz="2800" i="1" dirty="0" smtClean="0"/>
              <a:t>20)</a:t>
            </a:r>
            <a:endParaRPr lang="en-US" sz="2800" dirty="0"/>
          </a:p>
        </p:txBody>
      </p:sp>
    </p:spTree>
    <p:extLst>
      <p:ext uri="{BB962C8B-B14F-4D97-AF65-F5344CB8AC3E}">
        <p14:creationId xmlns:p14="http://schemas.microsoft.com/office/powerpoint/2010/main" val="40492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11" y="414618"/>
            <a:ext cx="11647489" cy="2404782"/>
          </a:xfrm>
        </p:spPr>
        <p:txBody>
          <a:bodyPr/>
          <a:lstStyle/>
          <a:p>
            <a:r>
              <a:rPr lang="en-US" dirty="0" smtClean="0"/>
              <a:t>let’s test out the </a:t>
            </a:r>
            <a:r>
              <a:rPr lang="en-US" dirty="0"/>
              <a:t/>
            </a:r>
            <a:br>
              <a:rPr lang="en-US" dirty="0"/>
            </a:br>
            <a:r>
              <a:rPr lang="en-US" sz="4800" dirty="0" smtClean="0">
                <a:solidFill>
                  <a:srgbClr val="FFC000"/>
                </a:solidFill>
              </a:rPr>
              <a:t>Unreasonable </a:t>
            </a:r>
            <a:r>
              <a:rPr lang="en-US" sz="4800" dirty="0">
                <a:solidFill>
                  <a:srgbClr val="FFC000"/>
                </a:solidFill>
              </a:rPr>
              <a:t>Effectiveness of Mathematics in the Natural </a:t>
            </a:r>
            <a:r>
              <a:rPr lang="en-US" sz="4800" dirty="0" smtClean="0">
                <a:solidFill>
                  <a:srgbClr val="FFC000"/>
                </a:solidFill>
              </a:rPr>
              <a:t>Sciences</a:t>
            </a:r>
            <a:r>
              <a:rPr lang="en-US" dirty="0"/>
              <a:t/>
            </a:r>
            <a:br>
              <a:rPr lang="en-US" dirty="0"/>
            </a:br>
            <a:endParaRPr lang="en-US" sz="1800" dirty="0"/>
          </a:p>
        </p:txBody>
      </p:sp>
      <p:sp>
        <p:nvSpPr>
          <p:cNvPr id="3" name="TextBox 2"/>
          <p:cNvSpPr txBox="1"/>
          <p:nvPr/>
        </p:nvSpPr>
        <p:spPr>
          <a:xfrm>
            <a:off x="234155" y="3218597"/>
            <a:ext cx="11861800" cy="2554545"/>
          </a:xfrm>
          <a:prstGeom prst="rect">
            <a:avLst/>
          </a:prstGeom>
          <a:noFill/>
        </p:spPr>
        <p:txBody>
          <a:bodyPr wrap="square" rtlCol="0">
            <a:spAutoFit/>
          </a:bodyPr>
          <a:lstStyle/>
          <a:p>
            <a:r>
              <a:rPr lang="en-US" sz="4000" dirty="0">
                <a:solidFill>
                  <a:srgbClr val="92D050"/>
                </a:solidFill>
                <a:hlinkClick r:id="rId2"/>
              </a:rPr>
              <a:t>https://www.desmos.com/calculator/flxv4jjxe1</a:t>
            </a:r>
            <a:r>
              <a:rPr lang="en-US" sz="4000" dirty="0"/>
              <a:t>	W = 130 cm</a:t>
            </a:r>
            <a:br>
              <a:rPr lang="en-US" sz="4000" dirty="0"/>
            </a:br>
            <a:r>
              <a:rPr lang="en-US" sz="4000" dirty="0"/>
              <a:t>	H = 20 cm       </a:t>
            </a:r>
            <a:br>
              <a:rPr lang="en-US" sz="4000" dirty="0"/>
            </a:br>
            <a:r>
              <a:rPr lang="en-US" sz="4000" dirty="0"/>
              <a:t>	S = 148 cm</a:t>
            </a:r>
          </a:p>
        </p:txBody>
      </p:sp>
    </p:spTree>
    <p:extLst>
      <p:ext uri="{BB962C8B-B14F-4D97-AF65-F5344CB8AC3E}">
        <p14:creationId xmlns:p14="http://schemas.microsoft.com/office/powerpoint/2010/main" val="55958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9231" t="808" r="154" b="29020"/>
          <a:stretch/>
        </p:blipFill>
        <p:spPr bwMode="auto">
          <a:xfrm>
            <a:off x="4538235" y="292099"/>
            <a:ext cx="3886105" cy="4402731"/>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a:xfrm>
            <a:off x="4292575" y="4732744"/>
            <a:ext cx="7653765" cy="1845852"/>
          </a:xfrm>
          <a:prstGeom prst="rect">
            <a:avLst/>
          </a:prstGeom>
        </p:spPr>
        <p:txBody>
          <a:bodyPr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4400" dirty="0" smtClean="0"/>
              <a:t>Doug Gardner – RCC</a:t>
            </a:r>
          </a:p>
          <a:p>
            <a:pPr marL="0" indent="0" algn="ctr">
              <a:buNone/>
            </a:pPr>
            <a:r>
              <a:rPr lang="en-US" sz="4400" dirty="0" smtClean="0"/>
              <a:t>dgardner@roguecc.edu</a:t>
            </a:r>
            <a:endParaRPr lang="en-US" sz="44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963" t="20864" r="371" b="18889"/>
          <a:stretch/>
        </p:blipFill>
        <p:spPr>
          <a:xfrm rot="5400000">
            <a:off x="-1009649" y="1885947"/>
            <a:ext cx="6286497" cy="3098801"/>
          </a:xfrm>
          <a:prstGeom prst="rect">
            <a:avLst/>
          </a:prstGeom>
        </p:spPr>
      </p:pic>
    </p:spTree>
    <p:extLst>
      <p:ext uri="{BB962C8B-B14F-4D97-AF65-F5344CB8AC3E}">
        <p14:creationId xmlns:p14="http://schemas.microsoft.com/office/powerpoint/2010/main" val="3335289799"/>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9333" y="557571"/>
            <a:ext cx="11333333" cy="5742857"/>
          </a:xfrm>
          <a:prstGeom prst="rect">
            <a:avLst/>
          </a:prstGeom>
        </p:spPr>
      </p:pic>
    </p:spTree>
    <p:extLst>
      <p:ext uri="{BB962C8B-B14F-4D97-AF65-F5344CB8AC3E}">
        <p14:creationId xmlns:p14="http://schemas.microsoft.com/office/powerpoint/2010/main" val="271864916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41311" y="414617"/>
                <a:ext cx="11456989" cy="5999831"/>
              </a:xfrm>
            </p:spPr>
            <p:txBody>
              <a:bodyPr/>
              <a:lstStyle/>
              <a:p>
                <a:r>
                  <a:rPr lang="en-US" sz="4000" dirty="0" smtClean="0">
                    <a:solidFill>
                      <a:srgbClr val="92D050"/>
                    </a:solidFill>
                    <a:latin typeface="Calibri" panose="020F0502020204030204" pitchFamily="34" charset="0"/>
                    <a:cs typeface="Calibri" panose="020F0502020204030204" pitchFamily="34" charset="0"/>
                  </a:rPr>
                  <a:t>Manufacturers Recommendations:</a:t>
                </a:r>
                <a:r>
                  <a:rPr lang="en-US" sz="3000" dirty="0" smtClean="0">
                    <a:solidFill>
                      <a:srgbClr val="FFC000"/>
                    </a:solidFill>
                    <a:latin typeface="Calibri" panose="020F0502020204030204" pitchFamily="34" charset="0"/>
                    <a:cs typeface="Calibri" panose="020F0502020204030204" pitchFamily="34" charset="0"/>
                  </a:rPr>
                  <a:t/>
                </a:r>
                <a:br>
                  <a:rPr lang="en-US" sz="3000" dirty="0" smtClean="0">
                    <a:solidFill>
                      <a:srgbClr val="FFC000"/>
                    </a:solidFill>
                    <a:latin typeface="Calibri" panose="020F0502020204030204" pitchFamily="34" charset="0"/>
                    <a:cs typeface="Calibri" panose="020F0502020204030204" pitchFamily="34" charset="0"/>
                  </a:rPr>
                </a:br>
                <a:r>
                  <a:rPr lang="en-US" sz="3000" dirty="0">
                    <a:solidFill>
                      <a:srgbClr val="FFC000"/>
                    </a:solidFill>
                    <a:latin typeface="Calibri" panose="020F0502020204030204" pitchFamily="34" charset="0"/>
                    <a:cs typeface="Calibri" panose="020F0502020204030204" pitchFamily="34" charset="0"/>
                  </a:rPr>
                  <a:t/>
                </a:r>
                <a:br>
                  <a:rPr lang="en-US" sz="3000" dirty="0">
                    <a:solidFill>
                      <a:srgbClr val="FFC000"/>
                    </a:solidFill>
                    <a:latin typeface="Calibri" panose="020F0502020204030204" pitchFamily="34" charset="0"/>
                    <a:cs typeface="Calibri" panose="020F0502020204030204" pitchFamily="34" charset="0"/>
                  </a:rPr>
                </a:br>
                <a:r>
                  <a:rPr lang="en-US" sz="3000" dirty="0" smtClean="0">
                    <a:solidFill>
                      <a:srgbClr val="FFC000"/>
                    </a:solidFill>
                    <a:latin typeface="Calibri" panose="020F0502020204030204" pitchFamily="34" charset="0"/>
                    <a:cs typeface="Calibri" panose="020F0502020204030204" pitchFamily="34" charset="0"/>
                  </a:rPr>
                  <a:t>To calculate the angle of elevation of the </a:t>
                </a:r>
                <a:br>
                  <a:rPr lang="en-US" sz="3000" dirty="0" smtClean="0">
                    <a:solidFill>
                      <a:srgbClr val="FFC000"/>
                    </a:solidFill>
                    <a:latin typeface="Calibri" panose="020F0502020204030204" pitchFamily="34" charset="0"/>
                    <a:cs typeface="Calibri" panose="020F0502020204030204" pitchFamily="34" charset="0"/>
                  </a:rPr>
                </a:br>
                <a:r>
                  <a:rPr lang="en-US" sz="3000" dirty="0" smtClean="0">
                    <a:solidFill>
                      <a:srgbClr val="FFC000"/>
                    </a:solidFill>
                    <a:latin typeface="Calibri" panose="020F0502020204030204" pitchFamily="34" charset="0"/>
                    <a:cs typeface="Calibri" panose="020F0502020204030204" pitchFamily="34" charset="0"/>
                  </a:rPr>
                  <a:t>Zipline </a:t>
                </a:r>
                <a:r>
                  <a:rPr lang="en-US" sz="3000" dirty="0" err="1">
                    <a:solidFill>
                      <a:srgbClr val="FFC000"/>
                    </a:solidFill>
                    <a:latin typeface="Calibri" panose="020F0502020204030204" pitchFamily="34" charset="0"/>
                    <a:cs typeface="Calibri" panose="020F0502020204030204" pitchFamily="34" charset="0"/>
                  </a:rPr>
                  <a:t>Ɵ</a:t>
                </a:r>
                <a:r>
                  <a:rPr lang="en-US" sz="3000" baseline="-25000" dirty="0" err="1">
                    <a:solidFill>
                      <a:srgbClr val="FFC000"/>
                    </a:solidFill>
                    <a:latin typeface="Calibri" panose="020F0502020204030204" pitchFamily="34" charset="0"/>
                    <a:cs typeface="Calibri" panose="020F0502020204030204" pitchFamily="34" charset="0"/>
                  </a:rPr>
                  <a:t>z</a:t>
                </a:r>
                <a:r>
                  <a:rPr lang="en-US" sz="3000" dirty="0" smtClean="0">
                    <a:solidFill>
                      <a:srgbClr val="FFC000"/>
                    </a:solidFill>
                    <a:latin typeface="Calibri" panose="020F0502020204030204" pitchFamily="34" charset="0"/>
                    <a:cs typeface="Calibri" panose="020F0502020204030204" pitchFamily="34" charset="0"/>
                  </a:rPr>
                  <a:t> for a desired velocity of arrival: </a:t>
                </a:r>
                <a:r>
                  <a:rPr lang="en-US" sz="2800" dirty="0" smtClean="0"/>
                  <a:t/>
                </a:r>
                <a:br>
                  <a:rPr lang="en-US" sz="2800" dirty="0" smtClean="0"/>
                </a:br>
                <a:r>
                  <a:rPr lang="en-US" sz="2800" dirty="0" smtClean="0"/>
                  <a:t>  </a:t>
                </a:r>
                <a:r>
                  <a:rPr lang="en-US" sz="2800" dirty="0">
                    <a:solidFill>
                      <a:srgbClr val="92D050"/>
                    </a:solidFill>
                  </a:rPr>
                  <a:t>G</a:t>
                </a:r>
                <a:r>
                  <a:rPr lang="en-US" sz="2800" dirty="0" smtClean="0">
                    <a:solidFill>
                      <a:srgbClr val="92D050"/>
                    </a:solidFill>
                  </a:rPr>
                  <a:t>ivens:</a:t>
                </a:r>
                <a:r>
                  <a:rPr lang="en-US" sz="2800" dirty="0" smtClean="0"/>
                  <a:t/>
                </a:r>
                <a:br>
                  <a:rPr lang="en-US" sz="2800" dirty="0" smtClean="0"/>
                </a:br>
                <a:r>
                  <a:rPr lang="en-US" sz="2800" dirty="0"/>
                  <a:t>	</a:t>
                </a:r>
                <a:r>
                  <a:rPr lang="en-US" sz="2400" dirty="0" smtClean="0"/>
                  <a:t>mass (m)</a:t>
                </a:r>
                <a:br>
                  <a:rPr lang="en-US" sz="2400" dirty="0" smtClean="0"/>
                </a:br>
                <a:r>
                  <a:rPr lang="en-US" sz="2400" dirty="0"/>
                  <a:t>	</a:t>
                </a:r>
                <a:r>
                  <a:rPr lang="en-US" sz="2400" dirty="0" smtClean="0"/>
                  <a:t>gravitational constant (g)</a:t>
                </a:r>
                <a:br>
                  <a:rPr lang="en-US" sz="2400" dirty="0" smtClean="0"/>
                </a:br>
                <a:r>
                  <a:rPr lang="en-US" sz="2400" dirty="0"/>
                  <a:t>	</a:t>
                </a:r>
                <a:r>
                  <a:rPr lang="en-US" sz="2400" dirty="0" smtClean="0"/>
                  <a:t>desired velocity at the end of the ride (v)</a:t>
                </a:r>
                <a:br>
                  <a:rPr lang="en-US" sz="2400" dirty="0" smtClean="0"/>
                </a:br>
                <a:r>
                  <a:rPr lang="en-US" sz="2400" dirty="0"/>
                  <a:t>	</a:t>
                </a:r>
                <a:r>
                  <a:rPr lang="en-US" sz="2400" dirty="0" smtClean="0"/>
                  <a:t>friction coefficient (</a:t>
                </a:r>
                <a:r>
                  <a:rPr lang="en-US" sz="2400" dirty="0" err="1"/>
                  <a:t>tan</a:t>
                </a:r>
                <a:r>
                  <a:rPr lang="en-US" sz="2400" dirty="0" err="1">
                    <a:latin typeface="Calibri" panose="020F0502020204030204" pitchFamily="34" charset="0"/>
                    <a:cs typeface="Calibri" panose="020F0502020204030204" pitchFamily="34" charset="0"/>
                  </a:rPr>
                  <a:t>Ɵ</a:t>
                </a:r>
                <a:r>
                  <a:rPr lang="en-US" sz="2400" baseline="-25000" dirty="0" err="1">
                    <a:latin typeface="Calibri" panose="020F0502020204030204" pitchFamily="34" charset="0"/>
                    <a:cs typeface="Calibri" panose="020F0502020204030204" pitchFamily="34" charset="0"/>
                  </a:rPr>
                  <a:t>f</a:t>
                </a:r>
                <a:r>
                  <a:rPr lang="en-US" sz="2400" baseline="-25000" dirty="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 … </a:t>
                </a:r>
                <a:r>
                  <a:rPr lang="en-US" sz="2400" dirty="0" err="1" smtClean="0">
                    <a:latin typeface="Calibri" panose="020F0502020204030204" pitchFamily="34" charset="0"/>
                    <a:cs typeface="Calibri" panose="020F0502020204030204" pitchFamily="34" charset="0"/>
                  </a:rPr>
                  <a:t>Ɵ</a:t>
                </a:r>
                <a:r>
                  <a:rPr lang="en-US" sz="2400" baseline="-25000" dirty="0" err="1" smtClean="0">
                    <a:latin typeface="Calibri" panose="020F0502020204030204" pitchFamily="34" charset="0"/>
                    <a:cs typeface="Calibri" panose="020F0502020204030204" pitchFamily="34" charset="0"/>
                  </a:rPr>
                  <a:t>f</a:t>
                </a:r>
                <a:r>
                  <a:rPr lang="en-US" sz="2400" baseline="-250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is the angle at which the pulley begins to slide</a:t>
                </a:r>
                <a:r>
                  <a:rPr lang="en-US" sz="2800" dirty="0" smtClean="0"/>
                  <a:t/>
                </a:r>
                <a:br>
                  <a:rPr lang="en-US" sz="2800" dirty="0" smtClean="0"/>
                </a:br>
                <a:r>
                  <a:rPr lang="en-US" sz="2800" dirty="0"/>
                  <a:t/>
                </a:r>
                <a:br>
                  <a:rPr lang="en-US" sz="2800" dirty="0"/>
                </a:br>
                <a:r>
                  <a:rPr lang="en-US" sz="2800" dirty="0" smtClean="0"/>
                  <a:t>(1)   </a:t>
                </a:r>
                <a:r>
                  <a:rPr lang="en-US" sz="2800" dirty="0" err="1" smtClean="0"/>
                  <a:t>mgSsin</a:t>
                </a:r>
                <a:r>
                  <a:rPr lang="en-US" sz="2800" dirty="0" err="1" smtClean="0">
                    <a:latin typeface="Calibri" panose="020F0502020204030204" pitchFamily="34" charset="0"/>
                    <a:cs typeface="Calibri" panose="020F0502020204030204" pitchFamily="34" charset="0"/>
                  </a:rPr>
                  <a:t>Ɵ</a:t>
                </a:r>
                <a:r>
                  <a:rPr lang="en-US" sz="2800" baseline="-25000" dirty="0" err="1" smtClean="0">
                    <a:latin typeface="Calibri" panose="020F0502020204030204" pitchFamily="34" charset="0"/>
                    <a:cs typeface="Calibri" panose="020F0502020204030204" pitchFamily="34" charset="0"/>
                  </a:rPr>
                  <a:t>z</a:t>
                </a:r>
                <a:r>
                  <a:rPr lang="en-US" sz="2800" dirty="0" smtClean="0">
                    <a:latin typeface="Calibri" panose="020F0502020204030204" pitchFamily="34" charset="0"/>
                    <a:cs typeface="Calibri" panose="020F0502020204030204" pitchFamily="34" charset="0"/>
                  </a:rPr>
                  <a:t>– </a:t>
                </a:r>
                <a:r>
                  <a:rPr lang="en-US" sz="2800" dirty="0" err="1" smtClean="0"/>
                  <a:t>tan</a:t>
                </a:r>
                <a:r>
                  <a:rPr lang="en-US" sz="2800" dirty="0" err="1" smtClean="0">
                    <a:latin typeface="Calibri" panose="020F0502020204030204" pitchFamily="34" charset="0"/>
                    <a:cs typeface="Calibri" panose="020F0502020204030204" pitchFamily="34" charset="0"/>
                  </a:rPr>
                  <a:t>Ɵ</a:t>
                </a:r>
                <a:r>
                  <a:rPr lang="en-US" sz="2800" baseline="-25000" dirty="0" err="1">
                    <a:latin typeface="Calibri" panose="020F0502020204030204" pitchFamily="34" charset="0"/>
                    <a:cs typeface="Calibri" panose="020F0502020204030204" pitchFamily="34" charset="0"/>
                  </a:rPr>
                  <a:t>f</a:t>
                </a:r>
                <a:r>
                  <a:rPr lang="en-US" sz="2800" baseline="-25000" dirty="0" smtClean="0">
                    <a:latin typeface="Calibri" panose="020F0502020204030204" pitchFamily="34" charset="0"/>
                    <a:cs typeface="Calibri" panose="020F0502020204030204" pitchFamily="34" charset="0"/>
                  </a:rPr>
                  <a:t> </a:t>
                </a:r>
                <a:r>
                  <a:rPr lang="en-US" sz="2800" dirty="0" err="1" smtClean="0"/>
                  <a:t>mgcos</a:t>
                </a:r>
                <a:r>
                  <a:rPr lang="en-US" sz="2800" dirty="0" err="1" smtClean="0">
                    <a:latin typeface="Calibri" panose="020F0502020204030204" pitchFamily="34" charset="0"/>
                    <a:cs typeface="Calibri" panose="020F0502020204030204" pitchFamily="34" charset="0"/>
                  </a:rPr>
                  <a:t>Ɵ</a:t>
                </a:r>
                <a:r>
                  <a:rPr lang="en-US" sz="2800" baseline="-25000" dirty="0" err="1" smtClean="0">
                    <a:latin typeface="Calibri" panose="020F0502020204030204" pitchFamily="34" charset="0"/>
                    <a:cs typeface="Calibri" panose="020F0502020204030204" pitchFamily="34" charset="0"/>
                  </a:rPr>
                  <a:t>z</a:t>
                </a:r>
                <a:r>
                  <a:rPr lang="en-US" sz="2800" dirty="0" smtClean="0">
                    <a:latin typeface="Calibri" panose="020F0502020204030204" pitchFamily="34" charset="0"/>
                    <a:cs typeface="Calibri" panose="020F0502020204030204" pitchFamily="34" charset="0"/>
                  </a:rPr>
                  <a:t>*S</a:t>
                </a:r>
                <a:r>
                  <a:rPr lang="en-US" sz="2800" baseline="-25000" dirty="0" smtClean="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0.5mv</a:t>
                </a:r>
                <a:r>
                  <a:rPr lang="en-US" sz="2800" baseline="30000" dirty="0" smtClean="0">
                    <a:latin typeface="Calibri" panose="020F0502020204030204" pitchFamily="34" charset="0"/>
                    <a:cs typeface="Calibri" panose="020F0502020204030204" pitchFamily="34" charset="0"/>
                  </a:rPr>
                  <a:t>2</a:t>
                </a:r>
                <a:r>
                  <a:rPr lang="en-US" sz="2800" dirty="0" smtClean="0">
                    <a:solidFill>
                      <a:schemeClr val="accent2">
                        <a:lumMod val="60000"/>
                        <a:lumOff val="40000"/>
                      </a:schemeClr>
                    </a:solidFill>
                  </a:rPr>
                  <a:t>… work(g)-work(</a:t>
                </a:r>
                <a:r>
                  <a:rPr lang="el-GR" sz="2800" dirty="0" smtClean="0">
                    <a:solidFill>
                      <a:schemeClr val="accent2">
                        <a:lumMod val="60000"/>
                        <a:lumOff val="40000"/>
                      </a:schemeClr>
                    </a:solidFill>
                    <a:latin typeface="Calibri" panose="020F0502020204030204" pitchFamily="34" charset="0"/>
                    <a:cs typeface="Calibri" panose="020F0502020204030204" pitchFamily="34" charset="0"/>
                  </a:rPr>
                  <a:t>μ</a:t>
                </a:r>
                <a:r>
                  <a:rPr lang="en-US" sz="2800" dirty="0" smtClean="0">
                    <a:solidFill>
                      <a:schemeClr val="accent2">
                        <a:lumMod val="60000"/>
                        <a:lumOff val="40000"/>
                      </a:schemeClr>
                    </a:solidFill>
                    <a:latin typeface="Calibri" panose="020F0502020204030204" pitchFamily="34" charset="0"/>
                    <a:cs typeface="Calibri" panose="020F0502020204030204" pitchFamily="34" charset="0"/>
                  </a:rPr>
                  <a:t>)</a:t>
                </a:r>
                <a:r>
                  <a:rPr lang="en-US" sz="2800" dirty="0" smtClean="0">
                    <a:solidFill>
                      <a:schemeClr val="accent2">
                        <a:lumMod val="60000"/>
                        <a:lumOff val="40000"/>
                      </a:schemeClr>
                    </a:solidFill>
                  </a:rPr>
                  <a:t>=energy</a:t>
                </a:r>
                <a:r>
                  <a:rPr lang="en-US" sz="2800" dirty="0" smtClean="0"/>
                  <a:t/>
                </a:r>
                <a:br>
                  <a:rPr lang="en-US" sz="2800" dirty="0" smtClean="0"/>
                </a:br>
                <a:r>
                  <a:rPr lang="en-US" sz="2800" dirty="0"/>
                  <a:t/>
                </a:r>
                <a:br>
                  <a:rPr lang="en-US" sz="2800" dirty="0"/>
                </a:br>
                <a:r>
                  <a:rPr lang="en-US" sz="2800" dirty="0" smtClean="0"/>
                  <a:t>(2)</a:t>
                </a:r>
                <a:r>
                  <a:rPr lang="en-US" sz="2800" dirty="0"/>
                  <a:t>	</a:t>
                </a:r>
                <a:r>
                  <a:rPr lang="en-US" sz="2800" dirty="0" err="1" smtClean="0"/>
                  <a:t>sin</a:t>
                </a:r>
                <a:r>
                  <a:rPr lang="en-US" sz="2800" dirty="0" err="1" smtClean="0">
                    <a:latin typeface="Calibri" panose="020F0502020204030204" pitchFamily="34" charset="0"/>
                    <a:cs typeface="Calibri" panose="020F0502020204030204" pitchFamily="34" charset="0"/>
                  </a:rPr>
                  <a:t>Ɵ</a:t>
                </a:r>
                <a:r>
                  <a:rPr lang="en-US" sz="2800" baseline="-25000" dirty="0" err="1" smtClean="0">
                    <a:latin typeface="Calibri" panose="020F0502020204030204" pitchFamily="34" charset="0"/>
                    <a:cs typeface="Calibri" panose="020F0502020204030204" pitchFamily="34" charset="0"/>
                  </a:rPr>
                  <a:t>z</a:t>
                </a:r>
                <a:r>
                  <a:rPr lang="en-US" sz="2800" dirty="0" smtClean="0">
                    <a:latin typeface="Calibri" panose="020F0502020204030204" pitchFamily="34" charset="0"/>
                    <a:cs typeface="Calibri" panose="020F0502020204030204" pitchFamily="34" charset="0"/>
                  </a:rPr>
                  <a:t>– </a:t>
                </a:r>
                <a:r>
                  <a:rPr lang="en-US" sz="2800" dirty="0" err="1"/>
                  <a:t>tan</a:t>
                </a:r>
                <a:r>
                  <a:rPr lang="en-US" sz="2800" dirty="0" err="1">
                    <a:latin typeface="Calibri" panose="020F0502020204030204" pitchFamily="34" charset="0"/>
                    <a:cs typeface="Calibri" panose="020F0502020204030204" pitchFamily="34" charset="0"/>
                  </a:rPr>
                  <a:t>Ɵ</a:t>
                </a:r>
                <a:r>
                  <a:rPr lang="en-US" sz="2800" baseline="-25000" dirty="0" err="1">
                    <a:latin typeface="Calibri" panose="020F0502020204030204" pitchFamily="34" charset="0"/>
                    <a:cs typeface="Calibri" panose="020F0502020204030204" pitchFamily="34" charset="0"/>
                  </a:rPr>
                  <a:t>f</a:t>
                </a:r>
                <a:r>
                  <a:rPr lang="en-US" sz="2800" baseline="-25000" dirty="0">
                    <a:latin typeface="Calibri" panose="020F0502020204030204" pitchFamily="34" charset="0"/>
                    <a:cs typeface="Calibri" panose="020F0502020204030204" pitchFamily="34" charset="0"/>
                  </a:rPr>
                  <a:t> </a:t>
                </a:r>
                <a:r>
                  <a:rPr lang="en-US" sz="2800" dirty="0" err="1" smtClean="0"/>
                  <a:t>cos</a:t>
                </a:r>
                <a:r>
                  <a:rPr lang="en-US" sz="2800" dirty="0" err="1" smtClean="0">
                    <a:latin typeface="Calibri" panose="020F0502020204030204" pitchFamily="34" charset="0"/>
                    <a:cs typeface="Calibri" panose="020F0502020204030204" pitchFamily="34" charset="0"/>
                  </a:rPr>
                  <a:t>Ɵ</a:t>
                </a:r>
                <a:r>
                  <a:rPr lang="en-US" sz="2800" baseline="-25000" dirty="0" err="1" smtClean="0">
                    <a:latin typeface="Calibri" panose="020F0502020204030204" pitchFamily="34" charset="0"/>
                    <a:cs typeface="Calibri" panose="020F0502020204030204" pitchFamily="34" charset="0"/>
                  </a:rPr>
                  <a:t>z</a:t>
                </a:r>
                <a:r>
                  <a:rPr lang="en-US" sz="2800" baseline="-25000" dirty="0" smtClean="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 </a:t>
                </a:r>
                <a14:m>
                  <m:oMath xmlns:m="http://schemas.openxmlformats.org/officeDocument/2006/math">
                    <m:f>
                      <m:fPr>
                        <m:ctrlPr>
                          <a:rPr lang="en-US" sz="2800" i="1" smtClean="0">
                            <a:latin typeface="Cambria Math" panose="02040503050406030204" pitchFamily="18" charset="0"/>
                            <a:cs typeface="Calibri" panose="020F0502020204030204" pitchFamily="34" charset="0"/>
                          </a:rPr>
                        </m:ctrlPr>
                      </m:fPr>
                      <m:num>
                        <m:sSup>
                          <m:sSupPr>
                            <m:ctrlPr>
                              <a:rPr lang="en-US" sz="2800" i="1" smtClean="0">
                                <a:latin typeface="Cambria Math" panose="02040503050406030204" pitchFamily="18" charset="0"/>
                                <a:cs typeface="Calibri" panose="020F0502020204030204" pitchFamily="34" charset="0"/>
                              </a:rPr>
                            </m:ctrlPr>
                          </m:sSupPr>
                          <m:e>
                            <m:r>
                              <a:rPr lang="en-US" sz="2800" b="0" i="1" smtClean="0">
                                <a:latin typeface="Cambria Math" panose="02040503050406030204" pitchFamily="18" charset="0"/>
                                <a:cs typeface="Calibri" panose="020F0502020204030204" pitchFamily="34" charset="0"/>
                              </a:rPr>
                              <m:t>𝑣</m:t>
                            </m:r>
                          </m:e>
                          <m:sup>
                            <m:r>
                              <a:rPr lang="en-US" sz="2800" b="0" i="1" smtClean="0">
                                <a:latin typeface="Cambria Math" panose="02040503050406030204" pitchFamily="18" charset="0"/>
                                <a:cs typeface="Calibri" panose="020F0502020204030204" pitchFamily="34" charset="0"/>
                              </a:rPr>
                              <m:t>2</m:t>
                            </m:r>
                          </m:sup>
                        </m:sSup>
                      </m:num>
                      <m:den>
                        <m:r>
                          <a:rPr lang="en-US" sz="2800" b="0" i="1" smtClean="0">
                            <a:latin typeface="Cambria Math" panose="02040503050406030204" pitchFamily="18" charset="0"/>
                            <a:cs typeface="Calibri" panose="020F0502020204030204" pitchFamily="34" charset="0"/>
                          </a:rPr>
                          <m:t>2</m:t>
                        </m:r>
                        <m:r>
                          <a:rPr lang="en-US" sz="2800" b="0" i="1" smtClean="0">
                            <a:latin typeface="Cambria Math" panose="02040503050406030204" pitchFamily="18" charset="0"/>
                            <a:cs typeface="Calibri" panose="020F0502020204030204" pitchFamily="34" charset="0"/>
                          </a:rPr>
                          <m:t>𝑔𝑆</m:t>
                        </m:r>
                      </m:den>
                    </m:f>
                  </m:oMath>
                </a14:m>
                <a:r>
                  <a:rPr lang="en-US" sz="2800" dirty="0" smtClean="0"/>
                  <a:t/>
                </a:r>
                <a:br>
                  <a:rPr lang="en-US" sz="2800" dirty="0" smtClean="0"/>
                </a:br>
                <a:r>
                  <a:rPr lang="en-US" sz="2800" dirty="0"/>
                  <a:t/>
                </a:r>
                <a:br>
                  <a:rPr lang="en-US" sz="2800" dirty="0"/>
                </a:br>
                <a:r>
                  <a:rPr lang="en-US" dirty="0"/>
                  <a:t/>
                </a:r>
                <a:br>
                  <a:rPr lang="en-US" dirty="0"/>
                </a:br>
                <a:r>
                  <a:rPr lang="en-US" dirty="0"/>
                  <a:t/>
                </a:r>
                <a:br>
                  <a:rPr lang="en-US" dirty="0"/>
                </a:br>
                <a:endParaRPr lang="en-US" sz="1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41311" y="414617"/>
                <a:ext cx="11456989" cy="5999831"/>
              </a:xfrm>
              <a:blipFill>
                <a:blip r:embed="rId2"/>
                <a:stretch>
                  <a:fillRect l="-1916" t="-1829" r="-213" b="-91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7165074" y="1437940"/>
            <a:ext cx="4401214" cy="2357794"/>
          </a:xfrm>
          <a:prstGeom prst="rect">
            <a:avLst/>
          </a:prstGeom>
        </p:spPr>
      </p:pic>
    </p:spTree>
    <p:extLst>
      <p:ext uri="{BB962C8B-B14F-4D97-AF65-F5344CB8AC3E}">
        <p14:creationId xmlns:p14="http://schemas.microsoft.com/office/powerpoint/2010/main" val="3279615276"/>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341311" y="414617"/>
                <a:ext cx="11456989" cy="6122661"/>
              </a:xfrm>
            </p:spPr>
            <p:txBody>
              <a:bodyPr/>
              <a:lstStyle/>
              <a:p>
                <a:r>
                  <a:rPr lang="en-US" sz="2800" dirty="0"/>
                  <a:t>(3)	</a:t>
                </a:r>
                <a14:m>
                  <m:oMath xmlns:m="http://schemas.openxmlformats.org/officeDocument/2006/math">
                    <m:rad>
                      <m:radPr>
                        <m:degHide m:val="on"/>
                        <m:ctrlPr>
                          <a:rPr lang="en-US" sz="2800" i="1">
                            <a:latin typeface="Cambria Math" panose="02040503050406030204" pitchFamily="18" charset="0"/>
                          </a:rPr>
                        </m:ctrlPr>
                      </m:radPr>
                      <m:deg/>
                      <m:e>
                        <m:r>
                          <a:rPr lang="en-US" sz="2800" i="1">
                            <a:latin typeface="Cambria Math" panose="02040503050406030204" pitchFamily="18" charset="0"/>
                          </a:rPr>
                          <m:t>1−</m:t>
                        </m:r>
                        <m:sSup>
                          <m:sSupPr>
                            <m:ctrlPr>
                              <a:rPr lang="en-US" sz="2800" i="1">
                                <a:latin typeface="Cambria Math" panose="02040503050406030204" pitchFamily="18" charset="0"/>
                              </a:rPr>
                            </m:ctrlPr>
                          </m:sSupPr>
                          <m:e>
                            <m:r>
                              <a:rPr lang="en-US" sz="2800" i="1">
                                <a:latin typeface="Cambria Math" panose="02040503050406030204" pitchFamily="18" charset="0"/>
                              </a:rPr>
                              <m:t>𝑐𝑜𝑠</m:t>
                            </m:r>
                          </m:e>
                          <m:sup>
                            <m:r>
                              <a:rPr lang="en-US" sz="2800" i="1">
                                <a:latin typeface="Cambria Math" panose="02040503050406030204" pitchFamily="18" charset="0"/>
                              </a:rPr>
                              <m:t>2</m:t>
                            </m:r>
                          </m:sup>
                        </m:sSup>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𝑧</m:t>
                            </m:r>
                          </m:sub>
                        </m:sSub>
                        <m:r>
                          <a:rPr lang="en-US" sz="2800" i="1">
                            <a:latin typeface="Cambria Math" panose="02040503050406030204" pitchFamily="18" charset="0"/>
                          </a:rPr>
                          <m:t> </m:t>
                        </m:r>
                      </m:e>
                    </m:rad>
                    <m:r>
                      <m:rPr>
                        <m:nor/>
                      </m:rPr>
                      <a:rPr lang="en-US" sz="2800" dirty="0">
                        <a:latin typeface="Calibri" panose="020F0502020204030204" pitchFamily="34" charset="0"/>
                        <a:cs typeface="Calibri" panose="020F0502020204030204" pitchFamily="34" charset="0"/>
                      </a:rPr>
                      <m:t>= </m:t>
                    </m:r>
                    <m:f>
                      <m:fPr>
                        <m:ctrlPr>
                          <a:rPr lang="en-US" sz="2800" i="1">
                            <a:latin typeface="Cambria Math" panose="02040503050406030204" pitchFamily="18" charset="0"/>
                            <a:cs typeface="Calibri" panose="020F0502020204030204" pitchFamily="34" charset="0"/>
                          </a:rPr>
                        </m:ctrlPr>
                      </m:fPr>
                      <m:num>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𝑣</m:t>
                            </m:r>
                          </m:e>
                          <m:sup>
                            <m:r>
                              <a:rPr lang="en-US" sz="2800" i="1">
                                <a:latin typeface="Cambria Math" panose="02040503050406030204" pitchFamily="18" charset="0"/>
                                <a:cs typeface="Calibri" panose="020F0502020204030204" pitchFamily="34" charset="0"/>
                              </a:rPr>
                              <m:t>2</m:t>
                            </m:r>
                          </m:sup>
                        </m:sSup>
                      </m:num>
                      <m:den>
                        <m:r>
                          <a:rPr lang="en-US" sz="2800" i="1">
                            <a:latin typeface="Cambria Math" panose="02040503050406030204" pitchFamily="18" charset="0"/>
                            <a:cs typeface="Calibri" panose="020F0502020204030204" pitchFamily="34" charset="0"/>
                          </a:rPr>
                          <m:t>2</m:t>
                        </m:r>
                        <m:r>
                          <a:rPr lang="en-US" sz="2800" i="1">
                            <a:latin typeface="Cambria Math" panose="02040503050406030204" pitchFamily="18" charset="0"/>
                            <a:cs typeface="Calibri" panose="020F0502020204030204" pitchFamily="34" charset="0"/>
                          </a:rPr>
                          <m:t>𝑔𝑆</m:t>
                        </m:r>
                      </m:den>
                    </m:f>
                  </m:oMath>
                </a14:m>
                <a:r>
                  <a:rPr lang="en-US" sz="2800" dirty="0">
                    <a:cs typeface="Calibri" panose="020F0502020204030204" pitchFamily="34" charset="0"/>
                  </a:rPr>
                  <a:t> </a:t>
                </a:r>
                <a14:m>
                  <m:oMath xmlns:m="http://schemas.openxmlformats.org/officeDocument/2006/math">
                    <m:r>
                      <m:rPr>
                        <m:nor/>
                      </m:rPr>
                      <a:rPr lang="en-US" sz="2800" dirty="0">
                        <a:latin typeface="Cambria Math" panose="02040503050406030204" pitchFamily="18" charset="0"/>
                        <a:cs typeface="Calibri" panose="020F0502020204030204" pitchFamily="34" charset="0"/>
                      </a:rPr>
                      <m:t>+</m:t>
                    </m:r>
                    <m:r>
                      <m:rPr>
                        <m:nor/>
                      </m:rPr>
                      <a:rPr lang="en-US" sz="2800" dirty="0">
                        <a:latin typeface="Calibri" panose="020F0502020204030204" pitchFamily="34" charset="0"/>
                        <a:cs typeface="Calibri" panose="020F0502020204030204" pitchFamily="34" charset="0"/>
                      </a:rPr>
                      <m:t> </m:t>
                    </m:r>
                    <m:r>
                      <m:rPr>
                        <m:nor/>
                      </m:rPr>
                      <a:rPr lang="en-US" sz="2800" dirty="0"/>
                      <m:t>tan</m:t>
                    </m:r>
                    <m:r>
                      <m:rPr>
                        <m:nor/>
                      </m:rPr>
                      <a:rPr lang="en-US" sz="2800" dirty="0">
                        <a:latin typeface="Calibri" panose="020F0502020204030204" pitchFamily="34" charset="0"/>
                        <a:cs typeface="Calibri" panose="020F0502020204030204" pitchFamily="34" charset="0"/>
                      </a:rPr>
                      <m:t>Ɵ</m:t>
                    </m:r>
                    <m:r>
                      <m:rPr>
                        <m:nor/>
                      </m:rPr>
                      <a:rPr lang="en-US" sz="2800" baseline="-25000" dirty="0">
                        <a:latin typeface="Calibri" panose="020F0502020204030204" pitchFamily="34" charset="0"/>
                        <a:cs typeface="Calibri" panose="020F0502020204030204" pitchFamily="34" charset="0"/>
                      </a:rPr>
                      <m:t>f</m:t>
                    </m:r>
                    <m:r>
                      <m:rPr>
                        <m:nor/>
                      </m:rPr>
                      <a:rPr lang="en-US" sz="2800" baseline="-25000" dirty="0">
                        <a:latin typeface="Calibri" panose="020F0502020204030204" pitchFamily="34" charset="0"/>
                        <a:cs typeface="Calibri" panose="020F0502020204030204" pitchFamily="34" charset="0"/>
                      </a:rPr>
                      <m:t> </m:t>
                    </m:r>
                    <m:r>
                      <m:rPr>
                        <m:nor/>
                      </m:rPr>
                      <a:rPr lang="en-US" sz="2800" dirty="0"/>
                      <m:t>cos</m:t>
                    </m:r>
                    <m:r>
                      <m:rPr>
                        <m:nor/>
                      </m:rPr>
                      <a:rPr lang="en-US" sz="2800" dirty="0">
                        <a:latin typeface="Calibri" panose="020F0502020204030204" pitchFamily="34" charset="0"/>
                        <a:cs typeface="Calibri" panose="020F0502020204030204" pitchFamily="34" charset="0"/>
                      </a:rPr>
                      <m:t>Ɵ</m:t>
                    </m:r>
                    <m:r>
                      <m:rPr>
                        <m:nor/>
                      </m:rPr>
                      <a:rPr lang="en-US" sz="2800" baseline="-25000" dirty="0">
                        <a:latin typeface="Calibri" panose="020F0502020204030204" pitchFamily="34" charset="0"/>
                        <a:cs typeface="Calibri" panose="020F0502020204030204" pitchFamily="34" charset="0"/>
                      </a:rPr>
                      <m:t>z</m:t>
                    </m:r>
                  </m:oMath>
                </a14:m>
                <a:r>
                  <a:rPr lang="en-US" sz="2800" dirty="0" smtClean="0"/>
                  <a:t/>
                </a:r>
                <a:br>
                  <a:rPr lang="en-US" sz="2800" dirty="0" smtClean="0"/>
                </a:br>
                <a:r>
                  <a:rPr lang="en-US" sz="2800" dirty="0" smtClean="0"/>
                  <a:t/>
                </a:r>
                <a:br>
                  <a:rPr lang="en-US" sz="2800" dirty="0" smtClean="0"/>
                </a:br>
                <a:r>
                  <a:rPr lang="en-US" sz="2800" dirty="0"/>
                  <a:t>(4) </a:t>
                </a:r>
                <a:r>
                  <a:rPr lang="en-US" sz="2800" dirty="0" smtClean="0"/>
                  <a:t>   </a:t>
                </a:r>
                <a14:m>
                  <m:oMath xmlns:m="http://schemas.openxmlformats.org/officeDocument/2006/math">
                    <m:r>
                      <a:rPr lang="en-US" sz="2800" i="1">
                        <a:latin typeface="Cambria Math" panose="02040503050406030204" pitchFamily="18" charset="0"/>
                      </a:rPr>
                      <m:t>1−</m:t>
                    </m:r>
                    <m:sSup>
                      <m:sSupPr>
                        <m:ctrlPr>
                          <a:rPr lang="en-US" sz="2800" i="1">
                            <a:latin typeface="Cambria Math" panose="02040503050406030204" pitchFamily="18" charset="0"/>
                          </a:rPr>
                        </m:ctrlPr>
                      </m:sSupPr>
                      <m:e>
                        <m:r>
                          <a:rPr lang="en-US" sz="2800" i="1">
                            <a:latin typeface="Cambria Math" panose="02040503050406030204" pitchFamily="18" charset="0"/>
                          </a:rPr>
                          <m:t>𝑐𝑜𝑠</m:t>
                        </m:r>
                      </m:e>
                      <m:sup>
                        <m:r>
                          <a:rPr lang="en-US" sz="2800" i="1">
                            <a:latin typeface="Cambria Math" panose="02040503050406030204" pitchFamily="18" charset="0"/>
                          </a:rPr>
                          <m:t>2</m:t>
                        </m:r>
                      </m:sup>
                    </m:sSup>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𝑧</m:t>
                        </m:r>
                      </m:sub>
                    </m:sSub>
                    <m:r>
                      <a:rPr lang="en-US" sz="2800">
                        <a:latin typeface="Cambria Math" panose="02040503050406030204" pitchFamily="18" charset="0"/>
                      </a:rPr>
                      <m:t>= </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cs typeface="Calibri" panose="020F0502020204030204" pitchFamily="34" charset="0"/>
                                  </a:rPr>
                                </m:ctrlPr>
                              </m:fPr>
                              <m:num>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𝑣</m:t>
                                    </m:r>
                                  </m:e>
                                  <m:sup>
                                    <m:r>
                                      <a:rPr lang="en-US" sz="2800" i="1">
                                        <a:latin typeface="Cambria Math" panose="02040503050406030204" pitchFamily="18" charset="0"/>
                                        <a:cs typeface="Calibri" panose="020F0502020204030204" pitchFamily="34" charset="0"/>
                                      </a:rPr>
                                      <m:t>2</m:t>
                                    </m:r>
                                  </m:sup>
                                </m:sSup>
                              </m:num>
                              <m:den>
                                <m:r>
                                  <a:rPr lang="en-US" sz="2800" i="1">
                                    <a:latin typeface="Cambria Math" panose="02040503050406030204" pitchFamily="18" charset="0"/>
                                    <a:cs typeface="Calibri" panose="020F0502020204030204" pitchFamily="34" charset="0"/>
                                  </a:rPr>
                                  <m:t>2</m:t>
                                </m:r>
                                <m:r>
                                  <a:rPr lang="en-US" sz="2800" i="1">
                                    <a:latin typeface="Cambria Math" panose="02040503050406030204" pitchFamily="18" charset="0"/>
                                    <a:cs typeface="Calibri" panose="020F0502020204030204" pitchFamily="34" charset="0"/>
                                  </a:rPr>
                                  <m:t>𝑔𝑆</m:t>
                                </m:r>
                              </m:den>
                            </m:f>
                          </m:e>
                        </m:d>
                      </m:e>
                      <m:sup>
                        <m:r>
                          <a:rPr lang="en-US" sz="2800" i="1">
                            <a:latin typeface="Cambria Math" panose="02040503050406030204" pitchFamily="18" charset="0"/>
                          </a:rPr>
                          <m:t>2</m:t>
                        </m:r>
                      </m:sup>
                    </m:sSup>
                    <m:r>
                      <a:rPr lang="en-US" sz="2800" i="1">
                        <a:latin typeface="Cambria Math" panose="02040503050406030204" pitchFamily="18" charset="0"/>
                      </a:rPr>
                      <m:t>+2</m:t>
                    </m:r>
                    <m:d>
                      <m:dPr>
                        <m:ctrlPr>
                          <a:rPr lang="en-US" sz="2800" i="1">
                            <a:latin typeface="Cambria Math" panose="02040503050406030204" pitchFamily="18" charset="0"/>
                          </a:rPr>
                        </m:ctrlPr>
                      </m:dPr>
                      <m:e>
                        <m:f>
                          <m:fPr>
                            <m:ctrlPr>
                              <a:rPr lang="en-US" sz="2800" i="1">
                                <a:latin typeface="Cambria Math" panose="02040503050406030204" pitchFamily="18" charset="0"/>
                                <a:cs typeface="Calibri" panose="020F0502020204030204" pitchFamily="34" charset="0"/>
                              </a:rPr>
                            </m:ctrlPr>
                          </m:fPr>
                          <m:num>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𝑣</m:t>
                                </m:r>
                              </m:e>
                              <m:sup>
                                <m:r>
                                  <a:rPr lang="en-US" sz="2800" i="1">
                                    <a:latin typeface="Cambria Math" panose="02040503050406030204" pitchFamily="18" charset="0"/>
                                    <a:cs typeface="Calibri" panose="020F0502020204030204" pitchFamily="34" charset="0"/>
                                  </a:rPr>
                                  <m:t>2</m:t>
                                </m:r>
                              </m:sup>
                            </m:sSup>
                          </m:num>
                          <m:den>
                            <m:r>
                              <a:rPr lang="en-US" sz="2800" i="1">
                                <a:latin typeface="Cambria Math" panose="02040503050406030204" pitchFamily="18" charset="0"/>
                                <a:cs typeface="Calibri" panose="020F0502020204030204" pitchFamily="34" charset="0"/>
                              </a:rPr>
                              <m:t>2</m:t>
                            </m:r>
                            <m:r>
                              <a:rPr lang="en-US" sz="2800" i="1">
                                <a:latin typeface="Cambria Math" panose="02040503050406030204" pitchFamily="18" charset="0"/>
                                <a:cs typeface="Calibri" panose="020F0502020204030204" pitchFamily="34" charset="0"/>
                              </a:rPr>
                              <m:t>𝑔𝑆</m:t>
                            </m:r>
                          </m:den>
                        </m:f>
                      </m:e>
                    </m:d>
                    <m:sSub>
                      <m:sSubPr>
                        <m:ctrlPr>
                          <a:rPr lang="en-US" sz="2800" i="1">
                            <a:latin typeface="Cambria Math" panose="02040503050406030204" pitchFamily="18" charset="0"/>
                          </a:rPr>
                        </m:ctrlPr>
                      </m:sSubPr>
                      <m:e>
                        <m:r>
                          <a:rPr lang="en-US" sz="2800" i="1">
                            <a:latin typeface="Cambria Math" panose="02040503050406030204" pitchFamily="18" charset="0"/>
                          </a:rPr>
                          <m:t>𝑡𝑎𝑛</m:t>
                        </m:r>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𝑓</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𝑐𝑜𝑠</m:t>
                        </m:r>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ea typeface="Cambria Math" panose="02040503050406030204" pitchFamily="18" charset="0"/>
                          </a:rPr>
                          <m:t>𝑧</m:t>
                        </m:r>
                      </m:sub>
                    </m:sSub>
                    <m:r>
                      <a:rPr lang="en-US" sz="2800" i="1">
                        <a:latin typeface="Cambria Math" panose="02040503050406030204" pitchFamily="18" charset="0"/>
                      </a:rPr>
                      <m:t>+</m:t>
                    </m:r>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𝑡𝑎𝑛</m:t>
                                </m:r>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𝑓</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𝑐𝑜𝑠</m:t>
                                </m:r>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ea typeface="Cambria Math" panose="02040503050406030204" pitchFamily="18" charset="0"/>
                                  </a:rPr>
                                  <m:t>𝑧</m:t>
                                </m:r>
                              </m:sub>
                            </m:sSub>
                          </m:e>
                        </m:d>
                      </m:e>
                      <m:sup>
                        <m:r>
                          <a:rPr lang="en-US" sz="2800" i="1">
                            <a:latin typeface="Cambria Math" panose="02040503050406030204" pitchFamily="18" charset="0"/>
                          </a:rPr>
                          <m:t>2</m:t>
                        </m:r>
                      </m:sup>
                    </m:sSup>
                  </m:oMath>
                </a14:m>
                <a:r>
                  <a:rPr lang="en-US" sz="2800" dirty="0" smtClean="0"/>
                  <a:t/>
                </a:r>
                <a:br>
                  <a:rPr lang="en-US" sz="2800" dirty="0" smtClean="0"/>
                </a:br>
                <a:r>
                  <a:rPr lang="en-US" sz="2800" dirty="0"/>
                  <a:t/>
                </a:r>
                <a:br>
                  <a:rPr lang="en-US" sz="2800" dirty="0"/>
                </a:br>
                <a:r>
                  <a:rPr lang="en-US" sz="2800" dirty="0" smtClean="0"/>
                  <a:t>(5)</a:t>
                </a:r>
                <a:r>
                  <a:rPr lang="en-US" sz="2800" dirty="0"/>
                  <a:t>	</a:t>
                </a:r>
                <a14:m>
                  <m:oMath xmlns:m="http://schemas.openxmlformats.org/officeDocument/2006/math">
                    <m:d>
                      <m:dPr>
                        <m:ctrlPr>
                          <a:rPr lang="en-US" sz="2800" i="1" smtClean="0">
                            <a:latin typeface="Cambria Math" panose="02040503050406030204" pitchFamily="18" charset="0"/>
                          </a:rPr>
                        </m:ctrlPr>
                      </m:dPr>
                      <m:e>
                        <m:r>
                          <a:rPr lang="en-US" sz="2800" i="1">
                            <a:latin typeface="Cambria Math" panose="02040503050406030204" pitchFamily="18" charset="0"/>
                          </a:rPr>
                          <m:t>1</m:t>
                        </m:r>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𝑡𝑎𝑛</m:t>
                            </m:r>
                          </m:e>
                          <m:sup>
                            <m:r>
                              <a:rPr lang="en-US" sz="2800" i="1">
                                <a:latin typeface="Cambria Math" panose="02040503050406030204" pitchFamily="18" charset="0"/>
                              </a:rPr>
                              <m:t>2</m:t>
                            </m:r>
                          </m:sup>
                        </m:sSup>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𝜃</m:t>
                            </m:r>
                          </m:e>
                          <m:sub>
                            <m:r>
                              <a:rPr lang="en-US" sz="2800" b="0" i="1" smtClean="0">
                                <a:latin typeface="Cambria Math" panose="02040503050406030204" pitchFamily="18" charset="0"/>
                                <a:ea typeface="Cambria Math" panose="02040503050406030204" pitchFamily="18" charset="0"/>
                              </a:rPr>
                              <m:t>𝑓</m:t>
                            </m:r>
                          </m:sub>
                        </m:sSub>
                      </m:e>
                    </m:d>
                    <m:sSup>
                      <m:sSupPr>
                        <m:ctrlPr>
                          <a:rPr lang="en-US" sz="2800" i="1">
                            <a:latin typeface="Cambria Math" panose="02040503050406030204" pitchFamily="18" charset="0"/>
                          </a:rPr>
                        </m:ctrlPr>
                      </m:sSupPr>
                      <m:e>
                        <m:r>
                          <a:rPr lang="en-US" sz="2800" i="1">
                            <a:latin typeface="Cambria Math" panose="02040503050406030204" pitchFamily="18" charset="0"/>
                          </a:rPr>
                          <m:t>𝑐𝑜𝑠</m:t>
                        </m:r>
                      </m:e>
                      <m:sup>
                        <m:r>
                          <a:rPr lang="en-US" sz="2800" i="1">
                            <a:latin typeface="Cambria Math" panose="02040503050406030204" pitchFamily="18" charset="0"/>
                          </a:rPr>
                          <m:t>2</m:t>
                        </m:r>
                      </m:sup>
                    </m:sSup>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𝑧</m:t>
                        </m:r>
                      </m:sub>
                    </m:sSub>
                  </m:oMath>
                </a14:m>
                <a:r>
                  <a:rPr lang="en-US" sz="2800" dirty="0" smtClean="0"/>
                  <a:t>+</a:t>
                </a:r>
                <a14:m>
                  <m:oMath xmlns:m="http://schemas.openxmlformats.org/officeDocument/2006/math">
                    <m:d>
                      <m:dPr>
                        <m:ctrlPr>
                          <a:rPr lang="en-US" sz="2800" i="1">
                            <a:latin typeface="Cambria Math" panose="02040503050406030204" pitchFamily="18" charset="0"/>
                          </a:rPr>
                        </m:ctrlPr>
                      </m:dPr>
                      <m:e>
                        <m:f>
                          <m:fPr>
                            <m:ctrlPr>
                              <a:rPr lang="en-US" sz="2800" i="1">
                                <a:latin typeface="Cambria Math" panose="02040503050406030204" pitchFamily="18" charset="0"/>
                                <a:cs typeface="Calibri" panose="020F0502020204030204" pitchFamily="34" charset="0"/>
                              </a:rPr>
                            </m:ctrlPr>
                          </m:fPr>
                          <m:num>
                            <m:sSub>
                              <m:sSubPr>
                                <m:ctrlPr>
                                  <a:rPr lang="en-US" sz="2800" i="1">
                                    <a:latin typeface="Cambria Math" panose="02040503050406030204" pitchFamily="18" charset="0"/>
                                  </a:rPr>
                                </m:ctrlPr>
                              </m:sSubPr>
                              <m:e>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𝑣</m:t>
                                    </m:r>
                                  </m:e>
                                  <m:sup>
                                    <m:r>
                                      <a:rPr lang="en-US" sz="2800" i="1">
                                        <a:latin typeface="Cambria Math" panose="02040503050406030204" pitchFamily="18" charset="0"/>
                                        <a:cs typeface="Calibri" panose="020F0502020204030204" pitchFamily="34" charset="0"/>
                                      </a:rPr>
                                      <m:t>2</m:t>
                                    </m:r>
                                  </m:sup>
                                </m:sSup>
                                <m:r>
                                  <a:rPr lang="en-US" sz="2800" i="1">
                                    <a:latin typeface="Cambria Math" panose="02040503050406030204" pitchFamily="18" charset="0"/>
                                  </a:rPr>
                                  <m:t>𝑡𝑎𝑛</m:t>
                                </m:r>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𝑓</m:t>
                                </m:r>
                              </m:sub>
                            </m:sSub>
                          </m:num>
                          <m:den>
                            <m:r>
                              <a:rPr lang="en-US" sz="2800" i="1">
                                <a:latin typeface="Cambria Math" panose="02040503050406030204" pitchFamily="18" charset="0"/>
                                <a:cs typeface="Calibri" panose="020F0502020204030204" pitchFamily="34" charset="0"/>
                              </a:rPr>
                              <m:t>𝑔𝑆</m:t>
                            </m:r>
                          </m:den>
                        </m:f>
                      </m:e>
                    </m:d>
                    <m:sSub>
                      <m:sSubPr>
                        <m:ctrlPr>
                          <a:rPr lang="en-US" sz="2800" i="1">
                            <a:latin typeface="Cambria Math" panose="02040503050406030204" pitchFamily="18" charset="0"/>
                          </a:rPr>
                        </m:ctrlPr>
                      </m:sSubPr>
                      <m:e>
                        <m:r>
                          <a:rPr lang="en-US" sz="2800" i="1">
                            <a:latin typeface="Cambria Math" panose="02040503050406030204" pitchFamily="18" charset="0"/>
                          </a:rPr>
                          <m:t>𝑐𝑜𝑠</m:t>
                        </m:r>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ea typeface="Cambria Math" panose="02040503050406030204" pitchFamily="18" charset="0"/>
                          </a:rPr>
                          <m:t>𝑧</m:t>
                        </m:r>
                      </m:sub>
                    </m:sSub>
                  </m:oMath>
                </a14:m>
                <a:r>
                  <a:rPr lang="en-US" sz="2800" dirty="0" smtClean="0"/>
                  <a:t>+</a:t>
                </a:r>
                <a14:m>
                  <m:oMath xmlns:m="http://schemas.openxmlformats.org/officeDocument/2006/math">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cs typeface="Calibri" panose="020F0502020204030204" pitchFamily="34" charset="0"/>
                                  </a:rPr>
                                </m:ctrlPr>
                              </m:fPr>
                              <m:num>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𝑣</m:t>
                                    </m:r>
                                  </m:e>
                                  <m:sup>
                                    <m:r>
                                      <a:rPr lang="en-US" sz="2800" i="1">
                                        <a:latin typeface="Cambria Math" panose="02040503050406030204" pitchFamily="18" charset="0"/>
                                        <a:cs typeface="Calibri" panose="020F0502020204030204" pitchFamily="34" charset="0"/>
                                      </a:rPr>
                                      <m:t>2</m:t>
                                    </m:r>
                                  </m:sup>
                                </m:sSup>
                              </m:num>
                              <m:den>
                                <m:r>
                                  <a:rPr lang="en-US" sz="2800" i="1">
                                    <a:latin typeface="Cambria Math" panose="02040503050406030204" pitchFamily="18" charset="0"/>
                                    <a:cs typeface="Calibri" panose="020F0502020204030204" pitchFamily="34" charset="0"/>
                                  </a:rPr>
                                  <m:t>2</m:t>
                                </m:r>
                                <m:r>
                                  <a:rPr lang="en-US" sz="2800" i="1">
                                    <a:latin typeface="Cambria Math" panose="02040503050406030204" pitchFamily="18" charset="0"/>
                                    <a:cs typeface="Calibri" panose="020F0502020204030204" pitchFamily="34" charset="0"/>
                                  </a:rPr>
                                  <m:t>𝑔𝑆</m:t>
                                </m:r>
                              </m:den>
                            </m:f>
                          </m:e>
                        </m:d>
                      </m:e>
                      <m:sup>
                        <m:r>
                          <a:rPr lang="en-US" sz="2800" i="1">
                            <a:latin typeface="Cambria Math" panose="02040503050406030204" pitchFamily="18" charset="0"/>
                          </a:rPr>
                          <m:t>2</m:t>
                        </m:r>
                      </m:sup>
                    </m:sSup>
                    <m:r>
                      <a:rPr lang="en-US" sz="2800" b="0" i="1" smtClean="0">
                        <a:latin typeface="Cambria Math" panose="02040503050406030204" pitchFamily="18" charset="0"/>
                      </a:rPr>
                      <m:t>−1=0</m:t>
                    </m:r>
                  </m:oMath>
                </a14:m>
                <a:r>
                  <a:rPr lang="en-US" sz="2800" dirty="0" smtClean="0"/>
                  <a:t/>
                </a:r>
                <a:br>
                  <a:rPr lang="en-US" sz="2800" dirty="0" smtClean="0"/>
                </a:br>
                <a:r>
                  <a:rPr lang="en-US" sz="2800" dirty="0"/>
                  <a:t/>
                </a:r>
                <a:br>
                  <a:rPr lang="en-US" sz="2800" dirty="0"/>
                </a:br>
                <a:r>
                  <a:rPr lang="en-US" sz="2800" dirty="0" smtClean="0"/>
                  <a:t>(6)</a:t>
                </a:r>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𝑧</m:t>
                        </m:r>
                      </m:sub>
                    </m:sSub>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𝑐𝑜𝑠</m:t>
                        </m:r>
                      </m:e>
                      <m:sup>
                        <m:r>
                          <a:rPr lang="en-US" sz="2800" b="0" i="1" smtClean="0">
                            <a:latin typeface="Cambria Math" panose="02040503050406030204" pitchFamily="18" charset="0"/>
                          </a:rPr>
                          <m:t>−1</m:t>
                        </m:r>
                      </m:sup>
                    </m:sSup>
                    <m:d>
                      <m:dPr>
                        <m:ctrlPr>
                          <a:rPr lang="en-US" sz="2800" i="1" smtClean="0">
                            <a:latin typeface="Cambria Math" panose="02040503050406030204" pitchFamily="18" charset="0"/>
                          </a:rPr>
                        </m:ctrlPr>
                      </m:dPr>
                      <m:e>
                        <m:f>
                          <m:fPr>
                            <m:ctrlPr>
                              <a:rPr lang="en-US" sz="2800" i="1" smtClean="0">
                                <a:latin typeface="Cambria Math" panose="02040503050406030204" pitchFamily="18" charset="0"/>
                              </a:rPr>
                            </m:ctrlPr>
                          </m:fPr>
                          <m:num>
                            <m:r>
                              <a:rPr lang="en-US" sz="2800" b="0" i="1" smtClean="0">
                                <a:latin typeface="Cambria Math" panose="02040503050406030204" pitchFamily="18" charset="0"/>
                              </a:rPr>
                              <m:t>−</m:t>
                            </m:r>
                            <m:f>
                              <m:fPr>
                                <m:ctrlPr>
                                  <a:rPr lang="en-US" sz="2800" i="1">
                                    <a:latin typeface="Cambria Math" panose="02040503050406030204" pitchFamily="18" charset="0"/>
                                    <a:cs typeface="Calibri" panose="020F0502020204030204" pitchFamily="34" charset="0"/>
                                  </a:rPr>
                                </m:ctrlPr>
                              </m:fPr>
                              <m:num>
                                <m:sSub>
                                  <m:sSubPr>
                                    <m:ctrlPr>
                                      <a:rPr lang="en-US" sz="2800" i="1">
                                        <a:latin typeface="Cambria Math" panose="02040503050406030204" pitchFamily="18" charset="0"/>
                                      </a:rPr>
                                    </m:ctrlPr>
                                  </m:sSubPr>
                                  <m:e>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𝑣</m:t>
                                        </m:r>
                                      </m:e>
                                      <m:sup>
                                        <m:r>
                                          <a:rPr lang="en-US" sz="2800" i="1">
                                            <a:latin typeface="Cambria Math" panose="02040503050406030204" pitchFamily="18" charset="0"/>
                                            <a:cs typeface="Calibri" panose="020F0502020204030204" pitchFamily="34" charset="0"/>
                                          </a:rPr>
                                          <m:t>2</m:t>
                                        </m:r>
                                      </m:sup>
                                    </m:sSup>
                                    <m:r>
                                      <a:rPr lang="en-US" sz="2800" i="1">
                                        <a:latin typeface="Cambria Math" panose="02040503050406030204" pitchFamily="18" charset="0"/>
                                      </a:rPr>
                                      <m:t>𝑡𝑎𝑛</m:t>
                                    </m:r>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𝑓</m:t>
                                    </m:r>
                                  </m:sub>
                                </m:sSub>
                              </m:num>
                              <m:den>
                                <m:r>
                                  <a:rPr lang="en-US" sz="2800" i="1">
                                    <a:latin typeface="Cambria Math" panose="02040503050406030204" pitchFamily="18" charset="0"/>
                                    <a:cs typeface="Calibri" panose="020F0502020204030204" pitchFamily="34" charset="0"/>
                                  </a:rPr>
                                  <m:t>𝑔𝑆</m:t>
                                </m:r>
                              </m:den>
                            </m:f>
                            <m:r>
                              <a:rPr lang="en-US" sz="2800" b="0" i="1" smtClean="0">
                                <a:latin typeface="Cambria Math" panose="02040503050406030204" pitchFamily="18" charset="0"/>
                                <a:cs typeface="Calibri" panose="020F0502020204030204" pitchFamily="34" charset="0"/>
                              </a:rPr>
                              <m:t> +</m:t>
                            </m:r>
                            <m:rad>
                              <m:radPr>
                                <m:degHide m:val="on"/>
                                <m:ctrlPr>
                                  <a:rPr lang="en-US" sz="2800" b="0" i="1" smtClean="0">
                                    <a:latin typeface="Cambria Math" panose="02040503050406030204" pitchFamily="18" charset="0"/>
                                    <a:cs typeface="Calibri" panose="020F0502020204030204" pitchFamily="34" charset="0"/>
                                  </a:rPr>
                                </m:ctrlPr>
                              </m:radPr>
                              <m:deg/>
                              <m:e>
                                <m:sSup>
                                  <m:sSupPr>
                                    <m:ctrlPr>
                                      <a:rPr lang="en-US" sz="2800" b="0" i="1" smtClean="0">
                                        <a:latin typeface="Cambria Math" panose="02040503050406030204" pitchFamily="18" charset="0"/>
                                        <a:cs typeface="Calibri" panose="020F0502020204030204" pitchFamily="34"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cs typeface="Calibri" panose="020F0502020204030204" pitchFamily="34" charset="0"/>
                                              </a:rPr>
                                            </m:ctrlPr>
                                          </m:fPr>
                                          <m:num>
                                            <m:sSub>
                                              <m:sSubPr>
                                                <m:ctrlPr>
                                                  <a:rPr lang="en-US" sz="2800" i="1">
                                                    <a:latin typeface="Cambria Math" panose="02040503050406030204" pitchFamily="18" charset="0"/>
                                                  </a:rPr>
                                                </m:ctrlPr>
                                              </m:sSubPr>
                                              <m:e>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𝑣</m:t>
                                                    </m:r>
                                                  </m:e>
                                                  <m:sup>
                                                    <m:r>
                                                      <a:rPr lang="en-US" sz="2800" i="1">
                                                        <a:latin typeface="Cambria Math" panose="02040503050406030204" pitchFamily="18" charset="0"/>
                                                        <a:cs typeface="Calibri" panose="020F0502020204030204" pitchFamily="34" charset="0"/>
                                                      </a:rPr>
                                                      <m:t>2</m:t>
                                                    </m:r>
                                                  </m:sup>
                                                </m:sSup>
                                                <m:r>
                                                  <a:rPr lang="en-US" sz="2800" i="1">
                                                    <a:latin typeface="Cambria Math" panose="02040503050406030204" pitchFamily="18" charset="0"/>
                                                  </a:rPr>
                                                  <m:t>𝑡𝑎𝑛</m:t>
                                                </m:r>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rPr>
                                                  <m:t>𝑓</m:t>
                                                </m:r>
                                              </m:sub>
                                            </m:sSub>
                                          </m:num>
                                          <m:den>
                                            <m:r>
                                              <a:rPr lang="en-US" sz="2800" i="1">
                                                <a:latin typeface="Cambria Math" panose="02040503050406030204" pitchFamily="18" charset="0"/>
                                                <a:cs typeface="Calibri" panose="020F0502020204030204" pitchFamily="34" charset="0"/>
                                              </a:rPr>
                                              <m:t>𝑔𝑆</m:t>
                                            </m:r>
                                          </m:den>
                                        </m:f>
                                      </m:e>
                                    </m:d>
                                  </m:e>
                                  <m:sup>
                                    <m:r>
                                      <a:rPr lang="en-US" sz="2800" b="0" i="1" smtClean="0">
                                        <a:latin typeface="Cambria Math" panose="02040503050406030204" pitchFamily="18" charset="0"/>
                                        <a:cs typeface="Calibri" panose="020F0502020204030204" pitchFamily="34" charset="0"/>
                                      </a:rPr>
                                      <m:t>2</m:t>
                                    </m:r>
                                  </m:sup>
                                </m:sSup>
                                <m:r>
                                  <a:rPr lang="en-US" sz="2800" b="0" i="1" smtClean="0">
                                    <a:latin typeface="Cambria Math" panose="02040503050406030204" pitchFamily="18" charset="0"/>
                                    <a:cs typeface="Calibri" panose="020F0502020204030204" pitchFamily="34" charset="0"/>
                                  </a:rPr>
                                  <m:t>−4</m:t>
                                </m:r>
                                <m:d>
                                  <m:dPr>
                                    <m:ctrlPr>
                                      <a:rPr lang="en-US" sz="2800" i="1">
                                        <a:latin typeface="Cambria Math" panose="02040503050406030204" pitchFamily="18" charset="0"/>
                                      </a:rPr>
                                    </m:ctrlPr>
                                  </m:dPr>
                                  <m:e>
                                    <m:r>
                                      <a:rPr lang="en-US" sz="2800" i="1">
                                        <a:latin typeface="Cambria Math" panose="02040503050406030204" pitchFamily="18" charset="0"/>
                                      </a:rPr>
                                      <m:t>1+</m:t>
                                    </m:r>
                                    <m:sSup>
                                      <m:sSupPr>
                                        <m:ctrlPr>
                                          <a:rPr lang="en-US" sz="2800" i="1">
                                            <a:latin typeface="Cambria Math" panose="02040503050406030204" pitchFamily="18" charset="0"/>
                                          </a:rPr>
                                        </m:ctrlPr>
                                      </m:sSupPr>
                                      <m:e>
                                        <m:r>
                                          <a:rPr lang="en-US" sz="2800" i="1">
                                            <a:latin typeface="Cambria Math" panose="02040503050406030204" pitchFamily="18" charset="0"/>
                                          </a:rPr>
                                          <m:t>𝑡𝑎𝑛</m:t>
                                        </m:r>
                                      </m:e>
                                      <m:sup>
                                        <m:r>
                                          <a:rPr lang="en-US" sz="2800" i="1">
                                            <a:latin typeface="Cambria Math" panose="02040503050406030204" pitchFamily="18" charset="0"/>
                                          </a:rPr>
                                          <m:t>2</m:t>
                                        </m:r>
                                      </m:sup>
                                    </m:sSup>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ea typeface="Cambria Math" panose="02040503050406030204" pitchFamily="18" charset="0"/>
                                          </a:rPr>
                                          <m:t>𝑓</m:t>
                                        </m:r>
                                      </m:sub>
                                    </m:sSub>
                                  </m:e>
                                </m:d>
                                <m:d>
                                  <m:dPr>
                                    <m:ctrlPr>
                                      <a:rPr lang="en-US" sz="2800" i="1" smtClean="0">
                                        <a:latin typeface="Cambria Math" panose="02040503050406030204" pitchFamily="18" charset="0"/>
                                        <a:ea typeface="Cambria Math" panose="02040503050406030204" pitchFamily="18" charset="0"/>
                                      </a:rPr>
                                    </m:ctrlPr>
                                  </m:dPr>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f>
                                              <m:fPr>
                                                <m:ctrlPr>
                                                  <a:rPr lang="en-US" sz="2800" i="1">
                                                    <a:latin typeface="Cambria Math" panose="02040503050406030204" pitchFamily="18" charset="0"/>
                                                    <a:cs typeface="Calibri" panose="020F0502020204030204" pitchFamily="34" charset="0"/>
                                                  </a:rPr>
                                                </m:ctrlPr>
                                              </m:fPr>
                                              <m:num>
                                                <m:sSup>
                                                  <m:sSupPr>
                                                    <m:ctrlPr>
                                                      <a:rPr lang="en-US" sz="2800" i="1">
                                                        <a:latin typeface="Cambria Math" panose="02040503050406030204" pitchFamily="18" charset="0"/>
                                                        <a:cs typeface="Calibri" panose="020F0502020204030204" pitchFamily="34" charset="0"/>
                                                      </a:rPr>
                                                    </m:ctrlPr>
                                                  </m:sSupPr>
                                                  <m:e>
                                                    <m:r>
                                                      <a:rPr lang="en-US" sz="2800" i="1">
                                                        <a:latin typeface="Cambria Math" panose="02040503050406030204" pitchFamily="18" charset="0"/>
                                                        <a:cs typeface="Calibri" panose="020F0502020204030204" pitchFamily="34" charset="0"/>
                                                      </a:rPr>
                                                      <m:t>𝑣</m:t>
                                                    </m:r>
                                                  </m:e>
                                                  <m:sup>
                                                    <m:r>
                                                      <a:rPr lang="en-US" sz="2800" i="1">
                                                        <a:latin typeface="Cambria Math" panose="02040503050406030204" pitchFamily="18" charset="0"/>
                                                        <a:cs typeface="Calibri" panose="020F0502020204030204" pitchFamily="34" charset="0"/>
                                                      </a:rPr>
                                                      <m:t>2</m:t>
                                                    </m:r>
                                                  </m:sup>
                                                </m:sSup>
                                              </m:num>
                                              <m:den>
                                                <m:r>
                                                  <a:rPr lang="en-US" sz="2800" i="1">
                                                    <a:latin typeface="Cambria Math" panose="02040503050406030204" pitchFamily="18" charset="0"/>
                                                    <a:cs typeface="Calibri" panose="020F0502020204030204" pitchFamily="34" charset="0"/>
                                                  </a:rPr>
                                                  <m:t>2</m:t>
                                                </m:r>
                                                <m:r>
                                                  <a:rPr lang="en-US" sz="2800" i="1">
                                                    <a:latin typeface="Cambria Math" panose="02040503050406030204" pitchFamily="18" charset="0"/>
                                                    <a:cs typeface="Calibri" panose="020F0502020204030204" pitchFamily="34" charset="0"/>
                                                  </a:rPr>
                                                  <m:t>𝑔𝑆</m:t>
                                                </m:r>
                                              </m:den>
                                            </m:f>
                                          </m:e>
                                        </m:d>
                                      </m:e>
                                      <m:sup>
                                        <m:r>
                                          <a:rPr lang="en-US" sz="2800" i="1">
                                            <a:latin typeface="Cambria Math" panose="02040503050406030204" pitchFamily="18" charset="0"/>
                                          </a:rPr>
                                          <m:t>2</m:t>
                                        </m:r>
                                      </m:sup>
                                    </m:sSup>
                                    <m:r>
                                      <a:rPr lang="en-US" sz="2800" i="1">
                                        <a:latin typeface="Cambria Math" panose="02040503050406030204" pitchFamily="18" charset="0"/>
                                      </a:rPr>
                                      <m:t>−1</m:t>
                                    </m:r>
                                  </m:e>
                                </m:d>
                              </m:e>
                            </m:rad>
                          </m:num>
                          <m:den>
                            <m:r>
                              <a:rPr lang="en-US" sz="2800" b="0" i="1" smtClean="0">
                                <a:latin typeface="Cambria Math" panose="02040503050406030204" pitchFamily="18" charset="0"/>
                              </a:rPr>
                              <m:t>2</m:t>
                            </m:r>
                            <m:d>
                              <m:dPr>
                                <m:ctrlPr>
                                  <a:rPr lang="en-US" sz="2800" i="1">
                                    <a:latin typeface="Cambria Math" panose="02040503050406030204" pitchFamily="18" charset="0"/>
                                  </a:rPr>
                                </m:ctrlPr>
                              </m:dPr>
                              <m:e>
                                <m:r>
                                  <a:rPr lang="en-US" sz="2800" i="1">
                                    <a:latin typeface="Cambria Math" panose="02040503050406030204" pitchFamily="18" charset="0"/>
                                  </a:rPr>
                                  <m:t>1+</m:t>
                                </m:r>
                                <m:sSup>
                                  <m:sSupPr>
                                    <m:ctrlPr>
                                      <a:rPr lang="en-US" sz="2800" i="1">
                                        <a:latin typeface="Cambria Math" panose="02040503050406030204" pitchFamily="18" charset="0"/>
                                      </a:rPr>
                                    </m:ctrlPr>
                                  </m:sSupPr>
                                  <m:e>
                                    <m:r>
                                      <a:rPr lang="en-US" sz="2800" i="1">
                                        <a:latin typeface="Cambria Math" panose="02040503050406030204" pitchFamily="18" charset="0"/>
                                      </a:rPr>
                                      <m:t>𝑡𝑎𝑛</m:t>
                                    </m:r>
                                  </m:e>
                                  <m:sup>
                                    <m:r>
                                      <a:rPr lang="en-US" sz="2800" i="1">
                                        <a:latin typeface="Cambria Math" panose="02040503050406030204" pitchFamily="18" charset="0"/>
                                      </a:rPr>
                                      <m:t>2</m:t>
                                    </m:r>
                                  </m:sup>
                                </m:sSup>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𝜃</m:t>
                                    </m:r>
                                  </m:e>
                                  <m:sub>
                                    <m:r>
                                      <a:rPr lang="en-US" sz="2800" i="1">
                                        <a:latin typeface="Cambria Math" panose="02040503050406030204" pitchFamily="18" charset="0"/>
                                        <a:ea typeface="Cambria Math" panose="02040503050406030204" pitchFamily="18" charset="0"/>
                                      </a:rPr>
                                      <m:t>𝑓</m:t>
                                    </m:r>
                                  </m:sub>
                                </m:sSub>
                              </m:e>
                            </m:d>
                          </m:den>
                        </m:f>
                      </m:e>
                    </m:d>
                  </m:oMath>
                </a14:m>
                <a:r>
                  <a:rPr lang="en-US" sz="2800" dirty="0" smtClean="0"/>
                  <a:t/>
                </a:r>
                <a:br>
                  <a:rPr lang="en-US" sz="2800" dirty="0" smtClean="0"/>
                </a:br>
                <a:r>
                  <a:rPr lang="en-US" dirty="0"/>
                  <a:t/>
                </a:r>
                <a:br>
                  <a:rPr lang="en-US" dirty="0"/>
                </a:br>
                <a:r>
                  <a:rPr lang="en-US" sz="3600" dirty="0">
                    <a:solidFill>
                      <a:srgbClr val="92D050"/>
                    </a:solidFill>
                    <a:hlinkClick r:id="rId2"/>
                  </a:rPr>
                  <a:t>https://</a:t>
                </a:r>
                <a:r>
                  <a:rPr lang="en-US" sz="3600" dirty="0" smtClean="0">
                    <a:solidFill>
                      <a:srgbClr val="92D050"/>
                    </a:solidFill>
                    <a:hlinkClick r:id="rId2"/>
                  </a:rPr>
                  <a:t>www.desmos.com/calculator/gfvx7xuins</a:t>
                </a:r>
                <a:r>
                  <a:rPr lang="en-US" sz="3600" dirty="0" smtClean="0">
                    <a:solidFill>
                      <a:srgbClr val="92D050"/>
                    </a:solidFill>
                  </a:rPr>
                  <a:t/>
                </a:r>
                <a:br>
                  <a:rPr lang="en-US" sz="3600" dirty="0" smtClean="0">
                    <a:solidFill>
                      <a:srgbClr val="92D050"/>
                    </a:solidFill>
                  </a:rPr>
                </a:br>
                <a:endParaRPr lang="en-US" sz="1400" dirty="0">
                  <a:solidFill>
                    <a:srgbClr val="92D050"/>
                  </a:solidFill>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341311" y="414617"/>
                <a:ext cx="11456989" cy="6122661"/>
              </a:xfrm>
              <a:blipFill>
                <a:blip r:embed="rId3"/>
                <a:stretch>
                  <a:fillRect l="-1650" b="-5876"/>
                </a:stretch>
              </a:blipFill>
            </p:spPr>
            <p:txBody>
              <a:bodyPr/>
              <a:lstStyle/>
              <a:p>
                <a:r>
                  <a:rPr lang="en-US">
                    <a:noFill/>
                  </a:rPr>
                  <a:t> </a:t>
                </a:r>
              </a:p>
            </p:txBody>
          </p:sp>
        </mc:Fallback>
      </mc:AlternateContent>
    </p:spTree>
    <p:extLst>
      <p:ext uri="{BB962C8B-B14F-4D97-AF65-F5344CB8AC3E}">
        <p14:creationId xmlns:p14="http://schemas.microsoft.com/office/powerpoint/2010/main" val="1782084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backyard zip line f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74" y="798512"/>
            <a:ext cx="7781925" cy="538509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8001000" y="2679700"/>
            <a:ext cx="1574800" cy="10033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461500" y="2019300"/>
            <a:ext cx="2209800" cy="1384995"/>
          </a:xfrm>
          <a:prstGeom prst="rect">
            <a:avLst/>
          </a:prstGeom>
          <a:noFill/>
        </p:spPr>
        <p:txBody>
          <a:bodyPr wrap="square" rtlCol="0">
            <a:spAutoFit/>
          </a:bodyPr>
          <a:lstStyle/>
          <a:p>
            <a:pPr algn="ctr"/>
            <a:r>
              <a:rPr lang="en-US" sz="2800" dirty="0" smtClean="0"/>
              <a:t>Not sure about this LZ</a:t>
            </a:r>
            <a:endParaRPr lang="en-US" sz="2800" dirty="0"/>
          </a:p>
        </p:txBody>
      </p:sp>
      <p:sp>
        <p:nvSpPr>
          <p:cNvPr id="2" name="Cloud 1"/>
          <p:cNvSpPr/>
          <p:nvPr/>
        </p:nvSpPr>
        <p:spPr>
          <a:xfrm>
            <a:off x="114299" y="914400"/>
            <a:ext cx="2988129" cy="1968500"/>
          </a:xfrm>
          <a:prstGeom prst="cloud">
            <a:avLst/>
          </a:prstGeom>
          <a:solidFill>
            <a:schemeClr val="accent4">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I HOPE SOMEONE THOUGHT THIS THROUGH</a:t>
            </a:r>
            <a:endParaRPr lang="en-US" sz="2000" b="1" dirty="0">
              <a:solidFill>
                <a:schemeClr val="bg1"/>
              </a:solidFill>
            </a:endParaRPr>
          </a:p>
        </p:txBody>
      </p:sp>
    </p:spTree>
    <p:extLst>
      <p:ext uri="{BB962C8B-B14F-4D97-AF65-F5344CB8AC3E}">
        <p14:creationId xmlns:p14="http://schemas.microsoft.com/office/powerpoint/2010/main" val="1590112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4175" y="1346199"/>
            <a:ext cx="4298425" cy="2463801"/>
          </a:xfrm>
        </p:spPr>
        <p:txBody>
          <a:bodyPr anchor="ctr"/>
          <a:lstStyle/>
          <a:p>
            <a:r>
              <a:rPr lang="en-US" sz="3200" b="1" dirty="0" smtClean="0"/>
              <a:t>1960 Essay: </a:t>
            </a:r>
            <a:r>
              <a:rPr lang="en-US" sz="3200" dirty="0" smtClean="0"/>
              <a:t/>
            </a:r>
            <a:br>
              <a:rPr lang="en-US" sz="3200" dirty="0" smtClean="0"/>
            </a:br>
            <a:r>
              <a:rPr lang="en-US" sz="3200" dirty="0" smtClean="0"/>
              <a:t>The Unreasonable Effectiveness of Mathematics in the Natural Sciences</a:t>
            </a:r>
            <a:endParaRPr lang="en-US" sz="32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l="19829" t="32867" r="52720" b="34178"/>
          <a:stretch/>
        </p:blipFill>
        <p:spPr bwMode="auto">
          <a:xfrm>
            <a:off x="457199" y="507999"/>
            <a:ext cx="6870143" cy="4635501"/>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a:extLst>
              <a:ext uri="{28A0092B-C50C-407E-A947-70E740481C1C}">
                <a14:useLocalDpi xmlns:a14="http://schemas.microsoft.com/office/drawing/2010/main" val="0"/>
              </a:ext>
            </a:extLst>
          </a:blip>
          <a:srcRect l="23076" t="25951" r="29179" b="9409"/>
          <a:stretch/>
        </p:blipFill>
        <p:spPr bwMode="auto">
          <a:xfrm>
            <a:off x="8420100" y="3983961"/>
            <a:ext cx="3492500" cy="26584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588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ckyard zip line f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196975"/>
            <a:ext cx="8239125" cy="473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71334" y="1815738"/>
            <a:ext cx="3154001" cy="1384995"/>
          </a:xfrm>
          <a:prstGeom prst="rect">
            <a:avLst/>
          </a:prstGeom>
          <a:noFill/>
        </p:spPr>
        <p:txBody>
          <a:bodyPr wrap="square" rtlCol="0">
            <a:spAutoFit/>
          </a:bodyPr>
          <a:lstStyle/>
          <a:p>
            <a:pPr algn="ctr"/>
            <a:r>
              <a:rPr lang="en-US" sz="2800" dirty="0" smtClean="0">
                <a:solidFill>
                  <a:schemeClr val="bg1"/>
                </a:solidFill>
              </a:rPr>
              <a:t>What form does the shape of the cable take?</a:t>
            </a:r>
            <a:r>
              <a:rPr lang="en-US" sz="2800" dirty="0" smtClean="0"/>
              <a:t>f</a:t>
            </a:r>
            <a:endParaRPr lang="en-US" sz="2800" dirty="0"/>
          </a:p>
        </p:txBody>
      </p:sp>
    </p:spTree>
    <p:extLst>
      <p:ext uri="{BB962C8B-B14F-4D97-AF65-F5344CB8AC3E}">
        <p14:creationId xmlns:p14="http://schemas.microsoft.com/office/powerpoint/2010/main" val="233995495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074" y="163649"/>
            <a:ext cx="9035525" cy="1944551"/>
          </a:xfrm>
        </p:spPr>
        <p:txBody>
          <a:bodyPr anchor="ctr"/>
          <a:lstStyle/>
          <a:p>
            <a:r>
              <a:rPr lang="en-US" sz="3200" dirty="0"/>
              <a:t>The question has a storied past … Galileo maintained the curve was a </a:t>
            </a:r>
            <a:r>
              <a:rPr lang="en-US" sz="3200" dirty="0" smtClean="0"/>
              <a:t>parabola … </a:t>
            </a:r>
            <a:r>
              <a:rPr lang="en-US" sz="3200" dirty="0"/>
              <a:t>which was later disproven by Jungius in 1669</a:t>
            </a:r>
            <a:r>
              <a:rPr lang="en-US" sz="3200" dirty="0" smtClean="0"/>
              <a:t>.</a:t>
            </a:r>
            <a:endParaRPr lang="en-US" sz="3200" dirty="0"/>
          </a:p>
        </p:txBody>
      </p:sp>
      <mc:AlternateContent xmlns:mc="http://schemas.openxmlformats.org/markup-compatibility/2006" xmlns:a14="http://schemas.microsoft.com/office/drawing/2010/main">
        <mc:Choice Requires="a14">
          <p:sp>
            <p:nvSpPr>
              <p:cNvPr id="6" name="TextBox 5"/>
              <p:cNvSpPr txBox="1"/>
              <p:nvPr/>
            </p:nvSpPr>
            <p:spPr>
              <a:xfrm>
                <a:off x="6834443" y="4813300"/>
                <a:ext cx="4811457" cy="1629100"/>
              </a:xfrm>
              <a:prstGeom prst="rect">
                <a:avLst/>
              </a:prstGeom>
              <a:noFill/>
            </p:spPr>
            <p:txBody>
              <a:bodyPr wrap="square" rtlCol="0">
                <a:spAutoFit/>
              </a:bodyPr>
              <a:lstStyle/>
              <a:p>
                <a:pPr algn="ctr"/>
                <a:r>
                  <a:rPr lang="en-US" sz="4000" b="1" dirty="0" smtClean="0">
                    <a:solidFill>
                      <a:srgbClr val="FFC000"/>
                    </a:solidFill>
                  </a:rPr>
                  <a:t>Catenary Curve</a:t>
                </a:r>
              </a:p>
              <a:p>
                <a:pPr algn="ctr"/>
                <a:r>
                  <a:rPr lang="en-US" sz="4000" b="1" dirty="0" smtClean="0">
                    <a:solidFill>
                      <a:srgbClr val="FFC000"/>
                    </a:solidFill>
                  </a:rPr>
                  <a:t>y = acosh</a:t>
                </a:r>
                <a14:m>
                  <m:oMath xmlns:m="http://schemas.openxmlformats.org/officeDocument/2006/math">
                    <m:d>
                      <m:dPr>
                        <m:ctrlPr>
                          <a:rPr lang="en-US" sz="4000" b="1" i="1" smtClean="0">
                            <a:solidFill>
                              <a:srgbClr val="FFC000"/>
                            </a:solidFill>
                            <a:latin typeface="Cambria Math" panose="02040503050406030204" pitchFamily="18" charset="0"/>
                          </a:rPr>
                        </m:ctrlPr>
                      </m:dPr>
                      <m:e>
                        <m:f>
                          <m:fPr>
                            <m:ctrlPr>
                              <a:rPr lang="en-US" sz="4000" b="1" i="1">
                                <a:solidFill>
                                  <a:srgbClr val="FFC000"/>
                                </a:solidFill>
                                <a:latin typeface="Cambria Math" panose="02040503050406030204" pitchFamily="18" charset="0"/>
                              </a:rPr>
                            </m:ctrlPr>
                          </m:fPr>
                          <m:num>
                            <m:r>
                              <a:rPr lang="en-US" sz="4000" b="1" i="1">
                                <a:solidFill>
                                  <a:srgbClr val="FFC000"/>
                                </a:solidFill>
                                <a:latin typeface="Cambria Math" panose="02040503050406030204" pitchFamily="18" charset="0"/>
                              </a:rPr>
                              <m:t>𝒙</m:t>
                            </m:r>
                          </m:num>
                          <m:den>
                            <m:r>
                              <a:rPr lang="en-US" sz="4000" b="1" i="1">
                                <a:solidFill>
                                  <a:srgbClr val="FFC000"/>
                                </a:solidFill>
                                <a:latin typeface="Cambria Math" panose="02040503050406030204" pitchFamily="18" charset="0"/>
                              </a:rPr>
                              <m:t>𝒂</m:t>
                            </m:r>
                          </m:den>
                        </m:f>
                      </m:e>
                    </m:d>
                  </m:oMath>
                </a14:m>
                <a:endParaRPr lang="en-US" sz="3200" b="1" dirty="0" smtClean="0">
                  <a:solidFill>
                    <a:srgbClr val="92D05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834443" y="4813300"/>
                <a:ext cx="4811457" cy="1629100"/>
              </a:xfrm>
              <a:prstGeom prst="rect">
                <a:avLst/>
              </a:prstGeom>
              <a:blipFill>
                <a:blip r:embed="rId2"/>
                <a:stretch>
                  <a:fillRect t="-6742" b="-5243"/>
                </a:stretch>
              </a:blipFill>
            </p:spPr>
            <p:txBody>
              <a:bodyPr/>
              <a:lstStyle/>
              <a:p>
                <a:r>
                  <a:rPr lang="en-US">
                    <a:noFill/>
                  </a:rPr>
                  <a:t> </a:t>
                </a:r>
              </a:p>
            </p:txBody>
          </p:sp>
        </mc:Fallback>
      </mc:AlternateContent>
      <p:sp>
        <p:nvSpPr>
          <p:cNvPr id="7" name="TextBox 6"/>
          <p:cNvSpPr txBox="1"/>
          <p:nvPr/>
        </p:nvSpPr>
        <p:spPr>
          <a:xfrm>
            <a:off x="337074" y="2108200"/>
            <a:ext cx="10414000" cy="4031873"/>
          </a:xfrm>
          <a:prstGeom prst="rect">
            <a:avLst/>
          </a:prstGeom>
          <a:noFill/>
        </p:spPr>
        <p:txBody>
          <a:bodyPr wrap="square" rtlCol="0">
            <a:spAutoFit/>
          </a:bodyPr>
          <a:lstStyle/>
          <a:p>
            <a:r>
              <a:rPr lang="en-US" sz="3200" dirty="0"/>
              <a:t>Jakob Bernoulli proposed the challenge to obtain an equation for this curve which was ultimately met by Leibniz, Huygens and Johann Bernoulli in 1691.  It was Huygens who coined the name </a:t>
            </a:r>
            <a:r>
              <a:rPr lang="en-US" sz="3200" b="1" dirty="0"/>
              <a:t>CATENARY</a:t>
            </a:r>
            <a:r>
              <a:rPr lang="en-US" sz="3200" dirty="0"/>
              <a:t> for this curve … which is appropriately derived from the Latin word for “chain” </a:t>
            </a:r>
            <a:br>
              <a:rPr lang="en-US" sz="3200" dirty="0"/>
            </a:br>
            <a:r>
              <a:rPr lang="en-US" sz="3200" dirty="0"/>
              <a:t>… </a:t>
            </a:r>
            <a:r>
              <a:rPr lang="en-US" sz="3200" i="1" dirty="0">
                <a:solidFill>
                  <a:srgbClr val="92D050"/>
                </a:solidFill>
              </a:rPr>
              <a:t>or perhaps inappropriately </a:t>
            </a:r>
            <a:endParaRPr lang="en-US" sz="3200" i="1" dirty="0" smtClean="0">
              <a:solidFill>
                <a:srgbClr val="92D050"/>
              </a:solidFill>
            </a:endParaRPr>
          </a:p>
          <a:p>
            <a:r>
              <a:rPr lang="en-US" sz="3200" i="1" dirty="0" smtClean="0">
                <a:solidFill>
                  <a:srgbClr val="92D050"/>
                </a:solidFill>
              </a:rPr>
              <a:t>if you </a:t>
            </a:r>
            <a:r>
              <a:rPr lang="en-US" sz="3200" i="1" dirty="0">
                <a:solidFill>
                  <a:srgbClr val="92D050"/>
                </a:solidFill>
              </a:rPr>
              <a:t>don’t speak Latin</a:t>
            </a:r>
            <a:r>
              <a:rPr lang="en-US" sz="3200" dirty="0"/>
              <a:t>.</a:t>
            </a:r>
          </a:p>
        </p:txBody>
      </p:sp>
    </p:spTree>
    <p:extLst>
      <p:ext uri="{BB962C8B-B14F-4D97-AF65-F5344CB8AC3E}">
        <p14:creationId xmlns:p14="http://schemas.microsoft.com/office/powerpoint/2010/main" val="2795503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75936" y="306686"/>
                <a:ext cx="4357964" cy="1475469"/>
              </a:xfrm>
              <a:prstGeom prst="rect">
                <a:avLst/>
              </a:prstGeom>
              <a:noFill/>
            </p:spPr>
            <p:txBody>
              <a:bodyPr wrap="square" rtlCol="0">
                <a:spAutoFit/>
              </a:bodyPr>
              <a:lstStyle/>
              <a:p>
                <a:pPr algn="ctr"/>
                <a:r>
                  <a:rPr lang="en-US" sz="3600" b="1" dirty="0" smtClean="0">
                    <a:solidFill>
                      <a:srgbClr val="92D050"/>
                    </a:solidFill>
                  </a:rPr>
                  <a:t>Catenary Curve</a:t>
                </a:r>
              </a:p>
              <a:p>
                <a:pPr algn="ctr"/>
                <a:r>
                  <a:rPr lang="en-US" sz="3600" b="1" dirty="0" smtClean="0">
                    <a:solidFill>
                      <a:srgbClr val="92D050"/>
                    </a:solidFill>
                  </a:rPr>
                  <a:t>y = acosh</a:t>
                </a:r>
                <a14:m>
                  <m:oMath xmlns:m="http://schemas.openxmlformats.org/officeDocument/2006/math">
                    <m:d>
                      <m:dPr>
                        <m:ctrlPr>
                          <a:rPr lang="en-US" sz="3600" b="1" i="1" smtClean="0">
                            <a:solidFill>
                              <a:srgbClr val="92D050"/>
                            </a:solidFill>
                            <a:latin typeface="Cambria Math" panose="02040503050406030204" pitchFamily="18" charset="0"/>
                          </a:rPr>
                        </m:ctrlPr>
                      </m:dPr>
                      <m:e>
                        <m:f>
                          <m:fPr>
                            <m:ctrlPr>
                              <a:rPr lang="en-US" sz="3600" b="1" i="1">
                                <a:solidFill>
                                  <a:srgbClr val="92D050"/>
                                </a:solidFill>
                                <a:latin typeface="Cambria Math" panose="02040503050406030204" pitchFamily="18" charset="0"/>
                              </a:rPr>
                            </m:ctrlPr>
                          </m:fPr>
                          <m:num>
                            <m:r>
                              <a:rPr lang="en-US" sz="3600" b="1" i="1">
                                <a:solidFill>
                                  <a:srgbClr val="92D050"/>
                                </a:solidFill>
                                <a:latin typeface="Cambria Math" panose="02040503050406030204" pitchFamily="18" charset="0"/>
                              </a:rPr>
                              <m:t>𝒙</m:t>
                            </m:r>
                          </m:num>
                          <m:den>
                            <m:r>
                              <a:rPr lang="en-US" sz="3600" b="1" i="1">
                                <a:solidFill>
                                  <a:srgbClr val="92D050"/>
                                </a:solidFill>
                                <a:latin typeface="Cambria Math" panose="02040503050406030204" pitchFamily="18" charset="0"/>
                              </a:rPr>
                              <m:t>𝒂</m:t>
                            </m:r>
                          </m:den>
                        </m:f>
                      </m:e>
                    </m:d>
                  </m:oMath>
                </a14:m>
                <a:endParaRPr lang="en-US" sz="2800" b="1" dirty="0" smtClean="0">
                  <a:solidFill>
                    <a:srgbClr val="92D05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75936" y="306686"/>
                <a:ext cx="4357964" cy="1475469"/>
              </a:xfrm>
              <a:prstGeom prst="rect">
                <a:avLst/>
              </a:prstGeom>
              <a:blipFill>
                <a:blip r:embed="rId2"/>
                <a:stretch>
                  <a:fillRect t="-5785" b="-4959"/>
                </a:stretch>
              </a:blipFill>
            </p:spPr>
            <p:txBody>
              <a:bodyPr/>
              <a:lstStyle/>
              <a:p>
                <a:r>
                  <a:rPr lang="en-US">
                    <a:noFill/>
                  </a:rPr>
                  <a:t> </a:t>
                </a:r>
              </a:p>
            </p:txBody>
          </p:sp>
        </mc:Fallback>
      </mc:AlternateContent>
      <p:sp>
        <p:nvSpPr>
          <p:cNvPr id="4" name="TextBox 3"/>
          <p:cNvSpPr txBox="1"/>
          <p:nvPr/>
        </p:nvSpPr>
        <p:spPr>
          <a:xfrm>
            <a:off x="364763" y="1974937"/>
            <a:ext cx="3648437" cy="2308324"/>
          </a:xfrm>
          <a:prstGeom prst="rect">
            <a:avLst/>
          </a:prstGeom>
          <a:noFill/>
        </p:spPr>
        <p:txBody>
          <a:bodyPr wrap="square" rtlCol="0">
            <a:spAutoFit/>
          </a:bodyPr>
          <a:lstStyle/>
          <a:p>
            <a:pPr algn="ctr"/>
            <a:r>
              <a:rPr lang="en-US" sz="3600" b="1" dirty="0" smtClean="0">
                <a:solidFill>
                  <a:srgbClr val="92D050"/>
                </a:solidFill>
              </a:rPr>
              <a:t>What does the constant value ‘a’ represent on the curve?</a:t>
            </a:r>
            <a:endParaRPr lang="en-US" sz="2800" b="1" dirty="0" smtClean="0">
              <a:solidFill>
                <a:srgbClr val="92D050"/>
              </a:solidFill>
            </a:endParaRPr>
          </a:p>
        </p:txBody>
      </p:sp>
      <p:pic>
        <p:nvPicPr>
          <p:cNvPr id="6" name="Picture 5"/>
          <p:cNvPicPr>
            <a:picLocks noChangeAspect="1"/>
          </p:cNvPicPr>
          <p:nvPr/>
        </p:nvPicPr>
        <p:blipFill>
          <a:blip r:embed="rId3"/>
          <a:stretch>
            <a:fillRect/>
          </a:stretch>
        </p:blipFill>
        <p:spPr>
          <a:xfrm>
            <a:off x="4533900" y="445724"/>
            <a:ext cx="4277477" cy="3669706"/>
          </a:xfrm>
          <a:prstGeom prst="rect">
            <a:avLst/>
          </a:prstGeom>
        </p:spPr>
      </p:pic>
      <p:sp>
        <p:nvSpPr>
          <p:cNvPr id="7" name="Rectangle 6"/>
          <p:cNvSpPr/>
          <p:nvPr/>
        </p:nvSpPr>
        <p:spPr>
          <a:xfrm>
            <a:off x="8891864" y="1437774"/>
            <a:ext cx="3218501" cy="2677656"/>
          </a:xfrm>
          <a:prstGeom prst="rect">
            <a:avLst/>
          </a:prstGeom>
        </p:spPr>
        <p:txBody>
          <a:bodyPr wrap="square">
            <a:spAutoFit/>
          </a:bodyPr>
          <a:lstStyle/>
          <a:p>
            <a:pPr algn="ctr"/>
            <a:r>
              <a:rPr lang="en-US" sz="2400" b="1" dirty="0" smtClean="0"/>
              <a:t>The constant represents the </a:t>
            </a:r>
          </a:p>
          <a:p>
            <a:pPr algn="ctr"/>
            <a:r>
              <a:rPr lang="en-US" sz="2400" b="1" dirty="0" smtClean="0"/>
              <a:t>y-intercept … or more importantly for our consideration … the curvature of the catenary curve.  </a:t>
            </a:r>
            <a:endParaRPr lang="en-US" b="1" dirty="0"/>
          </a:p>
        </p:txBody>
      </p:sp>
      <mc:AlternateContent xmlns:mc="http://schemas.openxmlformats.org/markup-compatibility/2006" xmlns:a14="http://schemas.microsoft.com/office/drawing/2010/main">
        <mc:Choice Requires="a14">
          <p:sp>
            <p:nvSpPr>
              <p:cNvPr id="9" name="Rectangle 8"/>
              <p:cNvSpPr/>
              <p:nvPr/>
            </p:nvSpPr>
            <p:spPr>
              <a:xfrm>
                <a:off x="364763" y="4665857"/>
                <a:ext cx="11366500" cy="1896609"/>
              </a:xfrm>
              <a:prstGeom prst="rect">
                <a:avLst/>
              </a:prstGeom>
            </p:spPr>
            <p:txBody>
              <a:bodyPr wrap="square">
                <a:spAutoFit/>
              </a:bodyPr>
              <a:lstStyle/>
              <a:p>
                <a:pPr algn="ctr"/>
                <a:r>
                  <a:rPr lang="en-US" sz="2800" b="1" dirty="0" smtClean="0">
                    <a:solidFill>
                      <a:srgbClr val="FFC000"/>
                    </a:solidFill>
                  </a:rPr>
                  <a:t>Interesting side note … the radius of curvature at x = 0 is also ‘a’</a:t>
                </a:r>
                <a:endParaRPr lang="en-US" sz="2800" b="1" dirty="0">
                  <a:solidFill>
                    <a:srgbClr val="FFC000"/>
                  </a:solidFill>
                </a:endParaRPr>
              </a:p>
              <a:p>
                <a:pPr algn="ctr"/>
                <a14:m>
                  <m:oMathPara xmlns:m="http://schemas.openxmlformats.org/officeDocument/2006/math">
                    <m:oMathParaPr>
                      <m:jc m:val="centerGroup"/>
                    </m:oMathParaPr>
                    <m:oMath xmlns:m="http://schemas.openxmlformats.org/officeDocument/2006/math">
                      <m:r>
                        <a:rPr lang="en-US" sz="3600" b="1" i="1" smtClean="0">
                          <a:solidFill>
                            <a:srgbClr val="FFC000"/>
                          </a:solidFill>
                          <a:latin typeface="Cambria Math" panose="02040503050406030204" pitchFamily="18" charset="0"/>
                          <a:ea typeface="Cambria Math" panose="02040503050406030204" pitchFamily="18" charset="0"/>
                        </a:rPr>
                        <m:t>𝛒</m:t>
                      </m:r>
                      <m:r>
                        <a:rPr lang="en-US" sz="3600" b="1" i="1" smtClean="0">
                          <a:solidFill>
                            <a:srgbClr val="FFC000"/>
                          </a:solidFill>
                          <a:latin typeface="Cambria Math" panose="02040503050406030204" pitchFamily="18" charset="0"/>
                          <a:ea typeface="Cambria Math" panose="02040503050406030204" pitchFamily="18" charset="0"/>
                        </a:rPr>
                        <m:t>= </m:t>
                      </m:r>
                      <m:f>
                        <m:fPr>
                          <m:ctrlPr>
                            <a:rPr lang="en-US" sz="3600" b="1" i="1" smtClean="0">
                              <a:solidFill>
                                <a:srgbClr val="FFC000"/>
                              </a:solidFill>
                              <a:latin typeface="Cambria Math" panose="02040503050406030204" pitchFamily="18" charset="0"/>
                            </a:rPr>
                          </m:ctrlPr>
                        </m:fPr>
                        <m:num>
                          <m:sSup>
                            <m:sSupPr>
                              <m:ctrlPr>
                                <a:rPr lang="en-US" sz="3600" b="1" i="1" smtClean="0">
                                  <a:solidFill>
                                    <a:srgbClr val="FFC000"/>
                                  </a:solidFill>
                                  <a:latin typeface="Cambria Math" panose="02040503050406030204" pitchFamily="18" charset="0"/>
                                </a:rPr>
                              </m:ctrlPr>
                            </m:sSupPr>
                            <m:e>
                              <m:d>
                                <m:dPr>
                                  <m:ctrlPr>
                                    <a:rPr lang="en-US" sz="3600" b="1" i="1" smtClean="0">
                                      <a:solidFill>
                                        <a:srgbClr val="FFC000"/>
                                      </a:solidFill>
                                      <a:latin typeface="Cambria Math" panose="02040503050406030204" pitchFamily="18" charset="0"/>
                                    </a:rPr>
                                  </m:ctrlPr>
                                </m:dPr>
                                <m:e>
                                  <m:r>
                                    <a:rPr lang="en-US" sz="3600" b="1" i="1" smtClean="0">
                                      <a:solidFill>
                                        <a:srgbClr val="FFC000"/>
                                      </a:solidFill>
                                      <a:latin typeface="Cambria Math" panose="02040503050406030204" pitchFamily="18" charset="0"/>
                                    </a:rPr>
                                    <m:t>𝟏</m:t>
                                  </m:r>
                                  <m:r>
                                    <a:rPr lang="en-US" sz="3600" b="1" i="1" smtClean="0">
                                      <a:solidFill>
                                        <a:srgbClr val="FFC000"/>
                                      </a:solidFill>
                                      <a:latin typeface="Cambria Math" panose="02040503050406030204" pitchFamily="18" charset="0"/>
                                    </a:rPr>
                                    <m:t>+</m:t>
                                  </m:r>
                                  <m:sSup>
                                    <m:sSupPr>
                                      <m:ctrlPr>
                                        <a:rPr lang="en-US" sz="3600" b="1" i="1" smtClean="0">
                                          <a:solidFill>
                                            <a:srgbClr val="FFC000"/>
                                          </a:solidFill>
                                          <a:latin typeface="Cambria Math" panose="02040503050406030204" pitchFamily="18" charset="0"/>
                                        </a:rPr>
                                      </m:ctrlPr>
                                    </m:sSupPr>
                                    <m:e>
                                      <m:sSup>
                                        <m:sSupPr>
                                          <m:ctrlPr>
                                            <a:rPr lang="en-US" sz="3600" b="1" i="1" smtClean="0">
                                              <a:solidFill>
                                                <a:srgbClr val="FFC000"/>
                                              </a:solidFill>
                                              <a:latin typeface="Cambria Math" panose="02040503050406030204" pitchFamily="18" charset="0"/>
                                            </a:rPr>
                                          </m:ctrlPr>
                                        </m:sSupPr>
                                        <m:e>
                                          <m:r>
                                            <a:rPr lang="en-US" sz="3600" b="1" i="1" smtClean="0">
                                              <a:solidFill>
                                                <a:srgbClr val="FFC000"/>
                                              </a:solidFill>
                                              <a:latin typeface="Cambria Math" panose="02040503050406030204" pitchFamily="18" charset="0"/>
                                            </a:rPr>
                                            <m:t>𝒇</m:t>
                                          </m:r>
                                        </m:e>
                                        <m:sup>
                                          <m:r>
                                            <a:rPr lang="en-US" sz="3600" b="1" i="1" smtClean="0">
                                              <a:solidFill>
                                                <a:srgbClr val="FFC000"/>
                                              </a:solidFill>
                                              <a:latin typeface="Cambria Math" panose="02040503050406030204" pitchFamily="18" charset="0"/>
                                            </a:rPr>
                                            <m:t>′</m:t>
                                          </m:r>
                                        </m:sup>
                                      </m:sSup>
                                      <m:r>
                                        <a:rPr lang="en-US" sz="3600" b="1" i="1" smtClean="0">
                                          <a:solidFill>
                                            <a:srgbClr val="FFC000"/>
                                          </a:solidFill>
                                          <a:latin typeface="Cambria Math" panose="02040503050406030204" pitchFamily="18" charset="0"/>
                                        </a:rPr>
                                        <m:t>(</m:t>
                                      </m:r>
                                      <m:r>
                                        <a:rPr lang="en-US" sz="3600" b="1" i="1" smtClean="0">
                                          <a:solidFill>
                                            <a:srgbClr val="FFC000"/>
                                          </a:solidFill>
                                          <a:latin typeface="Cambria Math" panose="02040503050406030204" pitchFamily="18" charset="0"/>
                                        </a:rPr>
                                        <m:t>𝒙</m:t>
                                      </m:r>
                                      <m:r>
                                        <a:rPr lang="en-US" sz="3600" b="1" i="1" smtClean="0">
                                          <a:solidFill>
                                            <a:srgbClr val="FFC000"/>
                                          </a:solidFill>
                                          <a:latin typeface="Cambria Math" panose="02040503050406030204" pitchFamily="18" charset="0"/>
                                        </a:rPr>
                                        <m:t>)</m:t>
                                      </m:r>
                                    </m:e>
                                    <m:sup>
                                      <m:r>
                                        <a:rPr lang="en-US" sz="3600" b="1" i="1" smtClean="0">
                                          <a:solidFill>
                                            <a:srgbClr val="FFC000"/>
                                          </a:solidFill>
                                          <a:latin typeface="Cambria Math" panose="02040503050406030204" pitchFamily="18" charset="0"/>
                                        </a:rPr>
                                        <m:t>𝟐</m:t>
                                      </m:r>
                                    </m:sup>
                                  </m:sSup>
                                </m:e>
                              </m:d>
                            </m:e>
                            <m:sup>
                              <m:r>
                                <a:rPr lang="en-US" sz="3600" b="1" i="1" smtClean="0">
                                  <a:solidFill>
                                    <a:srgbClr val="FFC000"/>
                                  </a:solidFill>
                                  <a:latin typeface="Cambria Math" panose="02040503050406030204" pitchFamily="18" charset="0"/>
                                </a:rPr>
                                <m:t>𝟏</m:t>
                              </m:r>
                              <m:r>
                                <a:rPr lang="en-US" sz="3600" b="1" i="1" smtClean="0">
                                  <a:solidFill>
                                    <a:srgbClr val="FFC000"/>
                                  </a:solidFill>
                                  <a:latin typeface="Cambria Math" panose="02040503050406030204" pitchFamily="18" charset="0"/>
                                </a:rPr>
                                <m:t>.</m:t>
                              </m:r>
                              <m:r>
                                <a:rPr lang="en-US" sz="3600" b="1" i="1" smtClean="0">
                                  <a:solidFill>
                                    <a:srgbClr val="FFC000"/>
                                  </a:solidFill>
                                  <a:latin typeface="Cambria Math" panose="02040503050406030204" pitchFamily="18" charset="0"/>
                                </a:rPr>
                                <m:t>𝟓</m:t>
                              </m:r>
                            </m:sup>
                          </m:sSup>
                        </m:num>
                        <m:den>
                          <m:r>
                            <a:rPr lang="en-US" sz="3600" b="1" i="1" smtClean="0">
                              <a:solidFill>
                                <a:srgbClr val="FFC000"/>
                              </a:solidFill>
                              <a:latin typeface="Cambria Math" panose="02040503050406030204" pitchFamily="18" charset="0"/>
                            </a:rPr>
                            <m:t>𝒇</m:t>
                          </m:r>
                          <m:r>
                            <a:rPr lang="en-US" sz="3600" b="1" i="1" smtClean="0">
                              <a:solidFill>
                                <a:srgbClr val="FFC000"/>
                              </a:solidFill>
                              <a:latin typeface="Cambria Math" panose="02040503050406030204" pitchFamily="18" charset="0"/>
                            </a:rPr>
                            <m:t>"(</m:t>
                          </m:r>
                          <m:r>
                            <a:rPr lang="en-US" sz="3600" b="1" i="1" smtClean="0">
                              <a:solidFill>
                                <a:srgbClr val="FFC000"/>
                              </a:solidFill>
                              <a:latin typeface="Cambria Math" panose="02040503050406030204" pitchFamily="18" charset="0"/>
                            </a:rPr>
                            <m:t>𝒙</m:t>
                          </m:r>
                          <m:r>
                            <a:rPr lang="en-US" sz="3600" b="1" i="1" smtClean="0">
                              <a:solidFill>
                                <a:srgbClr val="FFC000"/>
                              </a:solidFill>
                              <a:latin typeface="Cambria Math" panose="02040503050406030204" pitchFamily="18" charset="0"/>
                            </a:rPr>
                            <m:t>)</m:t>
                          </m:r>
                        </m:den>
                      </m:f>
                    </m:oMath>
                  </m:oMathPara>
                </a14:m>
                <a:endParaRPr lang="en-US" sz="2000" b="1" dirty="0">
                  <a:solidFill>
                    <a:srgbClr val="92D05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364763" y="4665857"/>
                <a:ext cx="11366500" cy="1896609"/>
              </a:xfrm>
              <a:prstGeom prst="rect">
                <a:avLst/>
              </a:prstGeom>
              <a:blipFill>
                <a:blip r:embed="rId4"/>
                <a:stretch>
                  <a:fillRect t="-3205"/>
                </a:stretch>
              </a:blipFill>
            </p:spPr>
            <p:txBody>
              <a:bodyPr/>
              <a:lstStyle/>
              <a:p>
                <a:r>
                  <a:rPr lang="en-US">
                    <a:noFill/>
                  </a:rPr>
                  <a:t> </a:t>
                </a:r>
              </a:p>
            </p:txBody>
          </p:sp>
        </mc:Fallback>
      </mc:AlternateContent>
    </p:spTree>
    <p:extLst>
      <p:ext uri="{BB962C8B-B14F-4D97-AF65-F5344CB8AC3E}">
        <p14:creationId xmlns:p14="http://schemas.microsoft.com/office/powerpoint/2010/main" val="2014111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094" y="744538"/>
            <a:ext cx="8825658" cy="4116251"/>
          </a:xfrm>
        </p:spPr>
        <p:txBody>
          <a:bodyPr anchor="ctr"/>
          <a:lstStyle/>
          <a:p>
            <a:r>
              <a:rPr lang="en-US" sz="3200" dirty="0" smtClean="0"/>
              <a:t>Find </a:t>
            </a:r>
            <a:r>
              <a:rPr lang="en-US" sz="3200" dirty="0"/>
              <a:t>the catenary </a:t>
            </a:r>
            <a:r>
              <a:rPr lang="en-US" sz="3200" dirty="0" smtClean="0"/>
              <a:t>equation with the 	proper curvature so </a:t>
            </a:r>
            <a:r>
              <a:rPr lang="en-US" sz="3200" dirty="0"/>
              <a:t>that someone can </a:t>
            </a:r>
            <a:r>
              <a:rPr lang="en-US" sz="3200" dirty="0" smtClean="0"/>
              <a:t>	enjoy </a:t>
            </a:r>
            <a:r>
              <a:rPr lang="en-US" sz="3200" dirty="0"/>
              <a:t>the benefits of gravity and slide </a:t>
            </a:r>
            <a:r>
              <a:rPr lang="en-US" sz="3200" dirty="0" smtClean="0"/>
              <a:t>	down with enough </a:t>
            </a:r>
            <a:r>
              <a:rPr lang="en-US" sz="3200" dirty="0"/>
              <a:t>sag in </a:t>
            </a:r>
            <a:r>
              <a:rPr lang="en-US" sz="3200" dirty="0" smtClean="0"/>
              <a:t>the </a:t>
            </a:r>
            <a:r>
              <a:rPr lang="en-US" sz="3200" dirty="0"/>
              <a:t>cable </a:t>
            </a:r>
            <a:r>
              <a:rPr lang="en-US" sz="3200" dirty="0" smtClean="0"/>
              <a:t>to 	enable </a:t>
            </a:r>
            <a:r>
              <a:rPr lang="en-US" sz="3200" dirty="0"/>
              <a:t>them to reach the </a:t>
            </a:r>
            <a:r>
              <a:rPr lang="en-US" sz="3200" dirty="0" smtClean="0"/>
              <a:t>landing, but </a:t>
            </a:r>
            <a:r>
              <a:rPr lang="en-US" sz="3200" dirty="0"/>
              <a:t>at </a:t>
            </a:r>
            <a:r>
              <a:rPr lang="en-US" sz="3200" dirty="0" smtClean="0"/>
              <a:t>	a reasonable speed.</a:t>
            </a:r>
            <a:endParaRPr lang="en-US" sz="3200" dirty="0"/>
          </a:p>
        </p:txBody>
      </p:sp>
      <p:sp>
        <p:nvSpPr>
          <p:cNvPr id="3" name="Subtitle 2"/>
          <p:cNvSpPr>
            <a:spLocks noGrp="1"/>
          </p:cNvSpPr>
          <p:nvPr>
            <p:ph type="subTitle" idx="1"/>
          </p:nvPr>
        </p:nvSpPr>
        <p:spPr>
          <a:xfrm>
            <a:off x="1154955" y="408580"/>
            <a:ext cx="8825658" cy="861420"/>
          </a:xfrm>
        </p:spPr>
        <p:txBody>
          <a:bodyPr anchor="ctr">
            <a:noAutofit/>
          </a:bodyPr>
          <a:lstStyle/>
          <a:p>
            <a:pPr algn="ctr"/>
            <a:r>
              <a:rPr lang="en-US" sz="6000" dirty="0" smtClean="0"/>
              <a:t>The problem:</a:t>
            </a:r>
            <a:endParaRPr lang="en-US" sz="6000"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701" y="3925614"/>
            <a:ext cx="5574210" cy="262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9997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57" y="426592"/>
            <a:ext cx="10222186" cy="4741582"/>
          </a:xfrm>
        </p:spPr>
        <p:txBody>
          <a:bodyPr/>
          <a:lstStyle/>
          <a:p>
            <a:r>
              <a:rPr lang="en-US" u="sng" dirty="0" smtClean="0"/>
              <a:t>Givens for a particular zip-line design:</a:t>
            </a:r>
            <a:r>
              <a:rPr lang="en-US" dirty="0"/>
              <a:t/>
            </a:r>
            <a:br>
              <a:rPr lang="en-US" dirty="0"/>
            </a:br>
            <a:r>
              <a:rPr lang="en-US" dirty="0" smtClean="0"/>
              <a:t>   W </a:t>
            </a:r>
            <a:r>
              <a:rPr lang="en-US" dirty="0"/>
              <a:t>= width between the supports</a:t>
            </a:r>
            <a:br>
              <a:rPr lang="en-US" dirty="0"/>
            </a:br>
            <a:r>
              <a:rPr lang="en-US" dirty="0" smtClean="0"/>
              <a:t>   H </a:t>
            </a:r>
            <a:r>
              <a:rPr lang="en-US" dirty="0"/>
              <a:t>= height between the supports</a:t>
            </a:r>
            <a:br>
              <a:rPr lang="en-US" dirty="0"/>
            </a:br>
            <a:r>
              <a:rPr lang="en-US" dirty="0" smtClean="0"/>
              <a:t>   s </a:t>
            </a:r>
            <a:r>
              <a:rPr lang="en-US" dirty="0"/>
              <a:t>= arc length of the </a:t>
            </a:r>
            <a:r>
              <a:rPr lang="en-US" dirty="0" smtClean="0"/>
              <a:t>cable</a:t>
            </a:r>
            <a:br>
              <a:rPr lang="en-US" dirty="0" smtClean="0"/>
            </a:br>
            <a:r>
              <a:rPr lang="en-US" dirty="0" smtClean="0"/>
              <a:t/>
            </a:r>
            <a:br>
              <a:rPr lang="en-US" dirty="0" smtClean="0"/>
            </a:br>
            <a:r>
              <a:rPr lang="en-US" dirty="0" smtClean="0"/>
              <a:t>Find a function y(x) </a:t>
            </a:r>
            <a:br>
              <a:rPr lang="en-US" dirty="0" smtClean="0"/>
            </a:br>
            <a:r>
              <a:rPr lang="en-US" dirty="0" smtClean="0"/>
              <a:t>to model the curve</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908800" y="3187700"/>
            <a:ext cx="4953317" cy="3335337"/>
          </a:xfrm>
          <a:prstGeom prst="rect">
            <a:avLst/>
          </a:prstGeom>
        </p:spPr>
      </p:pic>
    </p:spTree>
    <p:extLst>
      <p:ext uri="{BB962C8B-B14F-4D97-AF65-F5344CB8AC3E}">
        <p14:creationId xmlns:p14="http://schemas.microsoft.com/office/powerpoint/2010/main" val="182223132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603</TotalTime>
  <Words>540</Words>
  <Application>Microsoft Office PowerPoint</Application>
  <PresentationFormat>Widescreen</PresentationFormat>
  <Paragraphs>69</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Cambria Math</vt:lpstr>
      <vt:lpstr>Century Gothic</vt:lpstr>
      <vt:lpstr>Times New Roman</vt:lpstr>
      <vt:lpstr>Wingdings</vt:lpstr>
      <vt:lpstr>Wingdings 3</vt:lpstr>
      <vt:lpstr>Ion</vt:lpstr>
      <vt:lpstr>How to slide down a cable from high to low … and arrive at the end, neither too fast nor too slow!</vt:lpstr>
      <vt:lpstr>PowerPoint Presentation</vt:lpstr>
      <vt:lpstr>PowerPoint Presentation</vt:lpstr>
      <vt:lpstr>1960 Essay:  The Unreasonable Effectiveness of Mathematics in the Natural Sciences</vt:lpstr>
      <vt:lpstr>PowerPoint Presentation</vt:lpstr>
      <vt:lpstr>The question has a storied past … Galileo maintained the curve was a parabola … which was later disproven by Jungius in 1669.</vt:lpstr>
      <vt:lpstr>PowerPoint Presentation</vt:lpstr>
      <vt:lpstr>Find the catenary equation with the  proper curvature so that someone can  enjoy the benefits of gravity and slide  down with enough sag in the cable to  enable them to reach the landing, but at  a reasonable speed.</vt:lpstr>
      <vt:lpstr>Givens for a particular zip-line design:    W = width between the supports    H = height between the supports    s = arc length of the cable  Find a function y(x)  to model the curve</vt:lpstr>
      <vt:lpstr>Solution: (1) y=acosh(x/a)-a  …  the equation of the catenary passing through the origin. All we need now is a value for the constant a.  Derivation of the catenary equation: http://go.roguecc.edu/user/dgardner    •Math Outside the Box   •Powerful Lines at Work</vt:lpstr>
      <vt:lpstr>(2) y_1=acosh(x_1/a)-a  …  one solution  (3) y_2=acosh(x_2/a)-a  …  another solution  (4) y_1+H= y_2     (5) x_2+W= x_1     (6) 〖cosh〗^2 t- 〖sinh〗^2 t=1  …  hyperbolic identity  (7) s= ∫1_(x_2)^(x_1)▒√(1+ 〖sinh〗^2 (x/a)  )  …  the arc length formula from           calculus  </vt:lpstr>
      <vt:lpstr>(8) s=asinh(x_1/a)-asinh(x_2/a)  …  evaluating integral (7)        using identity (6)    (9) s=asinh((x_2+W)/a)-asinh(x_2/a)  …  combining (5) &amp; (8)  (10) x_1= 〖asinh〗^(-1) (s/a+ asinh(x_2/a))  …  solving (8) for x1    (11) y_1=acosh(〖sinh〗^(-1) (s/a+ asinh(x_2/a)))-a … combining (2) &amp; (10)  (12) y_1+H=acosh(x_2/a)-a  …  combining (3) &amp; (4)   </vt:lpstr>
      <vt:lpstr>(13) cosh(〖sinh〗^(-1) (s/a+ sinh(x_2/a)))  +H/a=cosh(x_2/a)  …         combining (11) &amp; (12) … now to solve (13) for x2  (14) cosh(〖sinh〗^(-1) (x))= √(1+ x^2 )  …  hyperbolic identity  (15) √(1+ (s/a+ sinh(x_2/a))^2  )+H/a=cosh(x_2/a) … combining (13) &amp; (14)   (16) s^2+2sasinh(x_2/a)= H^2-2Hacosh(x_2/a)  …  algebraically              cleaning up (15)    </vt:lpstr>
      <vt:lpstr>(17) x_2=aln((H^2- s^2+ √((s^2-H^2 )^2-4a^2 (H^2- s^2 ) ))/(2a(H+s)))  … replacing the                   hyperbolic trig expressions in (16) with their exponential             equivalents: coshx=(e^x  +〖 e〗^(-x))/2  &amp; sinhx=(e^x  -〖 e〗^(-x))/2  to solve for x2  (18) s=asinh(ln((H^2- s^2+ √((s^2-H^2 )^2-4a^2 (H^2- s^2 ) ))/(2a(H+s)))+W/a)-asinh(ln((H^2- s^2+ √((s^2-H^2 )^2-4a^2 (H^2- s^2 ) ))/(2a(H+s))))  … substituting (17) into (9) … angels singing … we have a single equation to solve for a  •Which is trivial task … left as an exercise to the reader      </vt:lpstr>
      <vt:lpstr>PowerPoint Presentation</vt:lpstr>
      <vt:lpstr>PowerPoint Presentation</vt:lpstr>
      <vt:lpstr>PowerPoint Presentation</vt:lpstr>
      <vt:lpstr>PowerPoint Presentation</vt:lpstr>
      <vt:lpstr>PowerPoint Presentation</vt:lpstr>
      <vt:lpstr>let’s test out the  Unreasonable Effectiveness of Mathematics in the Natural Sciences </vt:lpstr>
      <vt:lpstr>PowerPoint Presentation</vt:lpstr>
      <vt:lpstr>PowerPoint Presentation</vt:lpstr>
      <vt:lpstr>Manufacturers Recommendations:  To calculate the angle of elevation of the  Zipline Ɵz for a desired velocity of arrival:    Givens:  mass (m)  gravitational constant (g)  desired velocity at the end of the ride (v)  friction coefficient (tanƟf ) … Ɵf is the angle at which the pulley begins to slide  (1)   mgSsinƟz– tanƟf mgcosƟz*S = 0.5mv2… work(g)-work(μ)=energy  (2) sinƟz– tanƟf cosƟz = v^2/2gS    </vt:lpstr>
      <vt:lpstr>(3) √(1-〖cos〗^2 θ_z  ) "= "  v^2/2gS "+ tanƟf cosƟz"  (4)    1-〖cos〗^2 θ_z= (v^2/2gS)^2+2(v^2/2gS) 〖tanθ〗_f 〖cosθ〗_z+(〖tanθ〗_f 〖cosθ〗_z )^2  (5) (1+〖tan〗^2 θ_f ) 〖cos〗^2 θ_z+(〖v^2 tanθ〗_f/gS) 〖cosθ〗_z+(v^2/2gS)^2-1=0  (6) θ_z=〖cos〗^(-1) ((-〖v^2 tanθ〗_f/gS  +√((〖v^2 tanθ〗_f/gS)^2-4(1+〖tan〗^2 θ_f )((v^2/2gS)^2-1) ))/2(1+〖tan〗^2 θ_f ) )  https://www.desmos.com/calculator/gfvx7xuins </vt:lpstr>
    </vt:vector>
  </TitlesOfParts>
  <Company>Rogue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slide down a cable from high to low … and arrive at the end, neither too fast nor too slow!</dc:title>
  <dc:creator>Gardner, Doug</dc:creator>
  <cp:lastModifiedBy>Gardner, Doug</cp:lastModifiedBy>
  <cp:revision>57</cp:revision>
  <cp:lastPrinted>2019-04-19T19:25:39Z</cp:lastPrinted>
  <dcterms:created xsi:type="dcterms:W3CDTF">2019-04-03T17:18:08Z</dcterms:created>
  <dcterms:modified xsi:type="dcterms:W3CDTF">2019-04-29T15:38:13Z</dcterms:modified>
</cp:coreProperties>
</file>