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64" r:id="rId4"/>
    <p:sldId id="267" r:id="rId5"/>
    <p:sldId id="268" r:id="rId6"/>
    <p:sldId id="265" r:id="rId7"/>
    <p:sldId id="258" r:id="rId8"/>
    <p:sldId id="257" r:id="rId9"/>
    <p:sldId id="271" r:id="rId10"/>
    <p:sldId id="260" r:id="rId11"/>
    <p:sldId id="261" r:id="rId12"/>
    <p:sldId id="270" r:id="rId13"/>
    <p:sldId id="262" r:id="rId14"/>
    <p:sldId id="269" r:id="rId15"/>
    <p:sldId id="266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 autoAdjust="0"/>
  </p:normalViewPr>
  <p:slideViewPr>
    <p:cSldViewPr snapToGrid="0">
      <p:cViewPr varScale="1">
        <p:scale>
          <a:sx n="71" d="100"/>
          <a:sy n="71" d="100"/>
        </p:scale>
        <p:origin x="8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8AFA1-52F0-46C7-B904-AC70129FC3F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BB7CF3-B76F-415F-9AF3-5A0FD005C382}">
      <dgm:prSet/>
      <dgm:spPr/>
      <dgm:t>
        <a:bodyPr/>
        <a:lstStyle/>
        <a:p>
          <a:r>
            <a:rPr lang="en-US" dirty="0">
              <a:highlight>
                <a:srgbClr val="FFFF00"/>
              </a:highlight>
            </a:rPr>
            <a:t>Divides</a:t>
          </a:r>
          <a:r>
            <a:rPr lang="en-US" dirty="0"/>
            <a:t> the class up into skills</a:t>
          </a:r>
        </a:p>
      </dgm:t>
    </dgm:pt>
    <dgm:pt modelId="{69D77A4D-78B7-4979-9D05-05635412F52D}" type="parTrans" cxnId="{EA79F030-A0BC-495B-92B7-C704C4E39A03}">
      <dgm:prSet/>
      <dgm:spPr/>
      <dgm:t>
        <a:bodyPr/>
        <a:lstStyle/>
        <a:p>
          <a:endParaRPr lang="en-US"/>
        </a:p>
      </dgm:t>
    </dgm:pt>
    <dgm:pt modelId="{E43CC3D9-83AB-4770-BB1C-94085BE81ACE}" type="sibTrans" cxnId="{EA79F030-A0BC-495B-92B7-C704C4E39A03}">
      <dgm:prSet/>
      <dgm:spPr/>
      <dgm:t>
        <a:bodyPr/>
        <a:lstStyle/>
        <a:p>
          <a:endParaRPr lang="en-US"/>
        </a:p>
      </dgm:t>
    </dgm:pt>
    <dgm:pt modelId="{820FA9F4-CFA2-4F47-A532-6EE95C949AF8}">
      <dgm:prSet/>
      <dgm:spPr/>
      <dgm:t>
        <a:bodyPr/>
        <a:lstStyle/>
        <a:p>
          <a:r>
            <a:rPr lang="en-US" dirty="0"/>
            <a:t>Requires students to show </a:t>
          </a:r>
          <a:r>
            <a:rPr lang="en-US" dirty="0">
              <a:highlight>
                <a:srgbClr val="FFFF00"/>
              </a:highlight>
            </a:rPr>
            <a:t>mastery</a:t>
          </a:r>
          <a:r>
            <a:rPr lang="en-US" dirty="0"/>
            <a:t> before earning credit</a:t>
          </a:r>
        </a:p>
      </dgm:t>
    </dgm:pt>
    <dgm:pt modelId="{B1B88143-6197-44C7-AD81-B1FF657F287C}" type="parTrans" cxnId="{C1DBC77B-2E13-4E1A-A284-0E9582D6D399}">
      <dgm:prSet/>
      <dgm:spPr/>
      <dgm:t>
        <a:bodyPr/>
        <a:lstStyle/>
        <a:p>
          <a:endParaRPr lang="en-US"/>
        </a:p>
      </dgm:t>
    </dgm:pt>
    <dgm:pt modelId="{E1CEB777-0F7B-45DE-9F27-8CE0CE015DF2}" type="sibTrans" cxnId="{C1DBC77B-2E13-4E1A-A284-0E9582D6D399}">
      <dgm:prSet/>
      <dgm:spPr/>
      <dgm:t>
        <a:bodyPr/>
        <a:lstStyle/>
        <a:p>
          <a:endParaRPr lang="en-US"/>
        </a:p>
      </dgm:t>
    </dgm:pt>
    <dgm:pt modelId="{60581A4D-F789-4106-9346-B736154E7FB6}">
      <dgm:prSet/>
      <dgm:spPr/>
      <dgm:t>
        <a:bodyPr/>
        <a:lstStyle/>
        <a:p>
          <a:r>
            <a:rPr lang="en-US" dirty="0"/>
            <a:t>Allows students </a:t>
          </a:r>
          <a:r>
            <a:rPr lang="en-US" dirty="0">
              <a:highlight>
                <a:srgbClr val="FFFF00"/>
              </a:highlight>
            </a:rPr>
            <a:t>multiple</a:t>
          </a:r>
          <a:r>
            <a:rPr lang="en-US" dirty="0"/>
            <a:t> </a:t>
          </a:r>
          <a:r>
            <a:rPr lang="en-US" dirty="0">
              <a:highlight>
                <a:srgbClr val="FFFF00"/>
              </a:highlight>
            </a:rPr>
            <a:t>chances</a:t>
          </a:r>
          <a:r>
            <a:rPr lang="en-US" dirty="0"/>
            <a:t> to show mastery</a:t>
          </a:r>
        </a:p>
      </dgm:t>
    </dgm:pt>
    <dgm:pt modelId="{33B937D9-FB3A-4AC9-9462-A621D69DBCE4}" type="parTrans" cxnId="{405EC1E6-127C-4DAD-8738-487B2CC51415}">
      <dgm:prSet/>
      <dgm:spPr/>
      <dgm:t>
        <a:bodyPr/>
        <a:lstStyle/>
        <a:p>
          <a:endParaRPr lang="en-US"/>
        </a:p>
      </dgm:t>
    </dgm:pt>
    <dgm:pt modelId="{AA307D30-EED3-4AC3-9828-CE1F66123746}" type="sibTrans" cxnId="{405EC1E6-127C-4DAD-8738-487B2CC51415}">
      <dgm:prSet/>
      <dgm:spPr/>
      <dgm:t>
        <a:bodyPr/>
        <a:lstStyle/>
        <a:p>
          <a:endParaRPr lang="en-US"/>
        </a:p>
      </dgm:t>
    </dgm:pt>
    <dgm:pt modelId="{F07A462E-27C8-4CEC-A82F-C436F0B2F47B}" type="pres">
      <dgm:prSet presAssocID="{F058AFA1-52F0-46C7-B904-AC70129FC3F6}" presName="vert0" presStyleCnt="0">
        <dgm:presLayoutVars>
          <dgm:dir/>
          <dgm:animOne val="branch"/>
          <dgm:animLvl val="lvl"/>
        </dgm:presLayoutVars>
      </dgm:prSet>
      <dgm:spPr/>
    </dgm:pt>
    <dgm:pt modelId="{77DF8676-9409-42D1-8213-4475A030F7F4}" type="pres">
      <dgm:prSet presAssocID="{17BB7CF3-B76F-415F-9AF3-5A0FD005C382}" presName="thickLine" presStyleLbl="alignNode1" presStyleIdx="0" presStyleCnt="3"/>
      <dgm:spPr/>
    </dgm:pt>
    <dgm:pt modelId="{F364E7C5-A16D-409B-A2AE-2B735B6F6F51}" type="pres">
      <dgm:prSet presAssocID="{17BB7CF3-B76F-415F-9AF3-5A0FD005C382}" presName="horz1" presStyleCnt="0"/>
      <dgm:spPr/>
    </dgm:pt>
    <dgm:pt modelId="{FE25F4F1-3EB3-4159-9C4D-61FAB0B6BAED}" type="pres">
      <dgm:prSet presAssocID="{17BB7CF3-B76F-415F-9AF3-5A0FD005C382}" presName="tx1" presStyleLbl="revTx" presStyleIdx="0" presStyleCnt="3"/>
      <dgm:spPr/>
    </dgm:pt>
    <dgm:pt modelId="{1AAC8AD8-2090-445D-A4B4-280F90972504}" type="pres">
      <dgm:prSet presAssocID="{17BB7CF3-B76F-415F-9AF3-5A0FD005C382}" presName="vert1" presStyleCnt="0"/>
      <dgm:spPr/>
    </dgm:pt>
    <dgm:pt modelId="{9AF5983A-54F0-4350-BFC7-6F587D2B7649}" type="pres">
      <dgm:prSet presAssocID="{820FA9F4-CFA2-4F47-A532-6EE95C949AF8}" presName="thickLine" presStyleLbl="alignNode1" presStyleIdx="1" presStyleCnt="3"/>
      <dgm:spPr/>
    </dgm:pt>
    <dgm:pt modelId="{F3B2F9F2-9545-42E9-9D1A-50FF8E62E910}" type="pres">
      <dgm:prSet presAssocID="{820FA9F4-CFA2-4F47-A532-6EE95C949AF8}" presName="horz1" presStyleCnt="0"/>
      <dgm:spPr/>
    </dgm:pt>
    <dgm:pt modelId="{9273B6C4-ED7A-41DE-BD15-A9C60E0F1DF1}" type="pres">
      <dgm:prSet presAssocID="{820FA9F4-CFA2-4F47-A532-6EE95C949AF8}" presName="tx1" presStyleLbl="revTx" presStyleIdx="1" presStyleCnt="3"/>
      <dgm:spPr/>
    </dgm:pt>
    <dgm:pt modelId="{E03F84B3-81E1-418B-A55A-D22F18614EB9}" type="pres">
      <dgm:prSet presAssocID="{820FA9F4-CFA2-4F47-A532-6EE95C949AF8}" presName="vert1" presStyleCnt="0"/>
      <dgm:spPr/>
    </dgm:pt>
    <dgm:pt modelId="{1517411E-2D12-4443-8363-37A2DA1F9FA7}" type="pres">
      <dgm:prSet presAssocID="{60581A4D-F789-4106-9346-B736154E7FB6}" presName="thickLine" presStyleLbl="alignNode1" presStyleIdx="2" presStyleCnt="3"/>
      <dgm:spPr/>
    </dgm:pt>
    <dgm:pt modelId="{7A6D8E08-C69F-4648-827E-D1EF3C861D67}" type="pres">
      <dgm:prSet presAssocID="{60581A4D-F789-4106-9346-B736154E7FB6}" presName="horz1" presStyleCnt="0"/>
      <dgm:spPr/>
    </dgm:pt>
    <dgm:pt modelId="{69996B9E-E9EC-486B-B39C-974918A927D8}" type="pres">
      <dgm:prSet presAssocID="{60581A4D-F789-4106-9346-B736154E7FB6}" presName="tx1" presStyleLbl="revTx" presStyleIdx="2" presStyleCnt="3"/>
      <dgm:spPr/>
    </dgm:pt>
    <dgm:pt modelId="{5379A98D-751A-4489-8384-04059BF2F064}" type="pres">
      <dgm:prSet presAssocID="{60581A4D-F789-4106-9346-B736154E7FB6}" presName="vert1" presStyleCnt="0"/>
      <dgm:spPr/>
    </dgm:pt>
  </dgm:ptLst>
  <dgm:cxnLst>
    <dgm:cxn modelId="{C486031E-FA48-4602-8F6C-F4A24607B292}" type="presOf" srcId="{60581A4D-F789-4106-9346-B736154E7FB6}" destId="{69996B9E-E9EC-486B-B39C-974918A927D8}" srcOrd="0" destOrd="0" presId="urn:microsoft.com/office/officeart/2008/layout/LinedList"/>
    <dgm:cxn modelId="{4C197622-E9E4-4299-8C85-BCE2F584EB35}" type="presOf" srcId="{820FA9F4-CFA2-4F47-A532-6EE95C949AF8}" destId="{9273B6C4-ED7A-41DE-BD15-A9C60E0F1DF1}" srcOrd="0" destOrd="0" presId="urn:microsoft.com/office/officeart/2008/layout/LinedList"/>
    <dgm:cxn modelId="{EA79F030-A0BC-495B-92B7-C704C4E39A03}" srcId="{F058AFA1-52F0-46C7-B904-AC70129FC3F6}" destId="{17BB7CF3-B76F-415F-9AF3-5A0FD005C382}" srcOrd="0" destOrd="0" parTransId="{69D77A4D-78B7-4979-9D05-05635412F52D}" sibTransId="{E43CC3D9-83AB-4770-BB1C-94085BE81ACE}"/>
    <dgm:cxn modelId="{9F49224E-4CCD-4610-BEFB-47184D22AB35}" type="presOf" srcId="{F058AFA1-52F0-46C7-B904-AC70129FC3F6}" destId="{F07A462E-27C8-4CEC-A82F-C436F0B2F47B}" srcOrd="0" destOrd="0" presId="urn:microsoft.com/office/officeart/2008/layout/LinedList"/>
    <dgm:cxn modelId="{C1DBC77B-2E13-4E1A-A284-0E9582D6D399}" srcId="{F058AFA1-52F0-46C7-B904-AC70129FC3F6}" destId="{820FA9F4-CFA2-4F47-A532-6EE95C949AF8}" srcOrd="1" destOrd="0" parTransId="{B1B88143-6197-44C7-AD81-B1FF657F287C}" sibTransId="{E1CEB777-0F7B-45DE-9F27-8CE0CE015DF2}"/>
    <dgm:cxn modelId="{405EC1E6-127C-4DAD-8738-487B2CC51415}" srcId="{F058AFA1-52F0-46C7-B904-AC70129FC3F6}" destId="{60581A4D-F789-4106-9346-B736154E7FB6}" srcOrd="2" destOrd="0" parTransId="{33B937D9-FB3A-4AC9-9462-A621D69DBCE4}" sibTransId="{AA307D30-EED3-4AC3-9828-CE1F66123746}"/>
    <dgm:cxn modelId="{BE307AF7-BC89-449A-850B-475B050A328E}" type="presOf" srcId="{17BB7CF3-B76F-415F-9AF3-5A0FD005C382}" destId="{FE25F4F1-3EB3-4159-9C4D-61FAB0B6BAED}" srcOrd="0" destOrd="0" presId="urn:microsoft.com/office/officeart/2008/layout/LinedList"/>
    <dgm:cxn modelId="{7681049E-ADE7-4DF6-A4F9-D9C9DAF034B2}" type="presParOf" srcId="{F07A462E-27C8-4CEC-A82F-C436F0B2F47B}" destId="{77DF8676-9409-42D1-8213-4475A030F7F4}" srcOrd="0" destOrd="0" presId="urn:microsoft.com/office/officeart/2008/layout/LinedList"/>
    <dgm:cxn modelId="{2FE090E6-2793-443B-A3A9-CCAB32C98104}" type="presParOf" srcId="{F07A462E-27C8-4CEC-A82F-C436F0B2F47B}" destId="{F364E7C5-A16D-409B-A2AE-2B735B6F6F51}" srcOrd="1" destOrd="0" presId="urn:microsoft.com/office/officeart/2008/layout/LinedList"/>
    <dgm:cxn modelId="{2F051846-C38F-459A-A5EB-E5243B858243}" type="presParOf" srcId="{F364E7C5-A16D-409B-A2AE-2B735B6F6F51}" destId="{FE25F4F1-3EB3-4159-9C4D-61FAB0B6BAED}" srcOrd="0" destOrd="0" presId="urn:microsoft.com/office/officeart/2008/layout/LinedList"/>
    <dgm:cxn modelId="{0A42DD9B-F3E1-41AB-AE5D-0FFBBDD27EF3}" type="presParOf" srcId="{F364E7C5-A16D-409B-A2AE-2B735B6F6F51}" destId="{1AAC8AD8-2090-445D-A4B4-280F90972504}" srcOrd="1" destOrd="0" presId="urn:microsoft.com/office/officeart/2008/layout/LinedList"/>
    <dgm:cxn modelId="{5D0A75B7-FBDC-46C1-B9DC-B70F45A6E7A0}" type="presParOf" srcId="{F07A462E-27C8-4CEC-A82F-C436F0B2F47B}" destId="{9AF5983A-54F0-4350-BFC7-6F587D2B7649}" srcOrd="2" destOrd="0" presId="urn:microsoft.com/office/officeart/2008/layout/LinedList"/>
    <dgm:cxn modelId="{CCD25575-1D2B-4620-B11D-A13ED45CAF68}" type="presParOf" srcId="{F07A462E-27C8-4CEC-A82F-C436F0B2F47B}" destId="{F3B2F9F2-9545-42E9-9D1A-50FF8E62E910}" srcOrd="3" destOrd="0" presId="urn:microsoft.com/office/officeart/2008/layout/LinedList"/>
    <dgm:cxn modelId="{DB5D8C99-BF51-4197-8307-9D0C5FE6E728}" type="presParOf" srcId="{F3B2F9F2-9545-42E9-9D1A-50FF8E62E910}" destId="{9273B6C4-ED7A-41DE-BD15-A9C60E0F1DF1}" srcOrd="0" destOrd="0" presId="urn:microsoft.com/office/officeart/2008/layout/LinedList"/>
    <dgm:cxn modelId="{0D9CD596-14FC-4CFB-87A0-F22D70677FD5}" type="presParOf" srcId="{F3B2F9F2-9545-42E9-9D1A-50FF8E62E910}" destId="{E03F84B3-81E1-418B-A55A-D22F18614EB9}" srcOrd="1" destOrd="0" presId="urn:microsoft.com/office/officeart/2008/layout/LinedList"/>
    <dgm:cxn modelId="{AD5B08C3-5491-45B4-95F9-5F3BE1ED65CF}" type="presParOf" srcId="{F07A462E-27C8-4CEC-A82F-C436F0B2F47B}" destId="{1517411E-2D12-4443-8363-37A2DA1F9FA7}" srcOrd="4" destOrd="0" presId="urn:microsoft.com/office/officeart/2008/layout/LinedList"/>
    <dgm:cxn modelId="{830B7A69-2E48-4683-B5C4-3795C5943C8F}" type="presParOf" srcId="{F07A462E-27C8-4CEC-A82F-C436F0B2F47B}" destId="{7A6D8E08-C69F-4648-827E-D1EF3C861D67}" srcOrd="5" destOrd="0" presId="urn:microsoft.com/office/officeart/2008/layout/LinedList"/>
    <dgm:cxn modelId="{A0740E7F-926B-4FB7-B363-10B91EC712A6}" type="presParOf" srcId="{7A6D8E08-C69F-4648-827E-D1EF3C861D67}" destId="{69996B9E-E9EC-486B-B39C-974918A927D8}" srcOrd="0" destOrd="0" presId="urn:microsoft.com/office/officeart/2008/layout/LinedList"/>
    <dgm:cxn modelId="{0D0B0D00-C36D-4428-8A81-A93606CB15D1}" type="presParOf" srcId="{7A6D8E08-C69F-4648-827E-D1EF3C861D67}" destId="{5379A98D-751A-4489-8384-04059BF2F0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A8AC26-2199-47EB-8E67-FBC7E201318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8330451-3A64-48E7-A9FC-3EFDA4FEFFD9}">
      <dgm:prSet/>
      <dgm:spPr/>
      <dgm:t>
        <a:bodyPr/>
        <a:lstStyle/>
        <a:p>
          <a:r>
            <a:rPr lang="en-US"/>
            <a:t>If you master some problems in a skill, but not the whole skill, you may attempt the same skill as it appears on the next exam. </a:t>
          </a:r>
        </a:p>
      </dgm:t>
    </dgm:pt>
    <dgm:pt modelId="{4A0AED27-55FB-4776-95EF-61C51A1CCFCE}" type="parTrans" cxnId="{3BA99116-46E7-4827-972F-CA89E8DF0EBE}">
      <dgm:prSet/>
      <dgm:spPr/>
      <dgm:t>
        <a:bodyPr/>
        <a:lstStyle/>
        <a:p>
          <a:endParaRPr lang="en-US"/>
        </a:p>
      </dgm:t>
    </dgm:pt>
    <dgm:pt modelId="{F363C377-517A-440E-8AAE-1ABC0C2BD631}" type="sibTrans" cxnId="{3BA99116-46E7-4827-972F-CA89E8DF0EBE}">
      <dgm:prSet/>
      <dgm:spPr/>
      <dgm:t>
        <a:bodyPr/>
        <a:lstStyle/>
        <a:p>
          <a:endParaRPr lang="en-US"/>
        </a:p>
      </dgm:t>
    </dgm:pt>
    <dgm:pt modelId="{0C0C9D67-5A5D-4E72-A5A7-D55A74B7CE85}">
      <dgm:prSet/>
      <dgm:spPr/>
      <dgm:t>
        <a:bodyPr/>
        <a:lstStyle/>
        <a:p>
          <a:r>
            <a:rPr lang="en-US"/>
            <a:t>On the next exam, the skill will cover the same topics, but the questions will be slightly different.</a:t>
          </a:r>
        </a:p>
      </dgm:t>
    </dgm:pt>
    <dgm:pt modelId="{3D26B2F8-B885-4B6C-9872-E2DADE4D67E2}" type="parTrans" cxnId="{56763288-B06A-4732-92CD-C0E23C6E2E72}">
      <dgm:prSet/>
      <dgm:spPr/>
      <dgm:t>
        <a:bodyPr/>
        <a:lstStyle/>
        <a:p>
          <a:endParaRPr lang="en-US"/>
        </a:p>
      </dgm:t>
    </dgm:pt>
    <dgm:pt modelId="{9F86D2BA-90A8-4D1D-BD3F-8290C155C5CB}" type="sibTrans" cxnId="{56763288-B06A-4732-92CD-C0E23C6E2E72}">
      <dgm:prSet/>
      <dgm:spPr/>
      <dgm:t>
        <a:bodyPr/>
        <a:lstStyle/>
        <a:p>
          <a:endParaRPr lang="en-US"/>
        </a:p>
      </dgm:t>
    </dgm:pt>
    <dgm:pt modelId="{5FECFAFD-72C3-45B6-B5E2-F8B300BC2D05}">
      <dgm:prSet/>
      <dgm:spPr/>
      <dgm:t>
        <a:bodyPr/>
        <a:lstStyle/>
        <a:p>
          <a:r>
            <a:rPr lang="en-US"/>
            <a:t>Once you have earned </a:t>
          </a:r>
          <a:r>
            <a:rPr lang="en-US" b="1"/>
            <a:t>Mastery </a:t>
          </a:r>
          <a:r>
            <a:rPr lang="en-US"/>
            <a:t>on an </a:t>
          </a:r>
          <a:r>
            <a:rPr lang="en-US" i="1"/>
            <a:t>entire skill</a:t>
          </a:r>
          <a:r>
            <a:rPr lang="en-US"/>
            <a:t>, you don’t need to attempt it again.  </a:t>
          </a:r>
        </a:p>
      </dgm:t>
    </dgm:pt>
    <dgm:pt modelId="{0F67A1ED-E514-45A7-959B-3573C40E9D5F}" type="parTrans" cxnId="{492FF7FC-53DC-4DAC-B23B-C89F62B9E7F7}">
      <dgm:prSet/>
      <dgm:spPr/>
      <dgm:t>
        <a:bodyPr/>
        <a:lstStyle/>
        <a:p>
          <a:endParaRPr lang="en-US"/>
        </a:p>
      </dgm:t>
    </dgm:pt>
    <dgm:pt modelId="{AF76D5D4-BB25-44BF-B820-3D49FE9A6C71}" type="sibTrans" cxnId="{492FF7FC-53DC-4DAC-B23B-C89F62B9E7F7}">
      <dgm:prSet/>
      <dgm:spPr/>
      <dgm:t>
        <a:bodyPr/>
        <a:lstStyle/>
        <a:p>
          <a:endParaRPr lang="en-US"/>
        </a:p>
      </dgm:t>
    </dgm:pt>
    <dgm:pt modelId="{0A6AA3FF-F383-4978-A4AD-97BB6DD9EC7F}">
      <dgm:prSet/>
      <dgm:spPr/>
      <dgm:t>
        <a:bodyPr/>
        <a:lstStyle/>
        <a:p>
          <a:r>
            <a:rPr lang="en-US" dirty="0"/>
            <a:t>I count the student’s highest score on each skill.</a:t>
          </a:r>
        </a:p>
      </dgm:t>
    </dgm:pt>
    <dgm:pt modelId="{F7598205-58A5-4A48-87BE-806A6B94663A}" type="parTrans" cxnId="{F87F337E-5CE2-45B0-A286-F0573FFAE9AB}">
      <dgm:prSet/>
      <dgm:spPr/>
      <dgm:t>
        <a:bodyPr/>
        <a:lstStyle/>
        <a:p>
          <a:endParaRPr lang="en-US"/>
        </a:p>
      </dgm:t>
    </dgm:pt>
    <dgm:pt modelId="{BEE3F0B3-14B6-4383-AD0D-E3394D8D33B8}" type="sibTrans" cxnId="{F87F337E-5CE2-45B0-A286-F0573FFAE9AB}">
      <dgm:prSet/>
      <dgm:spPr/>
      <dgm:t>
        <a:bodyPr/>
        <a:lstStyle/>
        <a:p>
          <a:endParaRPr lang="en-US"/>
        </a:p>
      </dgm:t>
    </dgm:pt>
    <dgm:pt modelId="{D94F1BF2-5280-4835-98D2-7D537353222D}" type="pres">
      <dgm:prSet presAssocID="{12A8AC26-2199-47EB-8E67-FBC7E2013182}" presName="matrix" presStyleCnt="0">
        <dgm:presLayoutVars>
          <dgm:chMax val="1"/>
          <dgm:dir/>
          <dgm:resizeHandles val="exact"/>
        </dgm:presLayoutVars>
      </dgm:prSet>
      <dgm:spPr/>
    </dgm:pt>
    <dgm:pt modelId="{8353599F-D500-44A8-A0F7-1606AA3A994F}" type="pres">
      <dgm:prSet presAssocID="{12A8AC26-2199-47EB-8E67-FBC7E2013182}" presName="diamond" presStyleLbl="bgShp" presStyleIdx="0" presStyleCnt="1"/>
      <dgm:spPr/>
    </dgm:pt>
    <dgm:pt modelId="{64D69C22-158A-4F4F-A68E-DAD925BE5627}" type="pres">
      <dgm:prSet presAssocID="{12A8AC26-2199-47EB-8E67-FBC7E201318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0168D44-9B4D-49C0-BFF6-2CCE30E8EB8D}" type="pres">
      <dgm:prSet presAssocID="{12A8AC26-2199-47EB-8E67-FBC7E201318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A7D45B-A674-4092-94A0-26E1F92B1C93}" type="pres">
      <dgm:prSet presAssocID="{12A8AC26-2199-47EB-8E67-FBC7E201318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019D2AB-0E9A-447F-A02B-82AC6FC127A1}" type="pres">
      <dgm:prSet presAssocID="{12A8AC26-2199-47EB-8E67-FBC7E201318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BA99116-46E7-4827-972F-CA89E8DF0EBE}" srcId="{12A8AC26-2199-47EB-8E67-FBC7E2013182}" destId="{38330451-3A64-48E7-A9FC-3EFDA4FEFFD9}" srcOrd="0" destOrd="0" parTransId="{4A0AED27-55FB-4776-95EF-61C51A1CCFCE}" sibTransId="{F363C377-517A-440E-8AAE-1ABC0C2BD631}"/>
    <dgm:cxn modelId="{E9A0C440-BCE3-4516-8478-C341151659C3}" type="presOf" srcId="{5FECFAFD-72C3-45B6-B5E2-F8B300BC2D05}" destId="{6EA7D45B-A674-4092-94A0-26E1F92B1C93}" srcOrd="0" destOrd="0" presId="urn:microsoft.com/office/officeart/2005/8/layout/matrix3"/>
    <dgm:cxn modelId="{F87F337E-5CE2-45B0-A286-F0573FFAE9AB}" srcId="{12A8AC26-2199-47EB-8E67-FBC7E2013182}" destId="{0A6AA3FF-F383-4978-A4AD-97BB6DD9EC7F}" srcOrd="3" destOrd="0" parTransId="{F7598205-58A5-4A48-87BE-806A6B94663A}" sibTransId="{BEE3F0B3-14B6-4383-AD0D-E3394D8D33B8}"/>
    <dgm:cxn modelId="{56763288-B06A-4732-92CD-C0E23C6E2E72}" srcId="{12A8AC26-2199-47EB-8E67-FBC7E2013182}" destId="{0C0C9D67-5A5D-4E72-A5A7-D55A74B7CE85}" srcOrd="1" destOrd="0" parTransId="{3D26B2F8-B885-4B6C-9872-E2DADE4D67E2}" sibTransId="{9F86D2BA-90A8-4D1D-BD3F-8290C155C5CB}"/>
    <dgm:cxn modelId="{944DB1A9-D265-4B3E-8879-096D9E3E744E}" type="presOf" srcId="{0C0C9D67-5A5D-4E72-A5A7-D55A74B7CE85}" destId="{E0168D44-9B4D-49C0-BFF6-2CCE30E8EB8D}" srcOrd="0" destOrd="0" presId="urn:microsoft.com/office/officeart/2005/8/layout/matrix3"/>
    <dgm:cxn modelId="{590246C2-075F-49EB-99F5-2AB8AA3A565D}" type="presOf" srcId="{0A6AA3FF-F383-4978-A4AD-97BB6DD9EC7F}" destId="{7019D2AB-0E9A-447F-A02B-82AC6FC127A1}" srcOrd="0" destOrd="0" presId="urn:microsoft.com/office/officeart/2005/8/layout/matrix3"/>
    <dgm:cxn modelId="{EF9E11DC-FEB4-41B9-9578-0FCCB9873300}" type="presOf" srcId="{12A8AC26-2199-47EB-8E67-FBC7E2013182}" destId="{D94F1BF2-5280-4835-98D2-7D537353222D}" srcOrd="0" destOrd="0" presId="urn:microsoft.com/office/officeart/2005/8/layout/matrix3"/>
    <dgm:cxn modelId="{E5FE16E5-1ED9-4FCE-A73E-22B4B2B6CC03}" type="presOf" srcId="{38330451-3A64-48E7-A9FC-3EFDA4FEFFD9}" destId="{64D69C22-158A-4F4F-A68E-DAD925BE5627}" srcOrd="0" destOrd="0" presId="urn:microsoft.com/office/officeart/2005/8/layout/matrix3"/>
    <dgm:cxn modelId="{492FF7FC-53DC-4DAC-B23B-C89F62B9E7F7}" srcId="{12A8AC26-2199-47EB-8E67-FBC7E2013182}" destId="{5FECFAFD-72C3-45B6-B5E2-F8B300BC2D05}" srcOrd="2" destOrd="0" parTransId="{0F67A1ED-E514-45A7-959B-3573C40E9D5F}" sibTransId="{AF76D5D4-BB25-44BF-B820-3D49FE9A6C71}"/>
    <dgm:cxn modelId="{9EC30312-177E-4CA4-8ABB-ACB36F7A2D3F}" type="presParOf" srcId="{D94F1BF2-5280-4835-98D2-7D537353222D}" destId="{8353599F-D500-44A8-A0F7-1606AA3A994F}" srcOrd="0" destOrd="0" presId="urn:microsoft.com/office/officeart/2005/8/layout/matrix3"/>
    <dgm:cxn modelId="{9D7639B3-56CB-481C-8297-F7EF83FE78BC}" type="presParOf" srcId="{D94F1BF2-5280-4835-98D2-7D537353222D}" destId="{64D69C22-158A-4F4F-A68E-DAD925BE5627}" srcOrd="1" destOrd="0" presId="urn:microsoft.com/office/officeart/2005/8/layout/matrix3"/>
    <dgm:cxn modelId="{84C0B7F1-E736-4C72-A5D9-CAAC90CCC890}" type="presParOf" srcId="{D94F1BF2-5280-4835-98D2-7D537353222D}" destId="{E0168D44-9B4D-49C0-BFF6-2CCE30E8EB8D}" srcOrd="2" destOrd="0" presId="urn:microsoft.com/office/officeart/2005/8/layout/matrix3"/>
    <dgm:cxn modelId="{64694652-69F5-4465-883A-C5E415F96A06}" type="presParOf" srcId="{D94F1BF2-5280-4835-98D2-7D537353222D}" destId="{6EA7D45B-A674-4092-94A0-26E1F92B1C93}" srcOrd="3" destOrd="0" presId="urn:microsoft.com/office/officeart/2005/8/layout/matrix3"/>
    <dgm:cxn modelId="{C7191636-1689-48E5-ACAF-9639701B6AD8}" type="presParOf" srcId="{D94F1BF2-5280-4835-98D2-7D537353222D}" destId="{7019D2AB-0E9A-447F-A02B-82AC6FC127A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D58F31-D13A-44E2-A60B-E8E217BDE9A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9AEB3E-E1EB-4F3C-BBC4-CD004E25BB3F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The main benefit is that students focus more on mastering skills, rather than bugging me about wanting a better grade.</a:t>
          </a:r>
        </a:p>
      </dgm:t>
    </dgm:pt>
    <dgm:pt modelId="{66730D7A-8F2A-460D-89EC-898B2DA3251E}" type="parTrans" cxnId="{B4EDBFE8-9681-4977-9B9B-D806BE1BAEE9}">
      <dgm:prSet/>
      <dgm:spPr/>
      <dgm:t>
        <a:bodyPr/>
        <a:lstStyle/>
        <a:p>
          <a:endParaRPr lang="en-US"/>
        </a:p>
      </dgm:t>
    </dgm:pt>
    <dgm:pt modelId="{72A62EA7-86C8-4F1F-92F9-86BD313CD12A}" type="sibTrans" cxnId="{B4EDBFE8-9681-4977-9B9B-D806BE1BAEE9}">
      <dgm:prSet/>
      <dgm:spPr/>
      <dgm:t>
        <a:bodyPr/>
        <a:lstStyle/>
        <a:p>
          <a:endParaRPr lang="en-US"/>
        </a:p>
      </dgm:t>
    </dgm:pt>
    <dgm:pt modelId="{52ACBA0D-D91D-426B-A84C-066A21FC83C3}">
      <dgm:prSet/>
      <dgm:spPr>
        <a:solidFill>
          <a:srgbClr val="92D050"/>
        </a:solidFill>
      </dgm:spPr>
      <dgm:t>
        <a:bodyPr/>
        <a:lstStyle/>
        <a:p>
          <a:r>
            <a:rPr lang="en-US" dirty="0"/>
            <a:t>“What don’t I understand about Skill 1?” rather than “What can I do to earn an A?”</a:t>
          </a:r>
        </a:p>
      </dgm:t>
    </dgm:pt>
    <dgm:pt modelId="{46C26FA6-5FAB-4B51-A33C-7D02556E2D8D}" type="parTrans" cxnId="{2EB1CFBB-4F82-416B-B94A-D35E83F4EF87}">
      <dgm:prSet/>
      <dgm:spPr/>
      <dgm:t>
        <a:bodyPr/>
        <a:lstStyle/>
        <a:p>
          <a:endParaRPr lang="en-US"/>
        </a:p>
      </dgm:t>
    </dgm:pt>
    <dgm:pt modelId="{49A2891E-968C-48AE-A38B-B98435353945}" type="sibTrans" cxnId="{2EB1CFBB-4F82-416B-B94A-D35E83F4EF87}">
      <dgm:prSet/>
      <dgm:spPr/>
      <dgm:t>
        <a:bodyPr/>
        <a:lstStyle/>
        <a:p>
          <a:endParaRPr lang="en-US"/>
        </a:p>
      </dgm:t>
    </dgm:pt>
    <dgm:pt modelId="{51F1F99E-3AD8-4153-9DC0-3C28737E74C9}">
      <dgm:prSet/>
      <dgm:spPr>
        <a:solidFill>
          <a:srgbClr val="FFC000"/>
        </a:solidFill>
      </dgm:spPr>
      <dgm:t>
        <a:bodyPr/>
        <a:lstStyle/>
        <a:p>
          <a:r>
            <a:rPr lang="en-US" dirty="0"/>
            <a:t>The main drawback is you must have your skills completely divided up/planned out from Day 1.</a:t>
          </a:r>
        </a:p>
      </dgm:t>
    </dgm:pt>
    <dgm:pt modelId="{474DC8ED-3BA2-43E6-829A-DFACBF753C3F}" type="parTrans" cxnId="{ABD91983-9D9A-4179-8EAA-9C78D5016EAF}">
      <dgm:prSet/>
      <dgm:spPr/>
      <dgm:t>
        <a:bodyPr/>
        <a:lstStyle/>
        <a:p>
          <a:endParaRPr lang="en-US"/>
        </a:p>
      </dgm:t>
    </dgm:pt>
    <dgm:pt modelId="{8AA9FB01-A2A5-4F42-8D8C-8FB54923728B}" type="sibTrans" cxnId="{ABD91983-9D9A-4179-8EAA-9C78D5016EAF}">
      <dgm:prSet/>
      <dgm:spPr/>
      <dgm:t>
        <a:bodyPr/>
        <a:lstStyle/>
        <a:p>
          <a:endParaRPr lang="en-US"/>
        </a:p>
      </dgm:t>
    </dgm:pt>
    <dgm:pt modelId="{87804725-CFC9-422E-BD0E-8489C0FDEF97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Giving a student a zero sometimes feels harsh, but I remind the students that they get another chance.</a:t>
          </a:r>
        </a:p>
      </dgm:t>
    </dgm:pt>
    <dgm:pt modelId="{50E2B238-DD84-4D4C-80A8-69D0CCFF769B}" type="parTrans" cxnId="{9D2774A4-6895-4057-96C5-12193697CC80}">
      <dgm:prSet/>
      <dgm:spPr/>
      <dgm:t>
        <a:bodyPr/>
        <a:lstStyle/>
        <a:p>
          <a:endParaRPr lang="en-US"/>
        </a:p>
      </dgm:t>
    </dgm:pt>
    <dgm:pt modelId="{FABFDF50-7AE7-417B-A232-9342B7B4AF85}" type="sibTrans" cxnId="{9D2774A4-6895-4057-96C5-12193697CC80}">
      <dgm:prSet/>
      <dgm:spPr/>
      <dgm:t>
        <a:bodyPr/>
        <a:lstStyle/>
        <a:p>
          <a:endParaRPr lang="en-US"/>
        </a:p>
      </dgm:t>
    </dgm:pt>
    <dgm:pt modelId="{FF594F27-877C-4470-A390-B5DE37D9789E}" type="pres">
      <dgm:prSet presAssocID="{15D58F31-D13A-44E2-A60B-E8E217BDE9A4}" presName="linear" presStyleCnt="0">
        <dgm:presLayoutVars>
          <dgm:animLvl val="lvl"/>
          <dgm:resizeHandles val="exact"/>
        </dgm:presLayoutVars>
      </dgm:prSet>
      <dgm:spPr/>
    </dgm:pt>
    <dgm:pt modelId="{9262CE50-4C40-443F-B031-B02553974758}" type="pres">
      <dgm:prSet presAssocID="{AA9AEB3E-E1EB-4F3C-BBC4-CD004E25BB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D78807E-7E53-41F3-8890-7B701A7C2307}" type="pres">
      <dgm:prSet presAssocID="{72A62EA7-86C8-4F1F-92F9-86BD313CD12A}" presName="spacer" presStyleCnt="0"/>
      <dgm:spPr/>
    </dgm:pt>
    <dgm:pt modelId="{02A7A0D1-CB4E-4A55-8EB6-7E40D8BD7F95}" type="pres">
      <dgm:prSet presAssocID="{52ACBA0D-D91D-426B-A84C-066A21FC83C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B02E9F1-FB9E-48E6-B4B3-595133489477}" type="pres">
      <dgm:prSet presAssocID="{49A2891E-968C-48AE-A38B-B98435353945}" presName="spacer" presStyleCnt="0"/>
      <dgm:spPr/>
    </dgm:pt>
    <dgm:pt modelId="{8FF2B776-2096-4834-A7CE-5E4713A0E6F9}" type="pres">
      <dgm:prSet presAssocID="{51F1F99E-3AD8-4153-9DC0-3C28737E74C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63D434B-F457-4A4B-B531-1D57A56AC9D0}" type="pres">
      <dgm:prSet presAssocID="{8AA9FB01-A2A5-4F42-8D8C-8FB54923728B}" presName="spacer" presStyleCnt="0"/>
      <dgm:spPr/>
    </dgm:pt>
    <dgm:pt modelId="{3BEC6718-A92D-428B-B796-861AEDC9A4C4}" type="pres">
      <dgm:prSet presAssocID="{87804725-CFC9-422E-BD0E-8489C0FDEF9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D1E4333-D067-4D18-802D-79E0D6F32D7B}" type="presOf" srcId="{AA9AEB3E-E1EB-4F3C-BBC4-CD004E25BB3F}" destId="{9262CE50-4C40-443F-B031-B02553974758}" srcOrd="0" destOrd="0" presId="urn:microsoft.com/office/officeart/2005/8/layout/vList2"/>
    <dgm:cxn modelId="{2F1F8C40-3BA1-4C70-BE59-71D962C41E4F}" type="presOf" srcId="{51F1F99E-3AD8-4153-9DC0-3C28737E74C9}" destId="{8FF2B776-2096-4834-A7CE-5E4713A0E6F9}" srcOrd="0" destOrd="0" presId="urn:microsoft.com/office/officeart/2005/8/layout/vList2"/>
    <dgm:cxn modelId="{9FDE0843-2C92-4D22-9D61-D3496B1D26E7}" type="presOf" srcId="{15D58F31-D13A-44E2-A60B-E8E217BDE9A4}" destId="{FF594F27-877C-4470-A390-B5DE37D9789E}" srcOrd="0" destOrd="0" presId="urn:microsoft.com/office/officeart/2005/8/layout/vList2"/>
    <dgm:cxn modelId="{A5E18246-36F4-4B00-9791-165578C61421}" type="presOf" srcId="{52ACBA0D-D91D-426B-A84C-066A21FC83C3}" destId="{02A7A0D1-CB4E-4A55-8EB6-7E40D8BD7F95}" srcOrd="0" destOrd="0" presId="urn:microsoft.com/office/officeart/2005/8/layout/vList2"/>
    <dgm:cxn modelId="{ABD91983-9D9A-4179-8EAA-9C78D5016EAF}" srcId="{15D58F31-D13A-44E2-A60B-E8E217BDE9A4}" destId="{51F1F99E-3AD8-4153-9DC0-3C28737E74C9}" srcOrd="2" destOrd="0" parTransId="{474DC8ED-3BA2-43E6-829A-DFACBF753C3F}" sibTransId="{8AA9FB01-A2A5-4F42-8D8C-8FB54923728B}"/>
    <dgm:cxn modelId="{9D2774A4-6895-4057-96C5-12193697CC80}" srcId="{15D58F31-D13A-44E2-A60B-E8E217BDE9A4}" destId="{87804725-CFC9-422E-BD0E-8489C0FDEF97}" srcOrd="3" destOrd="0" parTransId="{50E2B238-DD84-4D4C-80A8-69D0CCFF769B}" sibTransId="{FABFDF50-7AE7-417B-A232-9342B7B4AF85}"/>
    <dgm:cxn modelId="{2CF09AB0-ABA6-4ABF-9C80-F933156162A0}" type="presOf" srcId="{87804725-CFC9-422E-BD0E-8489C0FDEF97}" destId="{3BEC6718-A92D-428B-B796-861AEDC9A4C4}" srcOrd="0" destOrd="0" presId="urn:microsoft.com/office/officeart/2005/8/layout/vList2"/>
    <dgm:cxn modelId="{2EB1CFBB-4F82-416B-B94A-D35E83F4EF87}" srcId="{15D58F31-D13A-44E2-A60B-E8E217BDE9A4}" destId="{52ACBA0D-D91D-426B-A84C-066A21FC83C3}" srcOrd="1" destOrd="0" parTransId="{46C26FA6-5FAB-4B51-A33C-7D02556E2D8D}" sibTransId="{49A2891E-968C-48AE-A38B-B98435353945}"/>
    <dgm:cxn modelId="{B4EDBFE8-9681-4977-9B9B-D806BE1BAEE9}" srcId="{15D58F31-D13A-44E2-A60B-E8E217BDE9A4}" destId="{AA9AEB3E-E1EB-4F3C-BBC4-CD004E25BB3F}" srcOrd="0" destOrd="0" parTransId="{66730D7A-8F2A-460D-89EC-898B2DA3251E}" sibTransId="{72A62EA7-86C8-4F1F-92F9-86BD313CD12A}"/>
    <dgm:cxn modelId="{2458B868-6F6D-4017-8CC2-521741F10C47}" type="presParOf" srcId="{FF594F27-877C-4470-A390-B5DE37D9789E}" destId="{9262CE50-4C40-443F-B031-B02553974758}" srcOrd="0" destOrd="0" presId="urn:microsoft.com/office/officeart/2005/8/layout/vList2"/>
    <dgm:cxn modelId="{42FE06A3-3A41-4EDB-B58E-289B516011C3}" type="presParOf" srcId="{FF594F27-877C-4470-A390-B5DE37D9789E}" destId="{4D78807E-7E53-41F3-8890-7B701A7C2307}" srcOrd="1" destOrd="0" presId="urn:microsoft.com/office/officeart/2005/8/layout/vList2"/>
    <dgm:cxn modelId="{85898EAE-AE50-4E5B-BAAF-6D39E98C6AFD}" type="presParOf" srcId="{FF594F27-877C-4470-A390-B5DE37D9789E}" destId="{02A7A0D1-CB4E-4A55-8EB6-7E40D8BD7F95}" srcOrd="2" destOrd="0" presId="urn:microsoft.com/office/officeart/2005/8/layout/vList2"/>
    <dgm:cxn modelId="{4878B264-6A3B-4439-BABD-5F9F6F0BBCBA}" type="presParOf" srcId="{FF594F27-877C-4470-A390-B5DE37D9789E}" destId="{EB02E9F1-FB9E-48E6-B4B3-595133489477}" srcOrd="3" destOrd="0" presId="urn:microsoft.com/office/officeart/2005/8/layout/vList2"/>
    <dgm:cxn modelId="{B73FEE2E-A067-4DB6-A7B4-EDFD012116DC}" type="presParOf" srcId="{FF594F27-877C-4470-A390-B5DE37D9789E}" destId="{8FF2B776-2096-4834-A7CE-5E4713A0E6F9}" srcOrd="4" destOrd="0" presId="urn:microsoft.com/office/officeart/2005/8/layout/vList2"/>
    <dgm:cxn modelId="{14C98C0E-22A0-414D-804F-460057E0925F}" type="presParOf" srcId="{FF594F27-877C-4470-A390-B5DE37D9789E}" destId="{E63D434B-F457-4A4B-B531-1D57A56AC9D0}" srcOrd="5" destOrd="0" presId="urn:microsoft.com/office/officeart/2005/8/layout/vList2"/>
    <dgm:cxn modelId="{B62F04E9-02C5-44A8-BAD1-C1E28F35A279}" type="presParOf" srcId="{FF594F27-877C-4470-A390-B5DE37D9789E}" destId="{3BEC6718-A92D-428B-B796-861AEDC9A4C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F8676-9409-42D1-8213-4475A030F7F4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5F4F1-3EB3-4159-9C4D-61FAB0B6BAED}">
      <dsp:nvSpPr>
        <dsp:cNvPr id="0" name=""/>
        <dsp:cNvSpPr/>
      </dsp:nvSpPr>
      <dsp:spPr>
        <a:xfrm>
          <a:off x="0" y="2492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highlight>
                <a:srgbClr val="FFFF00"/>
              </a:highlight>
            </a:rPr>
            <a:t>Divides</a:t>
          </a:r>
          <a:r>
            <a:rPr lang="en-US" sz="4000" kern="1200" dirty="0"/>
            <a:t> the class up into skills</a:t>
          </a:r>
        </a:p>
      </dsp:txBody>
      <dsp:txXfrm>
        <a:off x="0" y="2492"/>
        <a:ext cx="6492875" cy="1700138"/>
      </dsp:txXfrm>
    </dsp:sp>
    <dsp:sp modelId="{9AF5983A-54F0-4350-BFC7-6F587D2B7649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3B6C4-ED7A-41DE-BD15-A9C60E0F1DF1}">
      <dsp:nvSpPr>
        <dsp:cNvPr id="0" name=""/>
        <dsp:cNvSpPr/>
      </dsp:nvSpPr>
      <dsp:spPr>
        <a:xfrm>
          <a:off x="0" y="1702630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Requires students to show </a:t>
          </a:r>
          <a:r>
            <a:rPr lang="en-US" sz="4000" kern="1200" dirty="0">
              <a:highlight>
                <a:srgbClr val="FFFF00"/>
              </a:highlight>
            </a:rPr>
            <a:t>mastery</a:t>
          </a:r>
          <a:r>
            <a:rPr lang="en-US" sz="4000" kern="1200" dirty="0"/>
            <a:t> before earning credit</a:t>
          </a:r>
        </a:p>
      </dsp:txBody>
      <dsp:txXfrm>
        <a:off x="0" y="1702630"/>
        <a:ext cx="6492875" cy="1700138"/>
      </dsp:txXfrm>
    </dsp:sp>
    <dsp:sp modelId="{1517411E-2D12-4443-8363-37A2DA1F9FA7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996B9E-E9EC-486B-B39C-974918A927D8}">
      <dsp:nvSpPr>
        <dsp:cNvPr id="0" name=""/>
        <dsp:cNvSpPr/>
      </dsp:nvSpPr>
      <dsp:spPr>
        <a:xfrm>
          <a:off x="0" y="3402769"/>
          <a:ext cx="6492875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Allows students </a:t>
          </a:r>
          <a:r>
            <a:rPr lang="en-US" sz="4000" kern="1200" dirty="0">
              <a:highlight>
                <a:srgbClr val="FFFF00"/>
              </a:highlight>
            </a:rPr>
            <a:t>multiple</a:t>
          </a:r>
          <a:r>
            <a:rPr lang="en-US" sz="4000" kern="1200" dirty="0"/>
            <a:t> </a:t>
          </a:r>
          <a:r>
            <a:rPr lang="en-US" sz="4000" kern="1200" dirty="0">
              <a:highlight>
                <a:srgbClr val="FFFF00"/>
              </a:highlight>
            </a:rPr>
            <a:t>chances</a:t>
          </a:r>
          <a:r>
            <a:rPr lang="en-US" sz="4000" kern="1200" dirty="0"/>
            <a:t> to show mastery</a:t>
          </a:r>
        </a:p>
      </dsp:txBody>
      <dsp:txXfrm>
        <a:off x="0" y="3402769"/>
        <a:ext cx="6492875" cy="1700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3599F-D500-44A8-A0F7-1606AA3A994F}">
      <dsp:nvSpPr>
        <dsp:cNvPr id="0" name=""/>
        <dsp:cNvSpPr/>
      </dsp:nvSpPr>
      <dsp:spPr>
        <a:xfrm>
          <a:off x="396787" y="0"/>
          <a:ext cx="6400798" cy="640079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69C22-158A-4F4F-A68E-DAD925BE5627}">
      <dsp:nvSpPr>
        <dsp:cNvPr id="0" name=""/>
        <dsp:cNvSpPr/>
      </dsp:nvSpPr>
      <dsp:spPr>
        <a:xfrm>
          <a:off x="1004862" y="608075"/>
          <a:ext cx="2496311" cy="24963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If you master some problems in a skill, but not the whole skill, you may attempt the same skill as it appears on the next exam. </a:t>
          </a:r>
        </a:p>
      </dsp:txBody>
      <dsp:txXfrm>
        <a:off x="1126722" y="729935"/>
        <a:ext cx="2252591" cy="2252591"/>
      </dsp:txXfrm>
    </dsp:sp>
    <dsp:sp modelId="{E0168D44-9B4D-49C0-BFF6-2CCE30E8EB8D}">
      <dsp:nvSpPr>
        <dsp:cNvPr id="0" name=""/>
        <dsp:cNvSpPr/>
      </dsp:nvSpPr>
      <dsp:spPr>
        <a:xfrm>
          <a:off x="3693198" y="608075"/>
          <a:ext cx="2496311" cy="249631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On the next exam, the skill will cover the same topics, but the questions will be slightly different.</a:t>
          </a:r>
        </a:p>
      </dsp:txBody>
      <dsp:txXfrm>
        <a:off x="3815058" y="729935"/>
        <a:ext cx="2252591" cy="2252591"/>
      </dsp:txXfrm>
    </dsp:sp>
    <dsp:sp modelId="{6EA7D45B-A674-4092-94A0-26E1F92B1C93}">
      <dsp:nvSpPr>
        <dsp:cNvPr id="0" name=""/>
        <dsp:cNvSpPr/>
      </dsp:nvSpPr>
      <dsp:spPr>
        <a:xfrm>
          <a:off x="1004862" y="3296411"/>
          <a:ext cx="2496311" cy="249631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Once you have earned </a:t>
          </a:r>
          <a:r>
            <a:rPr lang="en-US" sz="2100" b="1" kern="1200"/>
            <a:t>Mastery </a:t>
          </a:r>
          <a:r>
            <a:rPr lang="en-US" sz="2100" kern="1200"/>
            <a:t>on an </a:t>
          </a:r>
          <a:r>
            <a:rPr lang="en-US" sz="2100" i="1" kern="1200"/>
            <a:t>entire skill</a:t>
          </a:r>
          <a:r>
            <a:rPr lang="en-US" sz="2100" kern="1200"/>
            <a:t>, you don’t need to attempt it again.  </a:t>
          </a:r>
        </a:p>
      </dsp:txBody>
      <dsp:txXfrm>
        <a:off x="1126722" y="3418271"/>
        <a:ext cx="2252591" cy="2252591"/>
      </dsp:txXfrm>
    </dsp:sp>
    <dsp:sp modelId="{7019D2AB-0E9A-447F-A02B-82AC6FC127A1}">
      <dsp:nvSpPr>
        <dsp:cNvPr id="0" name=""/>
        <dsp:cNvSpPr/>
      </dsp:nvSpPr>
      <dsp:spPr>
        <a:xfrm>
          <a:off x="3693198" y="3296411"/>
          <a:ext cx="2496311" cy="24963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 count the student’s highest score on each skill.</a:t>
          </a:r>
        </a:p>
      </dsp:txBody>
      <dsp:txXfrm>
        <a:off x="3815058" y="3418271"/>
        <a:ext cx="2252591" cy="2252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2CE50-4C40-443F-B031-B02553974758}">
      <dsp:nvSpPr>
        <dsp:cNvPr id="0" name=""/>
        <dsp:cNvSpPr/>
      </dsp:nvSpPr>
      <dsp:spPr>
        <a:xfrm>
          <a:off x="0" y="85213"/>
          <a:ext cx="6513603" cy="137475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main benefit is that students focus more on mastering skills, rather than bugging me about wanting a better grade.</a:t>
          </a:r>
        </a:p>
      </dsp:txBody>
      <dsp:txXfrm>
        <a:off x="67110" y="152323"/>
        <a:ext cx="6379383" cy="1240530"/>
      </dsp:txXfrm>
    </dsp:sp>
    <dsp:sp modelId="{02A7A0D1-CB4E-4A55-8EB6-7E40D8BD7F95}">
      <dsp:nvSpPr>
        <dsp:cNvPr id="0" name=""/>
        <dsp:cNvSpPr/>
      </dsp:nvSpPr>
      <dsp:spPr>
        <a:xfrm>
          <a:off x="0" y="1531963"/>
          <a:ext cx="6513603" cy="137475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“What don’t I understand about Skill 1?” rather than “What can I do to earn an A?”</a:t>
          </a:r>
        </a:p>
      </dsp:txBody>
      <dsp:txXfrm>
        <a:off x="67110" y="1599073"/>
        <a:ext cx="6379383" cy="1240530"/>
      </dsp:txXfrm>
    </dsp:sp>
    <dsp:sp modelId="{8FF2B776-2096-4834-A7CE-5E4713A0E6F9}">
      <dsp:nvSpPr>
        <dsp:cNvPr id="0" name=""/>
        <dsp:cNvSpPr/>
      </dsp:nvSpPr>
      <dsp:spPr>
        <a:xfrm>
          <a:off x="0" y="2978713"/>
          <a:ext cx="6513603" cy="137475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main drawback is you must have your skills completely divided up/planned out from Day 1.</a:t>
          </a:r>
        </a:p>
      </dsp:txBody>
      <dsp:txXfrm>
        <a:off x="67110" y="3045823"/>
        <a:ext cx="6379383" cy="1240530"/>
      </dsp:txXfrm>
    </dsp:sp>
    <dsp:sp modelId="{3BEC6718-A92D-428B-B796-861AEDC9A4C4}">
      <dsp:nvSpPr>
        <dsp:cNvPr id="0" name=""/>
        <dsp:cNvSpPr/>
      </dsp:nvSpPr>
      <dsp:spPr>
        <a:xfrm>
          <a:off x="0" y="4425463"/>
          <a:ext cx="6513603" cy="137475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Giving a student a zero sometimes feels harsh, but I remind the students that they get another chance.</a:t>
          </a:r>
        </a:p>
      </dsp:txBody>
      <dsp:txXfrm>
        <a:off x="67110" y="4492573"/>
        <a:ext cx="6379383" cy="124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9AA9D-ABD4-4697-9B21-EF42B1AE644A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1203-C6CF-4DBD-BCAB-CACCBDBB6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9F1203-C6CF-4DBD-BCAB-CACCBDBB6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2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8EB23-2E38-4D18-94D9-2A8925A9A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960BA-9956-41CC-94CB-D2631EA7B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869BE-022E-4B89-A16A-167977BD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438B-5488-4FA2-A3D9-AF09A62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BF2B4-DCCE-44C6-AC37-634C660E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9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20A0-6662-4FC3-A216-084751CF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F3BC0-09B5-4B50-B34F-456542612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91204-67B8-496B-99C5-DBBF5E95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AE72-06C3-4053-B3AA-ED55019E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2A63-3AA4-459F-93CD-0A2E250F2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5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4E8893-6766-47B3-95FF-1C980CC8D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0678B-A911-44CF-9F90-7D07CE49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0EAB7-F7BC-402C-8D55-EF26FAB0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70027-65FA-433A-AE44-64D3A2DD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9D92A-01AC-4747-BCC7-0CDAF005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7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AC42-8E81-4931-87BE-2501B9B4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DB73A-8D34-453C-90EE-7D1E183B2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0A2D8-5D6D-4BDB-B75C-5F1BC165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E22FB-99C3-4FEF-AA9E-2F3025291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5747B-9AA9-4415-AFCA-FBCD7D51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F9E3C-F01A-4042-BE74-98D34F8D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F724D-A20C-4E2C-A92E-3465A45FF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2128E-53BD-415C-AEE0-A8A39F27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AEFE3-5AD8-42CE-9E0A-95622D5C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F7A4-EFCF-4DE7-9ADA-3B6124B22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6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57089-F0E7-40BF-BBB0-EA1ABCD5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B2390-A141-4CF8-9978-1FF2444D7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A81AD-E696-4A48-A60C-7DEA366C8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A2713-D127-45E5-BB92-599FBBD3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C62B3-4B3D-4916-AD2B-07C60AC2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A161C-A91C-48E0-80DD-CFEA8F8E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4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52C13-C522-49B1-B09B-BE6A82BE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D4697-07C6-4BAD-92FB-57F29AB5B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DE8ABB-F740-4FEC-92EB-F367F07E1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F8ECC-C29E-45B9-9D2D-B6610CAA6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6E6BFC-0341-42AF-ABB0-6288256B6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8DB6A3-F698-4FA6-8676-7393E4B9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21036-2133-4C59-8C8C-58D8F2A6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4913B-8DF0-4E5A-9FC1-2E4378D5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0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B7C7-5320-4E18-B649-D1E8C7948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8A50F-C8D8-4549-9C80-0BE448E9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394B5-EE2E-4902-9BAA-9ABF86CA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A17C65-4AE4-42E9-ABD6-E6BD9214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2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FE837A-C787-4616-AAC8-81218443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5BCF1-4657-441E-AF75-D292156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E697F-180A-42BF-905D-8598E740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1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F7ACB-D3EB-457C-BBE4-6B0AD142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5BD2B-89B8-4879-AC2A-361B604D4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BEB97-65C1-4214-B956-1036BD0FE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8E3B6-4A11-4188-A340-B7A3E24C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A2C23-1227-4B9F-B6E1-79048B43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F3EBB-AE22-4F49-BBB1-86417667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8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36F6-38D0-4D41-A68E-C079D244E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D3ADDF-8AF5-4C8F-B168-19C5CAA95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48E86-BEE1-4FA4-B6B5-736C0C295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16DCD-DB32-43DF-B808-B9A2889A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453E0-9FF5-4F3D-8CD0-AB462527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A6D37-5BB4-481F-9C9E-7D2E98A7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5F421-2DA2-48C4-9727-A36703B1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03CDD-A173-4DA3-BD6A-FFFEFCE98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CD690-6335-4138-9A7E-C642D7D0D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1A379-AAF8-4430-889A-626809421EC6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C5F3C-E829-4AD0-8F07-922C10F2E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9BFF4-C282-4617-A23A-2B1FAFBB3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BD91B-5B31-4451-92D3-A43741D95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5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btmath.wordpress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D66D8-CF79-484A-9F71-4BEE19835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8787619" cy="1409822"/>
          </a:xfrm>
        </p:spPr>
        <p:txBody>
          <a:bodyPr>
            <a:normAutofit/>
          </a:bodyPr>
          <a:lstStyle/>
          <a:p>
            <a:r>
              <a:rPr lang="en-US" dirty="0"/>
              <a:t>Mastery Grading</a:t>
            </a:r>
            <a:br>
              <a:rPr lang="en-US" dirty="0"/>
            </a:br>
            <a:r>
              <a:rPr lang="en-US" sz="3100" dirty="0"/>
              <a:t>Kara Colley - PCC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B5620-0B2D-4E1E-949E-52386BF7E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819" y="3119511"/>
            <a:ext cx="6718294" cy="271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09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141CE5-F9CF-4A4C-8584-64ED2C7B4B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835" y="3094374"/>
            <a:ext cx="4852165" cy="37636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DE1032-F246-428A-9DD5-FB9640D8C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skill?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C7559-ECF4-4690-BBBE-ECB124C3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skill consists of three to five problems</a:t>
            </a:r>
          </a:p>
          <a:p>
            <a:pPr lvl="1"/>
            <a:r>
              <a:rPr lang="en-US" dirty="0"/>
              <a:t>Pass out Final Exams (Math 60 and Math 111)</a:t>
            </a:r>
          </a:p>
          <a:p>
            <a:pPr lvl="0"/>
            <a:r>
              <a:rPr lang="en-US" dirty="0"/>
              <a:t>Each skill is worth 12 points</a:t>
            </a:r>
          </a:p>
          <a:p>
            <a:pPr lvl="0"/>
            <a:r>
              <a:rPr lang="en-US" dirty="0"/>
              <a:t>Earn points on a problem when show mastery </a:t>
            </a:r>
          </a:p>
          <a:p>
            <a:pPr lvl="1"/>
            <a:r>
              <a:rPr lang="en-US" dirty="0"/>
              <a:t>Answering it correctly</a:t>
            </a:r>
          </a:p>
          <a:p>
            <a:pPr lvl="1"/>
            <a:r>
              <a:rPr lang="en-US" dirty="0"/>
              <a:t>Answering it correctly with a minor error</a:t>
            </a:r>
          </a:p>
          <a:p>
            <a:pPr lvl="1"/>
            <a:r>
              <a:rPr lang="en-US" dirty="0"/>
              <a:t>Reaching a certain minimum requirement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13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DD8F2-67BD-4768-96A5-4A58F8D90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Multiple attempts, if needed:</a:t>
            </a: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CF1437-4862-46D4-8AB7-980E9ABC7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258646"/>
              </p:ext>
            </p:extLst>
          </p:nvPr>
        </p:nvGraphicFramePr>
        <p:xfrm>
          <a:off x="4865105" y="212035"/>
          <a:ext cx="7194373" cy="640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164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F4DCF-E9A6-4C21-B50C-BC0478F4A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On the Finals, I handed out: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F0014-2CA0-4FD9-84D0-B450BB00D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470992"/>
            <a:ext cx="8653669" cy="5102085"/>
          </a:xfrm>
        </p:spPr>
        <p:txBody>
          <a:bodyPr anchor="ctr">
            <a:normAutofit/>
          </a:bodyPr>
          <a:lstStyle/>
          <a:p>
            <a:r>
              <a:rPr lang="en-US" sz="2200" dirty="0"/>
              <a:t>Student A (who earned an A) took skills 3, 7, 8, 9, 10, and the cumulative skill.</a:t>
            </a:r>
          </a:p>
          <a:p>
            <a:r>
              <a:rPr lang="en-US" sz="2200" dirty="0"/>
              <a:t>Student B (who earned a B) took skills 4, 7, 8, 9, 10, and the cumulative skill.</a:t>
            </a:r>
          </a:p>
          <a:p>
            <a:r>
              <a:rPr lang="en-US" sz="2200" dirty="0"/>
              <a:t>Student C (who earned a C) took skills 1, 5, 7, 8, 9, 10, and the cumulative skill.</a:t>
            </a:r>
          </a:p>
          <a:p>
            <a:endParaRPr lang="en-US" sz="2200" dirty="0"/>
          </a:p>
          <a:p>
            <a:r>
              <a:rPr lang="en-US" sz="2200" dirty="0"/>
              <a:t>All students (at the very least) must take skills 9, 10, and the cumulative skill on the Final.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513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F4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FE5C29-924C-4366-9D23-46D17D702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182870"/>
            <a:ext cx="1462088" cy="49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69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A2DA-01FB-4DE6-BB2F-296FEFD5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4725"/>
            <a:ext cx="10515600" cy="1325563"/>
          </a:xfrm>
        </p:spPr>
        <p:txBody>
          <a:bodyPr/>
          <a:lstStyle/>
          <a:p>
            <a:r>
              <a:rPr lang="en-US" dirty="0"/>
              <a:t>Gradebook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BB73D9-4728-46B2-8405-D60F6F1E6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28108"/>
              </p:ext>
            </p:extLst>
          </p:nvPr>
        </p:nvGraphicFramePr>
        <p:xfrm>
          <a:off x="538368" y="2542374"/>
          <a:ext cx="11115264" cy="1480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272">
                  <a:extLst>
                    <a:ext uri="{9D8B030D-6E8A-4147-A177-3AD203B41FA5}">
                      <a16:colId xmlns:a16="http://schemas.microsoft.com/office/drawing/2014/main" val="2879343435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2181330429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3841095650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3917075618"/>
                    </a:ext>
                  </a:extLst>
                </a:gridCol>
                <a:gridCol w="892043">
                  <a:extLst>
                    <a:ext uri="{9D8B030D-6E8A-4147-A177-3AD203B41FA5}">
                      <a16:colId xmlns:a16="http://schemas.microsoft.com/office/drawing/2014/main" val="2883974336"/>
                    </a:ext>
                  </a:extLst>
                </a:gridCol>
                <a:gridCol w="960501">
                  <a:extLst>
                    <a:ext uri="{9D8B030D-6E8A-4147-A177-3AD203B41FA5}">
                      <a16:colId xmlns:a16="http://schemas.microsoft.com/office/drawing/2014/main" val="3969331127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58883523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1411979874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3844803700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1983626192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2324034545"/>
                    </a:ext>
                  </a:extLst>
                </a:gridCol>
                <a:gridCol w="926272">
                  <a:extLst>
                    <a:ext uri="{9D8B030D-6E8A-4147-A177-3AD203B41FA5}">
                      <a16:colId xmlns:a16="http://schemas.microsoft.com/office/drawing/2014/main" val="855479867"/>
                    </a:ext>
                  </a:extLst>
                </a:gridCol>
              </a:tblGrid>
              <a:tr h="370049"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12477"/>
                  </a:ext>
                </a:extLst>
              </a:tr>
              <a:tr h="370049">
                <a:tc>
                  <a:txBody>
                    <a:bodyPr/>
                    <a:lstStyle/>
                    <a:p>
                      <a:r>
                        <a:rPr lang="en-US" b="1"/>
                        <a:t>Aeron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8.5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9.5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23519"/>
                  </a:ext>
                </a:extLst>
              </a:tr>
              <a:tr h="370049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--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105838"/>
                  </a:ext>
                </a:extLst>
              </a:tr>
              <a:tr h="3700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75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776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C8A96-2D6C-45C6-9EAF-43912B3CC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Benefits?  Drawbacks?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6DD627-5570-4540-8025-4850EA6F98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2635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938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28E3A6-6024-4E86-AC2C-E6ECC4F02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43944-D41C-4D49-8030-FFCF8C59E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For more info, check out: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https://mbtmath.wordpress.com/</a:t>
            </a: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This is where I first learned about Mastery Grading.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This site addresses </a:t>
            </a:r>
            <a:r>
              <a:rPr lang="en-US" sz="2400">
                <a:solidFill>
                  <a:srgbClr val="000000"/>
                </a:solidFill>
              </a:rPr>
              <a:t>Mastery Grading</a:t>
            </a:r>
            <a:br>
              <a:rPr lang="en-US" sz="2400">
                <a:solidFill>
                  <a:srgbClr val="000000"/>
                </a:solidFill>
              </a:rPr>
            </a:br>
            <a:r>
              <a:rPr lang="en-US" sz="2400">
                <a:solidFill>
                  <a:srgbClr val="000000"/>
                </a:solidFill>
              </a:rPr>
              <a:t>at 4-year colleges.</a:t>
            </a: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Feel free to email me with any questions: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kara.colley@pcc.edu</a:t>
            </a:r>
          </a:p>
        </p:txBody>
      </p:sp>
    </p:spTree>
    <p:extLst>
      <p:ext uri="{BB962C8B-B14F-4D97-AF65-F5344CB8AC3E}">
        <p14:creationId xmlns:p14="http://schemas.microsoft.com/office/powerpoint/2010/main" val="231456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7645C-3939-4606-AB70-81075F664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Want to be productive?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B4A-89C4-420B-AFFA-47D72A13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Let’s spend some time dividing up your class into skills.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12AFD65-A1A9-4960-A6D7-B2825C499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196" y="492573"/>
            <a:ext cx="5880796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4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9909F0-19D9-470E-B8B7-A37362C89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870" y="3429000"/>
            <a:ext cx="7960190" cy="28707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2A803C-2558-4826-B412-46FA21A7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points would you give this answer?</a:t>
            </a:r>
            <a:br>
              <a:rPr lang="en-US" dirty="0"/>
            </a:br>
            <a:r>
              <a:rPr lang="en-US" dirty="0"/>
              <a:t>The question is worth 2 points.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C146B-5E17-4FE0-915E-9C6F16593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412896" cy="4802186"/>
          </a:xfrm>
        </p:spPr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b="1" dirty="0"/>
              <a:t>Solve for x.  Write your solution in interval notation.</a:t>
            </a:r>
          </a:p>
          <a:p>
            <a:pPr marL="0" indent="0">
              <a:buNone/>
            </a:pPr>
            <a:r>
              <a:rPr lang="en-US" dirty="0"/>
              <a:t>-3x &gt;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8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0ABA15-E823-4730-BA4E-53B6631E9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Before grading a question, I decide what is essential to solving that question.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FE33C-6EF7-4C90-9A3A-44F4B7149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“Switching the inequality sign when dividing by a negative” is essential to this question.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would give her work zero points………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similar question would appear on the next exam.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XX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075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59666-9BC9-4059-B711-B4B0DDCA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points would you give this answer?</a:t>
            </a:r>
            <a:br>
              <a:rPr lang="en-US" dirty="0"/>
            </a:br>
            <a:r>
              <a:rPr lang="en-US" dirty="0"/>
              <a:t>The question is worth 2 points.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70412-2E50-4C52-BB5F-BD2C457BD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Solve for x.  Write your solution in interval notation.</a:t>
            </a:r>
          </a:p>
          <a:p>
            <a:pPr marL="0" indent="0">
              <a:buNone/>
            </a:pPr>
            <a:r>
              <a:rPr lang="en-US" dirty="0"/>
              <a:t>-3x &gt;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BB10E-3CA7-41D5-BF33-EAC0077DE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830" y="3328988"/>
            <a:ext cx="795337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9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12018-E722-4F9F-892B-C8EC60339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>
                <a:solidFill>
                  <a:schemeClr val="accent1"/>
                </a:solidFill>
              </a:rPr>
            </a:br>
            <a:r>
              <a:rPr lang="en-US">
                <a:solidFill>
                  <a:schemeClr val="accent1"/>
                </a:solidFill>
              </a:rPr>
              <a:t>I set a minimum requirement to earn credit.</a:t>
            </a:r>
            <a:br>
              <a:rPr lang="en-US">
                <a:solidFill>
                  <a:schemeClr val="accent1"/>
                </a:solidFill>
              </a:rPr>
            </a:br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8395-4BF2-4B3D-9BE2-17A755B24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2614" y="11924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The student must:</a:t>
            </a:r>
          </a:p>
          <a:p>
            <a:r>
              <a:rPr lang="en-US" dirty="0"/>
              <a:t>Divide both sides</a:t>
            </a:r>
          </a:p>
          <a:p>
            <a:r>
              <a:rPr lang="en-US" dirty="0"/>
              <a:t>Switch the inequality sign</a:t>
            </a:r>
          </a:p>
          <a:p>
            <a:pPr marL="0" indent="0">
              <a:buNone/>
            </a:pPr>
            <a:r>
              <a:rPr lang="en-US" dirty="0"/>
              <a:t>in order to earn ANY credit.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met these requirements, but had an arithmetic error.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would award her answer 1.5 points.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35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BB34D5A-5C36-4C36-96AD-BA439ACFA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Mastery Grading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9DC21A-8447-40B6-A638-D0E7FF39A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92588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644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E963-F0AA-4C7C-BD0C-BB1569DF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Assessing the Ten Essential Skills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50470-1927-4C9B-B4EC-F62A3413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Skill 1 + 2 Quiz</a:t>
            </a:r>
          </a:p>
          <a:p>
            <a:pPr lvl="0"/>
            <a:r>
              <a:rPr lang="en-US" dirty="0"/>
              <a:t>Skill 3 + 4 Quiz</a:t>
            </a:r>
          </a:p>
          <a:p>
            <a:pPr lvl="0"/>
            <a:r>
              <a:rPr lang="en-US" dirty="0"/>
              <a:t>Exam 1 tests skills 1 – 6</a:t>
            </a:r>
          </a:p>
          <a:p>
            <a:pPr lvl="0"/>
            <a:r>
              <a:rPr lang="en-US" dirty="0"/>
              <a:t>Skill 7 + 8 Quiz</a:t>
            </a:r>
          </a:p>
          <a:p>
            <a:pPr lvl="0"/>
            <a:r>
              <a:rPr lang="en-US" dirty="0"/>
              <a:t>Final Exam tests skills 1 – 10, as well as one cumulative skill</a:t>
            </a:r>
          </a:p>
          <a:p>
            <a:pPr lvl="0"/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encil">
            <a:extLst>
              <a:ext uri="{FF2B5EF4-FFF2-40B4-BE49-F238E27FC236}">
                <a16:creationId xmlns:a16="http://schemas.microsoft.com/office/drawing/2014/main" id="{1BEC8B6F-4BCB-4F60-8782-B96D05DD6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21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2E3DB-5126-4131-BDCB-1A8B49F87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57200"/>
            <a:ext cx="6807422" cy="5924549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3500" u="sng" dirty="0"/>
              <a:t>Dividing up the Skills – Math 111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Skill 1: Domains, Function notation, and Odd/even functions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Skill 2: Info from graphs + Piece-wise functions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Skill 3: Transformations + Function composition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Skill 4: Inverses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Skill 5: Exponential + Logarithmic functions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74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04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4BD5F4-F778-442E-B99F-82717B729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927" y="2941983"/>
            <a:ext cx="1743132" cy="93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53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2E3DB-5126-4131-BDCB-1A8B49F87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52400"/>
            <a:ext cx="6807422" cy="6229349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US" sz="3500" u="sng" dirty="0"/>
              <a:t>Dividing up the Skills – Math 111</a:t>
            </a:r>
          </a:p>
          <a:p>
            <a:pPr marL="0" indent="0">
              <a:buNone/>
            </a:pPr>
            <a:endParaRPr lang="en-US" sz="1100" dirty="0"/>
          </a:p>
          <a:p>
            <a:pPr lvl="0"/>
            <a:r>
              <a:rPr lang="en-US" sz="3100" dirty="0"/>
              <a:t> Skill 6: Exponential equations (without logs)</a:t>
            </a:r>
          </a:p>
          <a:p>
            <a:pPr marL="0" indent="0">
              <a:buNone/>
            </a:pPr>
            <a:r>
              <a:rPr lang="en-US" sz="3100" dirty="0"/>
              <a:t>	Financial applications (w/o logs)</a:t>
            </a:r>
          </a:p>
          <a:p>
            <a:pPr marL="0" indent="0">
              <a:buNone/>
            </a:pPr>
            <a:r>
              <a:rPr lang="en-US" sz="3100" dirty="0"/>
              <a:t>	Simple logs</a:t>
            </a:r>
          </a:p>
          <a:p>
            <a:pPr marL="0" indent="0">
              <a:buNone/>
            </a:pPr>
            <a:r>
              <a:rPr lang="en-US" sz="3100" dirty="0"/>
              <a:t>	</a:t>
            </a:r>
          </a:p>
          <a:p>
            <a:r>
              <a:rPr lang="en-US" sz="3100" dirty="0"/>
              <a:t>Skill 7: Log expressions</a:t>
            </a:r>
          </a:p>
          <a:p>
            <a:pPr marL="0" indent="0">
              <a:buNone/>
            </a:pPr>
            <a:r>
              <a:rPr lang="en-US" sz="3100" dirty="0"/>
              <a:t>	Exponential equations (using logs)</a:t>
            </a:r>
            <a:br>
              <a:rPr lang="en-US" sz="3100" dirty="0"/>
            </a:br>
            <a:r>
              <a:rPr lang="en-US" sz="3100" dirty="0"/>
              <a:t>	Financial models (using logs)</a:t>
            </a:r>
          </a:p>
          <a:p>
            <a:endParaRPr lang="en-US" sz="3100" dirty="0"/>
          </a:p>
          <a:p>
            <a:r>
              <a:rPr lang="en-US" sz="3100" dirty="0"/>
              <a:t>Skill 8: Logarithmic equations</a:t>
            </a:r>
          </a:p>
          <a:p>
            <a:endParaRPr lang="en-US" sz="3100" dirty="0"/>
          </a:p>
          <a:p>
            <a:r>
              <a:rPr lang="en-US" sz="3100" dirty="0"/>
              <a:t>Skill 9: Polynomials</a:t>
            </a:r>
          </a:p>
          <a:p>
            <a:endParaRPr lang="en-US" sz="3100" dirty="0"/>
          </a:p>
          <a:p>
            <a:r>
              <a:rPr lang="en-US" sz="3100" dirty="0"/>
              <a:t>Skills 10: </a:t>
            </a:r>
            <a:r>
              <a:rPr lang="en-US" sz="3100" dirty="0" err="1"/>
              <a:t>Rationals</a:t>
            </a:r>
            <a:endParaRPr lang="en-US" sz="3100" dirty="0"/>
          </a:p>
          <a:p>
            <a:endParaRPr lang="en-US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474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04E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27C709-45D4-4334-B349-071F3D9E0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046" y="2685228"/>
            <a:ext cx="1408880" cy="148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2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652</Words>
  <Application>Microsoft Office PowerPoint</Application>
  <PresentationFormat>Widescreen</PresentationFormat>
  <Paragraphs>133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Mastery Grading Kara Colley - PCC</vt:lpstr>
      <vt:lpstr>How many points would you give this answer? The question is worth 2 points.</vt:lpstr>
      <vt:lpstr>Before grading a question, I decide what is essential to solving that question.</vt:lpstr>
      <vt:lpstr>How many points would you give this answer? The question is worth 2 points.</vt:lpstr>
      <vt:lpstr> I set a minimum requirement to earn credit. </vt:lpstr>
      <vt:lpstr>Mastery Grading</vt:lpstr>
      <vt:lpstr>Assessing the Ten Essential Skills </vt:lpstr>
      <vt:lpstr>PowerPoint Presentation</vt:lpstr>
      <vt:lpstr>PowerPoint Presentation</vt:lpstr>
      <vt:lpstr>What is a skill?</vt:lpstr>
      <vt:lpstr>Multiple attempts, if needed: </vt:lpstr>
      <vt:lpstr>On the Finals, I handed out: </vt:lpstr>
      <vt:lpstr>Gradebook</vt:lpstr>
      <vt:lpstr>Benefits?  Drawbacks?</vt:lpstr>
      <vt:lpstr>Any questions?</vt:lpstr>
      <vt:lpstr>Want to be productive?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Mastery Grading Kara Colley - PCC</dc:title>
  <dc:creator>Colleys</dc:creator>
  <cp:lastModifiedBy>Colleys</cp:lastModifiedBy>
  <cp:revision>3</cp:revision>
  <dcterms:created xsi:type="dcterms:W3CDTF">2019-04-26T13:44:59Z</dcterms:created>
  <dcterms:modified xsi:type="dcterms:W3CDTF">2019-04-27T05:36:17Z</dcterms:modified>
</cp:coreProperties>
</file>