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1.bin" ContentType="audio/unknown"/>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6" r:id="rId2"/>
    <p:sldMasterId id="2147483678" r:id="rId3"/>
    <p:sldMasterId id="2147483690" r:id="rId4"/>
  </p:sldMasterIdLst>
  <p:notesMasterIdLst>
    <p:notesMasterId r:id="rId44"/>
  </p:notesMasterIdLst>
  <p:handoutMasterIdLst>
    <p:handoutMasterId r:id="rId45"/>
  </p:handoutMasterIdLst>
  <p:sldIdLst>
    <p:sldId id="404" r:id="rId5"/>
    <p:sldId id="306" r:id="rId6"/>
    <p:sldId id="408" r:id="rId7"/>
    <p:sldId id="302" r:id="rId8"/>
    <p:sldId id="401" r:id="rId9"/>
    <p:sldId id="402" r:id="rId10"/>
    <p:sldId id="403" r:id="rId11"/>
    <p:sldId id="359" r:id="rId12"/>
    <p:sldId id="324" r:id="rId13"/>
    <p:sldId id="267" r:id="rId14"/>
    <p:sldId id="393" r:id="rId15"/>
    <p:sldId id="360" r:id="rId16"/>
    <p:sldId id="290" r:id="rId17"/>
    <p:sldId id="287" r:id="rId18"/>
    <p:sldId id="256" r:id="rId19"/>
    <p:sldId id="257" r:id="rId20"/>
    <p:sldId id="258" r:id="rId21"/>
    <p:sldId id="259" r:id="rId22"/>
    <p:sldId id="260" r:id="rId23"/>
    <p:sldId id="409" r:id="rId24"/>
    <p:sldId id="261" r:id="rId25"/>
    <p:sldId id="262" r:id="rId26"/>
    <p:sldId id="394" r:id="rId27"/>
    <p:sldId id="407" r:id="rId28"/>
    <p:sldId id="395" r:id="rId29"/>
    <p:sldId id="275" r:id="rId30"/>
    <p:sldId id="396" r:id="rId31"/>
    <p:sldId id="274" r:id="rId32"/>
    <p:sldId id="265" r:id="rId33"/>
    <p:sldId id="266" r:id="rId34"/>
    <p:sldId id="406" r:id="rId35"/>
    <p:sldId id="264" r:id="rId36"/>
    <p:sldId id="269" r:id="rId37"/>
    <p:sldId id="270" r:id="rId38"/>
    <p:sldId id="271" r:id="rId39"/>
    <p:sldId id="272" r:id="rId40"/>
    <p:sldId id="397" r:id="rId41"/>
    <p:sldId id="398" r:id="rId42"/>
    <p:sldId id="39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ection>
        <p14:section name="Overview and Objectives" id="{ABA716BF-3A5C-4ADB-94C9-CFEF84EBA240}">
          <p14:sldIdLst>
            <p14:sldId id="404"/>
            <p14:sldId id="306"/>
            <p14:sldId id="408"/>
            <p14:sldId id="302"/>
            <p14:sldId id="401"/>
            <p14:sldId id="402"/>
            <p14:sldId id="403"/>
            <p14:sldId id="359"/>
            <p14:sldId id="324"/>
            <p14:sldId id="267"/>
            <p14:sldId id="393"/>
            <p14:sldId id="360"/>
            <p14:sldId id="290"/>
            <p14:sldId id="287"/>
            <p14:sldId id="256"/>
            <p14:sldId id="257"/>
            <p14:sldId id="258"/>
            <p14:sldId id="259"/>
            <p14:sldId id="260"/>
            <p14:sldId id="409"/>
            <p14:sldId id="261"/>
            <p14:sldId id="262"/>
            <p14:sldId id="394"/>
            <p14:sldId id="407"/>
            <p14:sldId id="395"/>
            <p14:sldId id="275"/>
            <p14:sldId id="396"/>
            <p14:sldId id="274"/>
            <p14:sldId id="265"/>
            <p14:sldId id="266"/>
            <p14:sldId id="406"/>
            <p14:sldId id="264"/>
            <p14:sldId id="269"/>
            <p14:sldId id="270"/>
            <p14:sldId id="271"/>
            <p14:sldId id="272"/>
            <p14:sldId id="397"/>
            <p14:sldId id="398"/>
            <p14:sldId id="3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Nosler" initials="LN" lastIdx="1" clrIdx="0">
    <p:extLst>
      <p:ext uri="{19B8F6BF-5375-455C-9EA6-DF929625EA0E}">
        <p15:presenceInfo xmlns:p15="http://schemas.microsoft.com/office/powerpoint/2012/main" userId="Laura Nos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52033"/>
    <a:srgbClr val="003300"/>
    <a:srgbClr val="009E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70" autoAdjust="0"/>
    <p:restoredTop sz="94562" autoAdjust="0"/>
  </p:normalViewPr>
  <p:slideViewPr>
    <p:cSldViewPr>
      <p:cViewPr>
        <p:scale>
          <a:sx n="151" d="100"/>
          <a:sy n="151" d="100"/>
        </p:scale>
        <p:origin x="136" y="-280"/>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0"/>
    </p:cViewPr>
  </p:sorterViewPr>
  <p:notesViewPr>
    <p:cSldViewPr>
      <p:cViewPr varScale="1">
        <p:scale>
          <a:sx n="83" d="100"/>
          <a:sy n="83" d="100"/>
        </p:scale>
        <p:origin x="-31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22T12:13:29.930" idx="1">
    <p:pos x="10" y="10"/>
    <p:text>Combine slides</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3FDC75-7F73-4A4A-A77C-09AADF00E0EA}" type="datetimeFigureOut">
              <a:rPr lang="en-US" smtClean="0"/>
              <a:pPr/>
              <a:t>4/26/19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336864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AEF76B-3757-4A0B-AF93-28494465C1DD}" type="datetimeFigureOut">
              <a:rPr lang="en-US" smtClean="0"/>
              <a:pPr/>
              <a:t>4/26/19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247592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quip.ninj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8C76EFDF-257A-0744-A048-B5BB5DCF26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C23316-4D9B-D246-9394-617C3AEF06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86" name="Rectangle 2">
            <a:extLst>
              <a:ext uri="{FF2B5EF4-FFF2-40B4-BE49-F238E27FC236}">
                <a16:creationId xmlns:a16="http://schemas.microsoft.com/office/drawing/2014/main" id="{52F06C72-3AFF-BD44-A0A5-CF1103A87D94}"/>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A2BF6677-F6A5-F643-87A8-7C48ECB21B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6783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13897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10811553-7757-F64F-AE5F-6D9E26FFDE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71E357-B82E-8C47-BB3A-E2F76AC59DAA}" type="slidenum">
              <a:rPr lang="en-US" altLang="en-US" sz="1200" smtClean="0"/>
              <a:pPr/>
              <a:t>12</a:t>
            </a:fld>
            <a:endParaRPr lang="en-US" altLang="en-US" sz="1200"/>
          </a:p>
        </p:txBody>
      </p:sp>
      <p:sp>
        <p:nvSpPr>
          <p:cNvPr id="81922" name="Rectangle 2">
            <a:extLst>
              <a:ext uri="{FF2B5EF4-FFF2-40B4-BE49-F238E27FC236}">
                <a16:creationId xmlns:a16="http://schemas.microsoft.com/office/drawing/2014/main" id="{485A5868-EEAA-2048-B52B-0ACCF0626FDB}"/>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AAC400C-3E1B-E446-BED1-E7982E0E3B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dirty="0">
                <a:latin typeface="Arial" panose="020B0604020202020204" pitchFamily="34" charset="0"/>
                <a:ea typeface="ＭＳ Ｐゴシック" panose="020B0600070205080204" pitchFamily="34" charset="-128"/>
              </a:rPr>
              <a:t>Learning mathematics is doing mathematics.  Freudenthal suggests that students should engage in mathematical activities through a process called </a:t>
            </a:r>
            <a:r>
              <a:rPr lang="en-US" altLang="en-US" i="1" dirty="0">
                <a:latin typeface="Arial" panose="020B0604020202020204" pitchFamily="34" charset="0"/>
                <a:ea typeface="ＭＳ Ｐゴシック" panose="020B0600070205080204" pitchFamily="34" charset="-128"/>
              </a:rPr>
              <a:t>guided reinvention</a:t>
            </a:r>
            <a:r>
              <a:rPr lang="en-US" altLang="en-US" dirty="0">
                <a:latin typeface="Arial" panose="020B0604020202020204" pitchFamily="34" charset="0"/>
                <a:ea typeface="ＭＳ Ｐゴシック" panose="020B0600070205080204" pitchFamily="34" charset="-128"/>
              </a:rPr>
              <a:t>.</a:t>
            </a:r>
          </a:p>
          <a:p>
            <a:pPr marL="228600" indent="-228600"/>
            <a:r>
              <a:rPr lang="en-US" altLang="en-US" dirty="0">
                <a:latin typeface="Arial" panose="020B0604020202020204" pitchFamily="34" charset="0"/>
                <a:ea typeface="ＭＳ Ｐゴシック" panose="020B0600070205080204" pitchFamily="34" charset="-128"/>
              </a:rPr>
              <a:t>2. Freudenthal further argued that it was not sufficient for these activities to originate from the real world; they must also become real in a student’s mind. </a:t>
            </a:r>
          </a:p>
        </p:txBody>
      </p:sp>
    </p:spTree>
    <p:extLst>
      <p:ext uri="{BB962C8B-B14F-4D97-AF65-F5344CB8AC3E}">
        <p14:creationId xmlns:p14="http://schemas.microsoft.com/office/powerpoint/2010/main" val="641895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25DE5-99E5-4204-A458-CAB0276A26BB}" type="slidenum">
              <a:rPr lang="en-US" altLang="en-US"/>
              <a:pPr/>
              <a:t>13</a:t>
            </a:fld>
            <a:endParaRPr lang="en-US" alt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05094D-3BFB-2F4F-9832-C9CCB0D33985}"/>
              </a:ext>
            </a:extLst>
          </p:cNvPr>
          <p:cNvSpPr>
            <a:spLocks noGrp="1" noChangeArrowheads="1"/>
          </p:cNvSpPr>
          <p:nvPr>
            <p:ph type="sldNum" sz="quarter" idx="5"/>
          </p:nvPr>
        </p:nvSpPr>
        <p:spPr>
          <a:ln/>
        </p:spPr>
        <p:txBody>
          <a:bodyPr/>
          <a:lstStyle/>
          <a:p>
            <a:fld id="{89BBA1CA-E1FA-FD46-8DA1-5DDCCB3C50F8}" type="slidenum">
              <a:rPr lang="en-US" altLang="en-US"/>
              <a:pPr/>
              <a:t>14</a:t>
            </a:fld>
            <a:endParaRPr lang="en-US" altLang="en-US"/>
          </a:p>
        </p:txBody>
      </p:sp>
      <p:sp>
        <p:nvSpPr>
          <p:cNvPr id="74754" name="Rectangle 2">
            <a:extLst>
              <a:ext uri="{FF2B5EF4-FFF2-40B4-BE49-F238E27FC236}">
                <a16:creationId xmlns:a16="http://schemas.microsoft.com/office/drawing/2014/main" id="{C3DA198C-EE3B-B64A-8CBC-203253A5F0B9}"/>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024D2B6A-EBB3-E349-955E-39CAA8D8E5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0564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11f6d106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11f6d10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 - talk about the project and ASPIRE in math proposal </a:t>
            </a:r>
            <a:endParaRPr/>
          </a:p>
        </p:txBody>
      </p:sp>
    </p:spTree>
    <p:extLst>
      <p:ext uri="{BB962C8B-B14F-4D97-AF65-F5344CB8AC3E}">
        <p14:creationId xmlns:p14="http://schemas.microsoft.com/office/powerpoint/2010/main" val="721383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8d0dc46f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8d0dc46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34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11f6d106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11f6d106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 - talk about the project and ASPIRE in math proposal (Advancing Students’ Proving through Inquiry, Reinvention, and Engagement)</a:t>
            </a:r>
            <a:endParaRPr/>
          </a:p>
        </p:txBody>
      </p:sp>
    </p:spTree>
    <p:extLst>
      <p:ext uri="{BB962C8B-B14F-4D97-AF65-F5344CB8AC3E}">
        <p14:creationId xmlns:p14="http://schemas.microsoft.com/office/powerpoint/2010/main" val="3795924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11f6d106a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11f6d106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 - my role/interest in the project </a:t>
            </a:r>
            <a:endParaRPr/>
          </a:p>
        </p:txBody>
      </p:sp>
    </p:spTree>
    <p:extLst>
      <p:ext uri="{BB962C8B-B14F-4D97-AF65-F5344CB8AC3E}">
        <p14:creationId xmlns:p14="http://schemas.microsoft.com/office/powerpoint/2010/main" val="4026313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11f6d106a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11f6d106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 - Discuss the Swivl technology and how it was used during the course </a:t>
            </a:r>
            <a:endParaRPr/>
          </a:p>
        </p:txBody>
      </p:sp>
    </p:spTree>
    <p:extLst>
      <p:ext uri="{BB962C8B-B14F-4D97-AF65-F5344CB8AC3E}">
        <p14:creationId xmlns:p14="http://schemas.microsoft.com/office/powerpoint/2010/main" val="88514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11f6d106a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11f6d106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 - other relevant research (</a:t>
            </a:r>
            <a:r>
              <a:rPr lang="en" u="sng">
                <a:solidFill>
                  <a:schemeClr val="hlink"/>
                </a:solidFill>
                <a:hlinkClick r:id="rId3"/>
              </a:rPr>
              <a:t>EQUIP</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(citation) Reinholz, D., &amp; Shah, N. (2018). Equity analytics: A methodological approach for quantifying participation patterns in mathematics classroom discourse. Journal for Research in Mathematics Education, 49(2), 140-177.</a:t>
            </a:r>
            <a:endParaRPr/>
          </a:p>
        </p:txBody>
      </p:sp>
    </p:spTree>
    <p:extLst>
      <p:ext uri="{BB962C8B-B14F-4D97-AF65-F5344CB8AC3E}">
        <p14:creationId xmlns:p14="http://schemas.microsoft.com/office/powerpoint/2010/main" val="3073702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88CBB290-FFDE-B741-A0ED-95C01C4DD0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fld id="{AA8625E4-581E-EA41-89CA-3A7325D78416}" type="slidenum">
              <a:rPr lang="en-US" altLang="en-US" sz="1300">
                <a:latin typeface="Arial" panose="020B0604020202020204" pitchFamily="34" charset="0"/>
              </a:rPr>
              <a:pPr/>
              <a:t>2</a:t>
            </a:fld>
            <a:endParaRPr lang="en-US" altLang="en-US" sz="1300">
              <a:latin typeface="Arial" panose="020B0604020202020204" pitchFamily="34" charset="0"/>
            </a:endParaRPr>
          </a:p>
        </p:txBody>
      </p:sp>
      <p:sp>
        <p:nvSpPr>
          <p:cNvPr id="36866" name="Rectangle 7">
            <a:extLst>
              <a:ext uri="{FF2B5EF4-FFF2-40B4-BE49-F238E27FC236}">
                <a16:creationId xmlns:a16="http://schemas.microsoft.com/office/drawing/2014/main" id="{1D79BD2B-4AF3-3E4B-820B-EAF0C375DDFB}"/>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pPr algn="r"/>
            <a:fld id="{479D5D0A-9291-5141-A138-70222E53006A}" type="slidenum">
              <a:rPr lang="en-US" altLang="en-US" sz="1300">
                <a:latin typeface="Arial" panose="020B0604020202020204" pitchFamily="34" charset="0"/>
              </a:rPr>
              <a:pPr algn="r"/>
              <a:t>2</a:t>
            </a:fld>
            <a:endParaRPr lang="en-US" altLang="en-US" sz="1300">
              <a:latin typeface="Arial" panose="020B0604020202020204" pitchFamily="34" charset="0"/>
            </a:endParaRPr>
          </a:p>
        </p:txBody>
      </p:sp>
      <p:sp>
        <p:nvSpPr>
          <p:cNvPr id="36867" name="Rectangle 2">
            <a:extLst>
              <a:ext uri="{FF2B5EF4-FFF2-40B4-BE49-F238E27FC236}">
                <a16:creationId xmlns:a16="http://schemas.microsoft.com/office/drawing/2014/main" id="{6F12CF58-5E65-4742-BE4A-0C41D727C14D}"/>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3A7DE94D-0169-C649-84C9-D0B23CC894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700" b="1" dirty="0"/>
              <a:t>MARK</a:t>
            </a:r>
          </a:p>
        </p:txBody>
      </p:sp>
    </p:spTree>
    <p:extLst>
      <p:ext uri="{BB962C8B-B14F-4D97-AF65-F5344CB8AC3E}">
        <p14:creationId xmlns:p14="http://schemas.microsoft.com/office/powerpoint/2010/main" val="3610827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11f6d106a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11f6d10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 - (EQUIP) </a:t>
            </a:r>
            <a:endParaRPr/>
          </a:p>
        </p:txBody>
      </p:sp>
    </p:spTree>
    <p:extLst>
      <p:ext uri="{BB962C8B-B14F-4D97-AF65-F5344CB8AC3E}">
        <p14:creationId xmlns:p14="http://schemas.microsoft.com/office/powerpoint/2010/main" val="5293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E760395F-233D-1149-8B70-4DF717A0D6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fld id="{473EC781-8CF0-8A41-B5EB-4C8EEDC90780}" type="slidenum">
              <a:rPr lang="en-US" altLang="en-US" sz="1300">
                <a:latin typeface="Arial" panose="020B0604020202020204" pitchFamily="34" charset="0"/>
              </a:rPr>
              <a:pPr/>
              <a:t>4</a:t>
            </a:fld>
            <a:endParaRPr lang="en-US" altLang="en-US" sz="1300">
              <a:latin typeface="Arial" panose="020B0604020202020204" pitchFamily="34" charset="0"/>
            </a:endParaRPr>
          </a:p>
        </p:txBody>
      </p:sp>
      <p:sp>
        <p:nvSpPr>
          <p:cNvPr id="30722" name="Rectangle 7">
            <a:extLst>
              <a:ext uri="{FF2B5EF4-FFF2-40B4-BE49-F238E27FC236}">
                <a16:creationId xmlns:a16="http://schemas.microsoft.com/office/drawing/2014/main" id="{9F70D1AC-8F68-2049-81E6-BC58885F06B6}"/>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pPr algn="r"/>
            <a:fld id="{93EA2AF3-B381-044C-B332-B8EEF793C6A8}" type="slidenum">
              <a:rPr lang="en-US" altLang="en-US" sz="1300">
                <a:latin typeface="Arial" panose="020B0604020202020204" pitchFamily="34" charset="0"/>
              </a:rPr>
              <a:pPr algn="r"/>
              <a:t>4</a:t>
            </a:fld>
            <a:endParaRPr lang="en-US" altLang="en-US" sz="1300">
              <a:latin typeface="Arial" panose="020B0604020202020204" pitchFamily="34" charset="0"/>
            </a:endParaRPr>
          </a:p>
        </p:txBody>
      </p:sp>
      <p:sp>
        <p:nvSpPr>
          <p:cNvPr id="30723" name="Rectangle 2">
            <a:extLst>
              <a:ext uri="{FF2B5EF4-FFF2-40B4-BE49-F238E27FC236}">
                <a16:creationId xmlns:a16="http://schemas.microsoft.com/office/drawing/2014/main" id="{9CD18967-5D08-184C-AF02-CE0E4F980575}"/>
              </a:ext>
            </a:extLst>
          </p:cNvPr>
          <p:cNvSpPr>
            <a:spLocks noGrp="1" noRot="1" noChangeAspect="1" noChangeArrowheads="1" noTextEdit="1"/>
          </p:cNvSpPr>
          <p:nvPr>
            <p:ph type="sldImg"/>
          </p:nvPr>
        </p:nvSpPr>
        <p:spPr>
          <a:solidFill>
            <a:srgbClr val="FFFFFF"/>
          </a:solidFill>
          <a:ln/>
        </p:spPr>
      </p:sp>
      <p:sp>
        <p:nvSpPr>
          <p:cNvPr id="30724" name="Rectangle 3">
            <a:extLst>
              <a:ext uri="{FF2B5EF4-FFF2-40B4-BE49-F238E27FC236}">
                <a16:creationId xmlns:a16="http://schemas.microsoft.com/office/drawing/2014/main" id="{CB257CDB-C966-0847-8066-607AD1D242B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z="1700" b="1"/>
              <a:t>MARK</a:t>
            </a:r>
          </a:p>
          <a:p>
            <a:pPr eaLnBrk="1" hangingPunct="1"/>
            <a:endParaRPr lang="en-US" altLang="en-US"/>
          </a:p>
          <a:p>
            <a:pPr eaLnBrk="1" hangingPunct="1"/>
            <a:r>
              <a:rPr lang="en-US" altLang="en-US"/>
              <a:t>In 2005, a group of students came to my dept. chair and asked if there were any other math classes they could take.  My chair asked myself and another instructor if we would teach a 3-week unit of more advanced math to these students.  We did this pro bono and we all agreed that it was well worth our time.</a:t>
            </a:r>
          </a:p>
          <a:p>
            <a:pPr eaLnBrk="1" hangingPunct="1"/>
            <a:r>
              <a:rPr lang="en-US" altLang="en-US">
                <a:latin typeface="Tahoma" panose="020B0604030504040204" pitchFamily="34" charset="0"/>
              </a:rPr>
              <a:t>Math 299 originated in the spring of 2005, when a group of ten students led by Adam Omidpanah-Clark approached Stefan Baratto about running a mathematics topics course.  </a:t>
            </a:r>
          </a:p>
          <a:p>
            <a:pPr eaLnBrk="1" hangingPunct="1"/>
            <a:endParaRPr lang="en-US" altLang="en-US"/>
          </a:p>
        </p:txBody>
      </p:sp>
    </p:spTree>
    <p:extLst>
      <p:ext uri="{BB962C8B-B14F-4D97-AF65-F5344CB8AC3E}">
        <p14:creationId xmlns:p14="http://schemas.microsoft.com/office/powerpoint/2010/main" val="564130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428D9CBA-FF21-5F46-AB1B-8BC26A0F11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fld id="{BC33EE66-547F-AC49-A12B-1D1BA4142926}" type="slidenum">
              <a:rPr lang="en-US" altLang="en-US" sz="1300">
                <a:latin typeface="Arial" panose="020B0604020202020204" pitchFamily="34" charset="0"/>
              </a:rPr>
              <a:pPr/>
              <a:t>5</a:t>
            </a:fld>
            <a:endParaRPr lang="en-US" altLang="en-US" sz="1300">
              <a:latin typeface="Arial" panose="020B0604020202020204" pitchFamily="34" charset="0"/>
            </a:endParaRPr>
          </a:p>
        </p:txBody>
      </p:sp>
      <p:sp>
        <p:nvSpPr>
          <p:cNvPr id="32770" name="Rectangle 7">
            <a:extLst>
              <a:ext uri="{FF2B5EF4-FFF2-40B4-BE49-F238E27FC236}">
                <a16:creationId xmlns:a16="http://schemas.microsoft.com/office/drawing/2014/main" id="{E6FF202D-7C33-B547-9BE4-9CA05FAC8599}"/>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pPr algn="r"/>
            <a:fld id="{A6C2A5CA-F8FF-1446-B113-D7C8C527DC75}" type="slidenum">
              <a:rPr lang="en-US" altLang="en-US" sz="1300">
                <a:latin typeface="Arial" panose="020B0604020202020204" pitchFamily="34" charset="0"/>
              </a:rPr>
              <a:pPr algn="r"/>
              <a:t>5</a:t>
            </a:fld>
            <a:endParaRPr lang="en-US" altLang="en-US" sz="1300">
              <a:latin typeface="Arial" panose="020B0604020202020204" pitchFamily="34" charset="0"/>
            </a:endParaRPr>
          </a:p>
        </p:txBody>
      </p:sp>
      <p:sp>
        <p:nvSpPr>
          <p:cNvPr id="32771" name="Rectangle 2">
            <a:extLst>
              <a:ext uri="{FF2B5EF4-FFF2-40B4-BE49-F238E27FC236}">
                <a16:creationId xmlns:a16="http://schemas.microsoft.com/office/drawing/2014/main" id="{4BFE239D-C94E-9544-8932-28F7AA77C43D}"/>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41D9F17-EDEF-274A-BAD0-1A2856FD2D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700" b="1"/>
              <a:t>MARK</a:t>
            </a:r>
          </a:p>
          <a:p>
            <a:pPr eaLnBrk="1" hangingPunct="1"/>
            <a:endParaRPr lang="en-US" altLang="en-US" sz="1700" b="1"/>
          </a:p>
          <a:p>
            <a:pPr eaLnBrk="1" hangingPunct="1"/>
            <a:endParaRPr lang="en-US" altLang="en-US"/>
          </a:p>
        </p:txBody>
      </p:sp>
    </p:spTree>
    <p:extLst>
      <p:ext uri="{BB962C8B-B14F-4D97-AF65-F5344CB8AC3E}">
        <p14:creationId xmlns:p14="http://schemas.microsoft.com/office/powerpoint/2010/main" val="3612647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428D9CBA-FF21-5F46-AB1B-8BC26A0F11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fld id="{BC33EE66-547F-AC49-A12B-1D1BA4142926}" type="slidenum">
              <a:rPr lang="en-US" altLang="en-US" sz="1300">
                <a:latin typeface="Arial" panose="020B0604020202020204" pitchFamily="34" charset="0"/>
              </a:rPr>
              <a:pPr/>
              <a:t>6</a:t>
            </a:fld>
            <a:endParaRPr lang="en-US" altLang="en-US" sz="1300">
              <a:latin typeface="Arial" panose="020B0604020202020204" pitchFamily="34" charset="0"/>
            </a:endParaRPr>
          </a:p>
        </p:txBody>
      </p:sp>
      <p:sp>
        <p:nvSpPr>
          <p:cNvPr id="32770" name="Rectangle 7">
            <a:extLst>
              <a:ext uri="{FF2B5EF4-FFF2-40B4-BE49-F238E27FC236}">
                <a16:creationId xmlns:a16="http://schemas.microsoft.com/office/drawing/2014/main" id="{E6FF202D-7C33-B547-9BE4-9CA05FAC8599}"/>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pPr algn="r"/>
            <a:fld id="{A6C2A5CA-F8FF-1446-B113-D7C8C527DC75}" type="slidenum">
              <a:rPr lang="en-US" altLang="en-US" sz="1300">
                <a:latin typeface="Arial" panose="020B0604020202020204" pitchFamily="34" charset="0"/>
              </a:rPr>
              <a:pPr algn="r"/>
              <a:t>6</a:t>
            </a:fld>
            <a:endParaRPr lang="en-US" altLang="en-US" sz="1300">
              <a:latin typeface="Arial" panose="020B0604020202020204" pitchFamily="34" charset="0"/>
            </a:endParaRPr>
          </a:p>
        </p:txBody>
      </p:sp>
      <p:sp>
        <p:nvSpPr>
          <p:cNvPr id="32771" name="Rectangle 2">
            <a:extLst>
              <a:ext uri="{FF2B5EF4-FFF2-40B4-BE49-F238E27FC236}">
                <a16:creationId xmlns:a16="http://schemas.microsoft.com/office/drawing/2014/main" id="{4BFE239D-C94E-9544-8932-28F7AA77C43D}"/>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41D9F17-EDEF-274A-BAD0-1A2856FD2D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700" b="1"/>
              <a:t>MARK</a:t>
            </a:r>
          </a:p>
          <a:p>
            <a:pPr eaLnBrk="1" hangingPunct="1"/>
            <a:endParaRPr lang="en-US" altLang="en-US" sz="1700" b="1"/>
          </a:p>
          <a:p>
            <a:pPr eaLnBrk="1" hangingPunct="1"/>
            <a:endParaRPr lang="en-US" altLang="en-US"/>
          </a:p>
        </p:txBody>
      </p:sp>
    </p:spTree>
    <p:extLst>
      <p:ext uri="{BB962C8B-B14F-4D97-AF65-F5344CB8AC3E}">
        <p14:creationId xmlns:p14="http://schemas.microsoft.com/office/powerpoint/2010/main" val="169787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428D9CBA-FF21-5F46-AB1B-8BC26A0F11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fld id="{BC33EE66-547F-AC49-A12B-1D1BA4142926}" type="slidenum">
              <a:rPr lang="en-US" altLang="en-US" sz="1300">
                <a:latin typeface="Arial" panose="020B0604020202020204" pitchFamily="34" charset="0"/>
              </a:rPr>
              <a:pPr/>
              <a:t>7</a:t>
            </a:fld>
            <a:endParaRPr lang="en-US" altLang="en-US" sz="1300">
              <a:latin typeface="Arial" panose="020B0604020202020204" pitchFamily="34" charset="0"/>
            </a:endParaRPr>
          </a:p>
        </p:txBody>
      </p:sp>
      <p:sp>
        <p:nvSpPr>
          <p:cNvPr id="32770" name="Rectangle 7">
            <a:extLst>
              <a:ext uri="{FF2B5EF4-FFF2-40B4-BE49-F238E27FC236}">
                <a16:creationId xmlns:a16="http://schemas.microsoft.com/office/drawing/2014/main" id="{E6FF202D-7C33-B547-9BE4-9CA05FAC8599}"/>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pPr algn="r"/>
            <a:fld id="{A6C2A5CA-F8FF-1446-B113-D7C8C527DC75}" type="slidenum">
              <a:rPr lang="en-US" altLang="en-US" sz="1300">
                <a:latin typeface="Arial" panose="020B0604020202020204" pitchFamily="34" charset="0"/>
              </a:rPr>
              <a:pPr algn="r"/>
              <a:t>7</a:t>
            </a:fld>
            <a:endParaRPr lang="en-US" altLang="en-US" sz="1300">
              <a:latin typeface="Arial" panose="020B0604020202020204" pitchFamily="34" charset="0"/>
            </a:endParaRPr>
          </a:p>
        </p:txBody>
      </p:sp>
      <p:sp>
        <p:nvSpPr>
          <p:cNvPr id="32771" name="Rectangle 2">
            <a:extLst>
              <a:ext uri="{FF2B5EF4-FFF2-40B4-BE49-F238E27FC236}">
                <a16:creationId xmlns:a16="http://schemas.microsoft.com/office/drawing/2014/main" id="{4BFE239D-C94E-9544-8932-28F7AA77C43D}"/>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41D9F17-EDEF-274A-BAD0-1A2856FD2D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700" b="1"/>
              <a:t>MARK</a:t>
            </a:r>
          </a:p>
          <a:p>
            <a:pPr eaLnBrk="1" hangingPunct="1"/>
            <a:endParaRPr lang="en-US" altLang="en-US" sz="1700" b="1"/>
          </a:p>
          <a:p>
            <a:pPr eaLnBrk="1" hangingPunct="1"/>
            <a:endParaRPr lang="en-US" altLang="en-US"/>
          </a:p>
        </p:txBody>
      </p:sp>
    </p:spTree>
    <p:extLst>
      <p:ext uri="{BB962C8B-B14F-4D97-AF65-F5344CB8AC3E}">
        <p14:creationId xmlns:p14="http://schemas.microsoft.com/office/powerpoint/2010/main" val="3350630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C522995A-703F-6B4D-8950-5B9C5DA6EA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2EAD73-3AF7-6447-9CEB-321C6155D182}" type="slidenum">
              <a:rPr lang="en-US" altLang="en-US" sz="1200" smtClean="0"/>
              <a:pPr/>
              <a:t>8</a:t>
            </a:fld>
            <a:endParaRPr lang="en-US" altLang="en-US" sz="1200"/>
          </a:p>
        </p:txBody>
      </p:sp>
      <p:sp>
        <p:nvSpPr>
          <p:cNvPr id="26626" name="Rectangle 7">
            <a:extLst>
              <a:ext uri="{FF2B5EF4-FFF2-40B4-BE49-F238E27FC236}">
                <a16:creationId xmlns:a16="http://schemas.microsoft.com/office/drawing/2014/main" id="{C5AE216A-8901-A04B-824E-79A60716D87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F92C8C8-0957-934A-A4E8-50EC7B9522CA}" type="slidenum">
              <a:rPr lang="en-US" altLang="en-US" sz="1200"/>
              <a:pPr algn="r"/>
              <a:t>8</a:t>
            </a:fld>
            <a:endParaRPr lang="en-US" altLang="en-US" sz="1200"/>
          </a:p>
        </p:txBody>
      </p:sp>
      <p:sp>
        <p:nvSpPr>
          <p:cNvPr id="26627" name="Rectangle 2">
            <a:extLst>
              <a:ext uri="{FF2B5EF4-FFF2-40B4-BE49-F238E27FC236}">
                <a16:creationId xmlns:a16="http://schemas.microsoft.com/office/drawing/2014/main" id="{AE032443-AE50-2646-8F35-0EB659231570}"/>
              </a:ext>
            </a:extLst>
          </p:cNvPr>
          <p:cNvSpPr>
            <a:spLocks noGrp="1" noRot="1" noChangeAspect="1"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FD573C87-1204-2547-8594-33276FF80B5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z="1600" b="1" dirty="0">
                <a:latin typeface="Arial" panose="020B0604020202020204" pitchFamily="34" charset="0"/>
                <a:ea typeface="ＭＳ Ｐゴシック" panose="020B0600070205080204" pitchFamily="34" charset="-128"/>
              </a:rPr>
              <a:t>MARK</a:t>
            </a:r>
            <a:r>
              <a:rPr lang="en-US" altLang="en-US" dirty="0">
                <a:latin typeface="Arial" panose="020B0604020202020204" pitchFamily="34" charset="0"/>
                <a:ea typeface="ＭＳ Ｐゴシック" panose="020B0600070205080204" pitchFamily="34" charset="-128"/>
              </a:rPr>
              <a:t>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Tahoma" panose="020B0604030504040204" pitchFamily="34" charset="0"/>
                <a:ea typeface="ＭＳ Ｐゴシック" panose="020B0600070205080204" pitchFamily="34" charset="-128"/>
              </a:rPr>
              <a:t>*For a math minor, students must choose 1 of the 300-level courses </a:t>
            </a:r>
          </a:p>
          <a:p>
            <a:r>
              <a:rPr lang="en-US" altLang="en-US" dirty="0">
                <a:latin typeface="Tahoma" panose="020B0604030504040204" pitchFamily="34" charset="0"/>
                <a:ea typeface="ＭＳ Ｐゴシック" panose="020B0600070205080204" pitchFamily="34" charset="-128"/>
              </a:rPr>
              <a:t>   and 3 upper-level </a:t>
            </a:r>
            <a:r>
              <a:rPr lang="en-US" altLang="en-US" dirty="0" err="1">
                <a:latin typeface="Tahoma" panose="020B0604030504040204" pitchFamily="34" charset="0"/>
                <a:ea typeface="ＭＳ Ｐゴシック" panose="020B0600070205080204" pitchFamily="34" charset="-128"/>
              </a:rPr>
              <a:t>Mth</a:t>
            </a:r>
            <a:r>
              <a:rPr lang="en-US" altLang="en-US" dirty="0">
                <a:latin typeface="Tahoma" panose="020B0604030504040204" pitchFamily="34" charset="0"/>
                <a:ea typeface="ＭＳ Ｐゴシック" panose="020B0600070205080204" pitchFamily="34" charset="-128"/>
              </a:rPr>
              <a:t>/Stat electives</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5892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68EEBC41-ABC4-CD4B-A100-EF7D4A95D2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fld id="{251AF7FD-FF78-5844-A7B0-C261F52320C1}" type="slidenum">
              <a:rPr lang="en-US" altLang="en-US" sz="1300">
                <a:latin typeface="Arial" panose="020B0604020202020204" pitchFamily="34" charset="0"/>
              </a:rPr>
              <a:pPr/>
              <a:t>9</a:t>
            </a:fld>
            <a:endParaRPr lang="en-US" altLang="en-US" sz="1300">
              <a:latin typeface="Arial" panose="020B0604020202020204" pitchFamily="34" charset="0"/>
            </a:endParaRPr>
          </a:p>
        </p:txBody>
      </p:sp>
      <p:sp>
        <p:nvSpPr>
          <p:cNvPr id="20482" name="Slide Image Placeholder 1">
            <a:extLst>
              <a:ext uri="{FF2B5EF4-FFF2-40B4-BE49-F238E27FC236}">
                <a16:creationId xmlns:a16="http://schemas.microsoft.com/office/drawing/2014/main" id="{08B17D02-B9F5-0C4D-881E-8E8556733C88}"/>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AC57B6B3-AA55-8448-B5C4-43B44B2DEEF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700" b="1" dirty="0"/>
              <a:t>MARK</a:t>
            </a:r>
          </a:p>
          <a:p>
            <a:endParaRPr lang="en-US" altLang="en-US" sz="1700" b="1" dirty="0"/>
          </a:p>
          <a:p>
            <a:r>
              <a:rPr lang="en-US" altLang="en-US" b="1" dirty="0"/>
              <a:t>Empowering</a:t>
            </a:r>
            <a:r>
              <a:rPr lang="en-US" altLang="en-US" dirty="0"/>
              <a:t>: When you know or have been exposed to content that makes new material seem familiar.</a:t>
            </a:r>
          </a:p>
          <a:p>
            <a:r>
              <a:rPr lang="en-US" altLang="en-US" b="1" dirty="0"/>
              <a:t>Disempowering</a:t>
            </a:r>
            <a:r>
              <a:rPr lang="en-US" altLang="en-US" dirty="0"/>
              <a:t>: Feeling like your classmates are ahead of you, when you hear your classmates using terminology or notation you have not encountered.</a:t>
            </a:r>
          </a:p>
          <a:p>
            <a:endParaRPr lang="en-US" altLang="en-US" dirty="0"/>
          </a:p>
          <a:p>
            <a:r>
              <a:rPr lang="en-US" altLang="en-US" b="1" dirty="0">
                <a:latin typeface="Tahoma" panose="020B0604030504040204" pitchFamily="34" charset="0"/>
              </a:rPr>
              <a:t>Basic proofs</a:t>
            </a:r>
            <a:r>
              <a:rPr lang="en-US" altLang="en-US" dirty="0">
                <a:latin typeface="Tahoma" panose="020B0604030504040204" pitchFamily="34" charset="0"/>
              </a:rPr>
              <a:t>: trig-style identities, don</a:t>
            </a:r>
            <a:r>
              <a:rPr lang="ja-JP" altLang="en-US">
                <a:latin typeface="Tahoma" panose="020B0604030504040204" pitchFamily="34" charset="0"/>
              </a:rPr>
              <a:t>’</a:t>
            </a:r>
            <a:r>
              <a:rPr lang="en-US" altLang="ja-JP" dirty="0">
                <a:latin typeface="Tahoma" panose="020B0604030504040204" pitchFamily="34" charset="0"/>
              </a:rPr>
              <a:t>t start with conclusion, are the steps reversible, formal and informal proofs</a:t>
            </a:r>
          </a:p>
          <a:p>
            <a:r>
              <a:rPr lang="en-US" altLang="en-US" b="1" dirty="0">
                <a:latin typeface="Tahoma" panose="020B0604030504040204" pitchFamily="34" charset="0"/>
              </a:rPr>
              <a:t>Argumentation</a:t>
            </a:r>
            <a:r>
              <a:rPr lang="en-US" altLang="en-US" dirty="0">
                <a:latin typeface="Tahoma" panose="020B0604030504040204" pitchFamily="34" charset="0"/>
              </a:rPr>
              <a:t>  make a point and support it verbally</a:t>
            </a:r>
          </a:p>
          <a:p>
            <a:r>
              <a:rPr lang="en-US" altLang="en-US" b="1" dirty="0">
                <a:latin typeface="Tahoma" panose="020B0604030504040204" pitchFamily="34" charset="0"/>
              </a:rPr>
              <a:t>Conventions</a:t>
            </a:r>
            <a:r>
              <a:rPr lang="en-US" altLang="en-US" dirty="0">
                <a:latin typeface="Tahoma" panose="020B0604030504040204" pitchFamily="34" charset="0"/>
              </a:rPr>
              <a:t>: </a:t>
            </a:r>
            <a:r>
              <a:rPr lang="ja-JP" altLang="en-US">
                <a:latin typeface="Tahoma" panose="020B0604030504040204" pitchFamily="34" charset="0"/>
              </a:rPr>
              <a:t>“</a:t>
            </a:r>
            <a:r>
              <a:rPr lang="en-US" altLang="ja-JP" dirty="0">
                <a:latin typeface="Tahoma" panose="020B0604030504040204" pitchFamily="34" charset="0"/>
              </a:rPr>
              <a:t>Trivial</a:t>
            </a:r>
            <a:r>
              <a:rPr lang="ja-JP" altLang="en-US">
                <a:latin typeface="Tahoma" panose="020B0604030504040204" pitchFamily="34" charset="0"/>
              </a:rPr>
              <a:t>”</a:t>
            </a:r>
            <a:r>
              <a:rPr lang="en-US" altLang="ja-JP" dirty="0">
                <a:latin typeface="Tahoma" panose="020B0604030504040204" pitchFamily="34" charset="0"/>
              </a:rPr>
              <a:t> and </a:t>
            </a:r>
            <a:r>
              <a:rPr lang="ja-JP" altLang="en-US">
                <a:latin typeface="Tahoma" panose="020B0604030504040204" pitchFamily="34" charset="0"/>
              </a:rPr>
              <a:t>“</a:t>
            </a:r>
            <a:r>
              <a:rPr lang="en-US" altLang="ja-JP" dirty="0">
                <a:latin typeface="Tahoma" panose="020B0604030504040204" pitchFamily="34" charset="0"/>
              </a:rPr>
              <a:t>By inspection</a:t>
            </a:r>
            <a:r>
              <a:rPr lang="ja-JP" altLang="en-US">
                <a:latin typeface="Tahoma" panose="020B0604030504040204" pitchFamily="34" charset="0"/>
              </a:rPr>
              <a:t>”</a:t>
            </a:r>
            <a:r>
              <a:rPr lang="en-US" altLang="ja-JP" dirty="0">
                <a:latin typeface="Tahoma" panose="020B0604030504040204" pitchFamily="34" charset="0"/>
              </a:rPr>
              <a:t>, </a:t>
            </a:r>
            <a:r>
              <a:rPr lang="ja-JP" altLang="en-US">
                <a:latin typeface="Tahoma" panose="020B0604030504040204" pitchFamily="34" charset="0"/>
              </a:rPr>
              <a:t>“</a:t>
            </a:r>
            <a:r>
              <a:rPr lang="en-US" altLang="ja-JP" dirty="0">
                <a:latin typeface="Tahoma" panose="020B0604030504040204" pitchFamily="34" charset="0"/>
              </a:rPr>
              <a:t>neighborhood</a:t>
            </a:r>
            <a:r>
              <a:rPr lang="ja-JP" altLang="en-US">
                <a:latin typeface="Tahoma" panose="020B0604030504040204" pitchFamily="34" charset="0"/>
              </a:rPr>
              <a:t>”</a:t>
            </a:r>
            <a:r>
              <a:rPr lang="en-US" altLang="ja-JP" dirty="0">
                <a:latin typeface="Tahoma" panose="020B0604030504040204" pitchFamily="34" charset="0"/>
              </a:rPr>
              <a:t>, </a:t>
            </a:r>
            <a:r>
              <a:rPr lang="ja-JP" altLang="en-US">
                <a:latin typeface="Tahoma" panose="020B0604030504040204" pitchFamily="34" charset="0"/>
              </a:rPr>
              <a:t>“</a:t>
            </a:r>
            <a:r>
              <a:rPr lang="en-US" altLang="ja-JP" dirty="0">
                <a:latin typeface="Tahoma" panose="020B0604030504040204" pitchFamily="34" charset="0"/>
              </a:rPr>
              <a:t>open ball</a:t>
            </a:r>
            <a:r>
              <a:rPr lang="ja-JP" altLang="en-US">
                <a:latin typeface="Tahoma" panose="020B0604030504040204" pitchFamily="34" charset="0"/>
              </a:rPr>
              <a:t>”</a:t>
            </a:r>
            <a:endParaRPr lang="en-US" altLang="ja-JP" dirty="0">
              <a:latin typeface="Tahoma" panose="020B0604030504040204" pitchFamily="34" charset="0"/>
            </a:endParaRPr>
          </a:p>
          <a:p>
            <a:endParaRPr lang="en-US" altLang="en-US" dirty="0"/>
          </a:p>
        </p:txBody>
      </p:sp>
      <p:sp>
        <p:nvSpPr>
          <p:cNvPr id="20484" name="Slide Number Placeholder 3">
            <a:extLst>
              <a:ext uri="{FF2B5EF4-FFF2-40B4-BE49-F238E27FC236}">
                <a16:creationId xmlns:a16="http://schemas.microsoft.com/office/drawing/2014/main" id="{79B9CF28-E1ED-524E-92A8-7B0DC12E3BE6}"/>
              </a:ext>
            </a:extLst>
          </p:cNvPr>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pPr algn="r"/>
            <a:fld id="{3573B5F4-08CD-DF49-B46E-8D59EAEEA010}" type="slidenum">
              <a:rPr lang="en-US" altLang="en-US" sz="1300">
                <a:latin typeface="Arial" panose="020B0604020202020204" pitchFamily="34" charset="0"/>
              </a:rPr>
              <a:pPr algn="r"/>
              <a:t>9</a:t>
            </a:fld>
            <a:endParaRPr lang="en-US" altLang="en-US" sz="1300">
              <a:latin typeface="Arial" panose="020B0604020202020204" pitchFamily="34" charset="0"/>
            </a:endParaRPr>
          </a:p>
        </p:txBody>
      </p:sp>
    </p:spTree>
    <p:extLst>
      <p:ext uri="{BB962C8B-B14F-4D97-AF65-F5344CB8AC3E}">
        <p14:creationId xmlns:p14="http://schemas.microsoft.com/office/powerpoint/2010/main" val="956429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92306F-E991-5542-B025-C1DC36D2402D}"/>
              </a:ext>
            </a:extLst>
          </p:cNvPr>
          <p:cNvSpPr>
            <a:spLocks noGrp="1" noChangeArrowheads="1"/>
          </p:cNvSpPr>
          <p:nvPr>
            <p:ph type="sldNum" sz="quarter" idx="5"/>
          </p:nvPr>
        </p:nvSpPr>
        <p:spPr>
          <a:ln/>
        </p:spPr>
        <p:txBody>
          <a:bodyPr/>
          <a:lstStyle/>
          <a:p>
            <a:fld id="{F0A9C110-8CD3-2544-9B0C-396C5F953FCD}" type="slidenum">
              <a:rPr lang="en-US" altLang="en-US"/>
              <a:pPr/>
              <a:t>10</a:t>
            </a:fld>
            <a:endParaRPr lang="en-US" altLang="en-US"/>
          </a:p>
        </p:txBody>
      </p:sp>
      <p:sp>
        <p:nvSpPr>
          <p:cNvPr id="99330" name="Rectangle 2">
            <a:extLst>
              <a:ext uri="{FF2B5EF4-FFF2-40B4-BE49-F238E27FC236}">
                <a16:creationId xmlns:a16="http://schemas.microsoft.com/office/drawing/2014/main" id="{1CC3E225-1C4F-294C-9611-14B2BC06667B}"/>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DC970C39-541C-1744-BF93-7A8D1B900B7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75933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a:t>Company Logo</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7B281C-5159-4971-8228-52B9A72E9ED2}" type="datetimeFigureOut">
              <a:rPr lang="en-US" smtClean="0"/>
              <a:pPr/>
              <a:t>4/26/19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4/26/19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4/26/19</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C1C77F0-91F8-43EA-B39F-8418C4F28408}" type="slidenum">
              <a:rPr lang="en-US" altLang="en-US"/>
              <a:pPr/>
              <a:t>‹#›</a:t>
            </a:fld>
            <a:endParaRPr lang="en-US" altLang="en-US"/>
          </a:p>
        </p:txBody>
      </p:sp>
    </p:spTree>
    <p:extLst>
      <p:ext uri="{BB962C8B-B14F-4D97-AF65-F5344CB8AC3E}">
        <p14:creationId xmlns:p14="http://schemas.microsoft.com/office/powerpoint/2010/main" val="3762339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54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725">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7D6D82B5-E337-4886-8986-EB0FA56241CD}" type="datetimeFigureOut">
              <a:rPr lang="en-US" smtClean="0"/>
              <a:t>4/26/19</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6B9DD6D8-BDE9-412F-ABE9-886C37BD7D44}" type="slidenum">
              <a:rPr lang="en-US" smtClean="0"/>
              <a:t>‹#›</a:t>
            </a:fld>
            <a:endParaRPr lang="en-US"/>
          </a:p>
        </p:txBody>
      </p:sp>
      <p:grpSp>
        <p:nvGrpSpPr>
          <p:cNvPr id="9" name="Group 8"/>
          <p:cNvGrpSpPr/>
          <p:nvPr/>
        </p:nvGrpSpPr>
        <p:grpSpPr>
          <a:xfrm>
            <a:off x="564644" y="744470"/>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09500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D82B5-E337-4886-8986-EB0FA56241CD}"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DD6D8-BDE9-412F-ABE9-886C37BD7D44}" type="slidenum">
              <a:rPr lang="en-US" smtClean="0"/>
              <a:t>‹#›</a:t>
            </a:fld>
            <a:endParaRPr lang="en-US"/>
          </a:p>
        </p:txBody>
      </p:sp>
    </p:spTree>
    <p:extLst>
      <p:ext uri="{BB962C8B-B14F-4D97-AF65-F5344CB8AC3E}">
        <p14:creationId xmlns:p14="http://schemas.microsoft.com/office/powerpoint/2010/main" val="63047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7D6D82B5-E337-4886-8986-EB0FA56241CD}" type="datetimeFigureOut">
              <a:rPr lang="en-US" smtClean="0"/>
              <a:t>4/26/19</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B9DD6D8-BDE9-412F-ABE9-886C37BD7D44}" type="slidenum">
              <a:rPr lang="en-US" smtClean="0"/>
              <a:t>‹#›</a:t>
            </a:fld>
            <a:endParaRPr lang="en-US"/>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89174491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6D82B5-E337-4886-8986-EB0FA56241CD}" type="datetimeFigureOut">
              <a:rPr lang="en-US" smtClean="0"/>
              <a:t>4/26/19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9DD6D8-BDE9-412F-ABE9-886C37BD7D44}" type="slidenum">
              <a:rPr lang="en-US" smtClean="0"/>
              <a:t>‹#›</a:t>
            </a:fld>
            <a:endParaRPr lang="en-US"/>
          </a:p>
        </p:txBody>
      </p:sp>
    </p:spTree>
    <p:extLst>
      <p:ext uri="{BB962C8B-B14F-4D97-AF65-F5344CB8AC3E}">
        <p14:creationId xmlns:p14="http://schemas.microsoft.com/office/powerpoint/2010/main" val="1260313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1"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6D82B5-E337-4886-8986-EB0FA56241CD}" type="datetimeFigureOut">
              <a:rPr lang="en-US" smtClean="0"/>
              <a:t>4/26/19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9DD6D8-BDE9-412F-ABE9-886C37BD7D44}" type="slidenum">
              <a:rPr lang="en-US" smtClean="0"/>
              <a:t>‹#›</a:t>
            </a:fld>
            <a:endParaRPr lang="en-US"/>
          </a:p>
        </p:txBody>
      </p:sp>
    </p:spTree>
    <p:extLst>
      <p:ext uri="{BB962C8B-B14F-4D97-AF65-F5344CB8AC3E}">
        <p14:creationId xmlns:p14="http://schemas.microsoft.com/office/powerpoint/2010/main" val="1543429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6D82B5-E337-4886-8986-EB0FA56241CD}" type="datetimeFigureOut">
              <a:rPr lang="en-US" smtClean="0"/>
              <a:t>4/26/19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9DD6D8-BDE9-412F-ABE9-886C37BD7D44}" type="slidenum">
              <a:rPr lang="en-US" smtClean="0"/>
              <a:t>‹#›</a:t>
            </a:fld>
            <a:endParaRPr lang="en-US"/>
          </a:p>
        </p:txBody>
      </p:sp>
    </p:spTree>
    <p:extLst>
      <p:ext uri="{BB962C8B-B14F-4D97-AF65-F5344CB8AC3E}">
        <p14:creationId xmlns:p14="http://schemas.microsoft.com/office/powerpoint/2010/main" val="202208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757B281C-5159-4971-8228-52B9A72E9ED2}" type="datetimeFigureOut">
              <a:rPr lang="en-US" smtClean="0"/>
              <a:pPr/>
              <a:t>4/26/19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a:t>Company Logo</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6D82B5-E337-4886-8986-EB0FA56241CD}" type="datetimeFigureOut">
              <a:rPr lang="en-US" smtClean="0"/>
              <a:t>4/26/19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9DD6D8-BDE9-412F-ABE9-886C37BD7D44}" type="slidenum">
              <a:rPr lang="en-US" smtClean="0"/>
              <a:t>‹#›</a:t>
            </a:fld>
            <a:endParaRPr lang="en-US"/>
          </a:p>
        </p:txBody>
      </p:sp>
    </p:spTree>
    <p:extLst>
      <p:ext uri="{BB962C8B-B14F-4D97-AF65-F5344CB8AC3E}">
        <p14:creationId xmlns:p14="http://schemas.microsoft.com/office/powerpoint/2010/main" val="3515451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7D6D82B5-E337-4886-8986-EB0FA56241CD}" type="datetimeFigureOut">
              <a:rPr lang="en-US" smtClean="0"/>
              <a:t>4/26/19</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B9DD6D8-BDE9-412F-ABE9-886C37BD7D44}" type="slidenum">
              <a:rPr lang="en-US" smtClean="0"/>
              <a:t>‹#›</a:t>
            </a:fld>
            <a:endParaRPr lang="en-US"/>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03185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36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7D6D82B5-E337-4886-8986-EB0FA56241CD}" type="datetimeFigureOut">
              <a:rPr lang="en-US" smtClean="0"/>
              <a:t>4/26/19</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B9DD6D8-BDE9-412F-ABE9-886C37BD7D44}" type="slidenum">
              <a:rPr lang="en-US" smtClean="0"/>
              <a:t>‹#›</a:t>
            </a:fld>
            <a:endParaRPr lang="en-US"/>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336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D82B5-E337-4886-8986-EB0FA56241CD}"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DD6D8-BDE9-412F-ABE9-886C37BD7D44}" type="slidenum">
              <a:rPr lang="en-US" smtClean="0"/>
              <a:t>‹#›</a:t>
            </a:fld>
            <a:endParaRPr lang="en-US"/>
          </a:p>
        </p:txBody>
      </p:sp>
    </p:spTree>
    <p:extLst>
      <p:ext uri="{BB962C8B-B14F-4D97-AF65-F5344CB8AC3E}">
        <p14:creationId xmlns:p14="http://schemas.microsoft.com/office/powerpoint/2010/main" val="205412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624156"/>
            <a:ext cx="1174325"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613473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D82B5-E337-4886-8986-EB0FA56241CD}"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9DD6D8-BDE9-412F-ABE9-886C37BD7D44}" type="slidenum">
              <a:rPr lang="en-US" smtClean="0"/>
              <a:t>‹#›</a:t>
            </a:fld>
            <a:endParaRPr lang="en-US"/>
          </a:p>
        </p:txBody>
      </p:sp>
    </p:spTree>
    <p:extLst>
      <p:ext uri="{BB962C8B-B14F-4D97-AF65-F5344CB8AC3E}">
        <p14:creationId xmlns:p14="http://schemas.microsoft.com/office/powerpoint/2010/main" val="435794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462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9751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1369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3550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3418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5864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6398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8891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9348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5314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8422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3">
            <a:extLst>
              <a:ext uri="{FF2B5EF4-FFF2-40B4-BE49-F238E27FC236}">
                <a16:creationId xmlns:a16="http://schemas.microsoft.com/office/drawing/2014/main" id="{ACF7D220-4B7D-7647-B0B6-CEC0EF682E57}"/>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1168000C-7654-0943-9D50-75B7BABAB8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C17D8F06-9B14-8D41-A00A-9BEE545D134D}"/>
              </a:ext>
            </a:extLst>
          </p:cNvPr>
          <p:cNvSpPr>
            <a:spLocks noGrp="1"/>
          </p:cNvSpPr>
          <p:nvPr>
            <p:ph type="sldNum" sz="quarter" idx="12"/>
          </p:nvPr>
        </p:nvSpPr>
        <p:spPr/>
        <p:txBody>
          <a:bodyPr/>
          <a:lstStyle>
            <a:lvl1pPr>
              <a:defRPr/>
            </a:lvl1pPr>
          </a:lstStyle>
          <a:p>
            <a:pPr>
              <a:defRPr/>
            </a:pPr>
            <a:fld id="{78692485-60AC-DB48-A57B-E4ECBC6EF4D3}" type="slidenum">
              <a:rPr lang="en-US" altLang="en-US"/>
              <a:pPr>
                <a:defRPr/>
              </a:pPr>
              <a:t>‹#›</a:t>
            </a:fld>
            <a:endParaRPr lang="en-US" altLang="en-US"/>
          </a:p>
        </p:txBody>
      </p:sp>
    </p:spTree>
    <p:extLst>
      <p:ext uri="{BB962C8B-B14F-4D97-AF65-F5344CB8AC3E}">
        <p14:creationId xmlns:p14="http://schemas.microsoft.com/office/powerpoint/2010/main" val="261321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676E447-FC50-5A4F-A254-0211FFBF3F0F}"/>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F3C0C79D-F16D-CF40-90D2-1BF95C9138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5F9F5BA7-785D-8143-9FCC-DB178999F1E6}"/>
              </a:ext>
            </a:extLst>
          </p:cNvPr>
          <p:cNvSpPr>
            <a:spLocks noGrp="1"/>
          </p:cNvSpPr>
          <p:nvPr>
            <p:ph type="sldNum" sz="quarter" idx="12"/>
          </p:nvPr>
        </p:nvSpPr>
        <p:spPr/>
        <p:txBody>
          <a:bodyPr/>
          <a:lstStyle>
            <a:lvl1pPr>
              <a:defRPr/>
            </a:lvl1pPr>
          </a:lstStyle>
          <a:p>
            <a:pPr>
              <a:defRPr/>
            </a:pPr>
            <a:fld id="{29CCEF0C-2CB7-AB41-AC52-81EE4A01357D}" type="slidenum">
              <a:rPr lang="en-US" altLang="en-US"/>
              <a:pPr>
                <a:defRPr/>
              </a:pPr>
              <a:t>‹#›</a:t>
            </a:fld>
            <a:endParaRPr lang="en-US" altLang="en-US"/>
          </a:p>
        </p:txBody>
      </p:sp>
    </p:spTree>
    <p:extLst>
      <p:ext uri="{BB962C8B-B14F-4D97-AF65-F5344CB8AC3E}">
        <p14:creationId xmlns:p14="http://schemas.microsoft.com/office/powerpoint/2010/main" val="3533637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3">
            <a:extLst>
              <a:ext uri="{FF2B5EF4-FFF2-40B4-BE49-F238E27FC236}">
                <a16:creationId xmlns:a16="http://schemas.microsoft.com/office/drawing/2014/main" id="{0BC71FBF-62D6-EE48-ABB6-4C283F9E7878}"/>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665186F8-C1DA-944D-93EE-B96D5F1046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7467C60E-7AE9-AB49-A23B-C0C79F3E9FE1}"/>
              </a:ext>
            </a:extLst>
          </p:cNvPr>
          <p:cNvSpPr>
            <a:spLocks noGrp="1"/>
          </p:cNvSpPr>
          <p:nvPr>
            <p:ph type="sldNum" sz="quarter" idx="12"/>
          </p:nvPr>
        </p:nvSpPr>
        <p:spPr/>
        <p:txBody>
          <a:bodyPr/>
          <a:lstStyle>
            <a:lvl1pPr>
              <a:defRPr/>
            </a:lvl1pPr>
          </a:lstStyle>
          <a:p>
            <a:pPr>
              <a:defRPr/>
            </a:pPr>
            <a:fld id="{99DA8F43-67F4-DC45-83BC-85A37CBD13A5}" type="slidenum">
              <a:rPr lang="en-US" altLang="en-US"/>
              <a:pPr>
                <a:defRPr/>
              </a:pPr>
              <a:t>‹#›</a:t>
            </a:fld>
            <a:endParaRPr lang="en-US" altLang="en-US"/>
          </a:p>
        </p:txBody>
      </p:sp>
    </p:spTree>
    <p:extLst>
      <p:ext uri="{BB962C8B-B14F-4D97-AF65-F5344CB8AC3E}">
        <p14:creationId xmlns:p14="http://schemas.microsoft.com/office/powerpoint/2010/main" val="264651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524000"/>
            <a:ext cx="4191000" cy="4598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24000"/>
            <a:ext cx="4191000" cy="4598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041D872D-FADB-F549-9FC2-513FA3D9BA34}"/>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F11C7EFB-902F-5A4A-A8F2-C3ED992C5C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94C85D4-3CAD-CA46-AD32-C5A506AD3A83}"/>
              </a:ext>
            </a:extLst>
          </p:cNvPr>
          <p:cNvSpPr>
            <a:spLocks noGrp="1"/>
          </p:cNvSpPr>
          <p:nvPr>
            <p:ph type="sldNum" sz="quarter" idx="12"/>
          </p:nvPr>
        </p:nvSpPr>
        <p:spPr/>
        <p:txBody>
          <a:bodyPr/>
          <a:lstStyle>
            <a:lvl1pPr>
              <a:defRPr/>
            </a:lvl1pPr>
          </a:lstStyle>
          <a:p>
            <a:pPr>
              <a:defRPr/>
            </a:pPr>
            <a:fld id="{3F697473-6439-8F48-8014-CE291CE5BCB2}" type="slidenum">
              <a:rPr lang="en-US" altLang="en-US"/>
              <a:pPr>
                <a:defRPr/>
              </a:pPr>
              <a:t>‹#›</a:t>
            </a:fld>
            <a:endParaRPr lang="en-US" altLang="en-US"/>
          </a:p>
        </p:txBody>
      </p:sp>
    </p:spTree>
    <p:extLst>
      <p:ext uri="{BB962C8B-B14F-4D97-AF65-F5344CB8AC3E}">
        <p14:creationId xmlns:p14="http://schemas.microsoft.com/office/powerpoint/2010/main" val="103768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7B281C-5159-4971-8228-52B9A72E9ED2}" type="datetimeFigureOut">
              <a:rPr lang="en-US" smtClean="0"/>
              <a:pPr/>
              <a:t>4/26/19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4E272735-1DC7-F04C-928B-65F94442CBBF}"/>
              </a:ext>
            </a:extLst>
          </p:cNvPr>
          <p:cNvSpPr>
            <a:spLocks noGrp="1"/>
          </p:cNvSpPr>
          <p:nvPr>
            <p:ph type="dt" sz="half" idx="10"/>
          </p:nvPr>
        </p:nvSpPr>
        <p:spPr/>
        <p:txBody>
          <a:bodyPr/>
          <a:lstStyle>
            <a:lvl1pPr>
              <a:defRPr/>
            </a:lvl1pPr>
          </a:lstStyle>
          <a:p>
            <a:pPr>
              <a:defRPr/>
            </a:pPr>
            <a:endParaRPr lang="en-US"/>
          </a:p>
        </p:txBody>
      </p:sp>
      <p:sp>
        <p:nvSpPr>
          <p:cNvPr id="8" name="Footer Placeholder 2">
            <a:extLst>
              <a:ext uri="{FF2B5EF4-FFF2-40B4-BE49-F238E27FC236}">
                <a16:creationId xmlns:a16="http://schemas.microsoft.com/office/drawing/2014/main" id="{28217303-EA69-4243-A8B4-F9A058CED77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3644AC1C-D33A-A640-93EF-F3DC94384D9C}"/>
              </a:ext>
            </a:extLst>
          </p:cNvPr>
          <p:cNvSpPr>
            <a:spLocks noGrp="1"/>
          </p:cNvSpPr>
          <p:nvPr>
            <p:ph type="sldNum" sz="quarter" idx="12"/>
          </p:nvPr>
        </p:nvSpPr>
        <p:spPr/>
        <p:txBody>
          <a:bodyPr/>
          <a:lstStyle>
            <a:lvl1pPr>
              <a:defRPr/>
            </a:lvl1pPr>
          </a:lstStyle>
          <a:p>
            <a:pPr>
              <a:defRPr/>
            </a:pPr>
            <a:fld id="{012DDE0B-0F69-4F46-9A9B-47DEA4359128}" type="slidenum">
              <a:rPr lang="en-US" altLang="en-US"/>
              <a:pPr>
                <a:defRPr/>
              </a:pPr>
              <a:t>‹#›</a:t>
            </a:fld>
            <a:endParaRPr lang="en-US" altLang="en-US"/>
          </a:p>
        </p:txBody>
      </p:sp>
    </p:spTree>
    <p:extLst>
      <p:ext uri="{BB962C8B-B14F-4D97-AF65-F5344CB8AC3E}">
        <p14:creationId xmlns:p14="http://schemas.microsoft.com/office/powerpoint/2010/main" val="4140665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1FF24F34-9A7F-784E-87A0-C66FD102725A}"/>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E3A72BCA-ED2C-0944-885F-72650F08D2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13ABC36A-22A9-534E-9C8E-F9AE307A8138}"/>
              </a:ext>
            </a:extLst>
          </p:cNvPr>
          <p:cNvSpPr>
            <a:spLocks noGrp="1"/>
          </p:cNvSpPr>
          <p:nvPr>
            <p:ph type="sldNum" sz="quarter" idx="12"/>
          </p:nvPr>
        </p:nvSpPr>
        <p:spPr/>
        <p:txBody>
          <a:bodyPr/>
          <a:lstStyle>
            <a:lvl1pPr>
              <a:defRPr/>
            </a:lvl1pPr>
          </a:lstStyle>
          <a:p>
            <a:pPr>
              <a:defRPr/>
            </a:pPr>
            <a:fld id="{DFB14B4B-0403-E644-95D7-FA7C5539024C}" type="slidenum">
              <a:rPr lang="en-US" altLang="en-US"/>
              <a:pPr>
                <a:defRPr/>
              </a:pPr>
              <a:t>‹#›</a:t>
            </a:fld>
            <a:endParaRPr lang="en-US" altLang="en-US"/>
          </a:p>
        </p:txBody>
      </p:sp>
    </p:spTree>
    <p:extLst>
      <p:ext uri="{BB962C8B-B14F-4D97-AF65-F5344CB8AC3E}">
        <p14:creationId xmlns:p14="http://schemas.microsoft.com/office/powerpoint/2010/main" val="21440344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7EA7285F-F766-E44C-A0FA-E73748625A92}"/>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FB6B50B6-7994-AD40-A818-B62E2D6BA48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EA056BFF-2F54-774A-BBDB-C1907D3FC881}"/>
              </a:ext>
            </a:extLst>
          </p:cNvPr>
          <p:cNvSpPr>
            <a:spLocks noGrp="1"/>
          </p:cNvSpPr>
          <p:nvPr>
            <p:ph type="sldNum" sz="quarter" idx="12"/>
          </p:nvPr>
        </p:nvSpPr>
        <p:spPr/>
        <p:txBody>
          <a:bodyPr/>
          <a:lstStyle>
            <a:lvl1pPr>
              <a:defRPr/>
            </a:lvl1pPr>
          </a:lstStyle>
          <a:p>
            <a:pPr>
              <a:defRPr/>
            </a:pPr>
            <a:fld id="{38C855EA-2229-014B-84CF-CD2F0C902005}" type="slidenum">
              <a:rPr lang="en-US" altLang="en-US"/>
              <a:pPr>
                <a:defRPr/>
              </a:pPr>
              <a:t>‹#›</a:t>
            </a:fld>
            <a:endParaRPr lang="en-US" altLang="en-US"/>
          </a:p>
        </p:txBody>
      </p:sp>
    </p:spTree>
    <p:extLst>
      <p:ext uri="{BB962C8B-B14F-4D97-AF65-F5344CB8AC3E}">
        <p14:creationId xmlns:p14="http://schemas.microsoft.com/office/powerpoint/2010/main" val="2590316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3">
            <a:extLst>
              <a:ext uri="{FF2B5EF4-FFF2-40B4-BE49-F238E27FC236}">
                <a16:creationId xmlns:a16="http://schemas.microsoft.com/office/drawing/2014/main" id="{619AA39D-9D84-5A43-B8F5-C5483DC8B025}"/>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FA98B9AA-105C-AC42-A874-4CDA37AE9B5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054AA2FF-A87B-404E-A0A8-407EF3246F55}"/>
              </a:ext>
            </a:extLst>
          </p:cNvPr>
          <p:cNvSpPr>
            <a:spLocks noGrp="1"/>
          </p:cNvSpPr>
          <p:nvPr>
            <p:ph type="sldNum" sz="quarter" idx="12"/>
          </p:nvPr>
        </p:nvSpPr>
        <p:spPr/>
        <p:txBody>
          <a:bodyPr/>
          <a:lstStyle>
            <a:lvl1pPr>
              <a:defRPr/>
            </a:lvl1pPr>
          </a:lstStyle>
          <a:p>
            <a:pPr>
              <a:defRPr/>
            </a:pPr>
            <a:fld id="{ADFF9F3D-F918-3F40-B5A0-62AEC8C06F76}" type="slidenum">
              <a:rPr lang="en-US" altLang="en-US"/>
              <a:pPr>
                <a:defRPr/>
              </a:pPr>
              <a:t>‹#›</a:t>
            </a:fld>
            <a:endParaRPr lang="en-US" altLang="en-US"/>
          </a:p>
        </p:txBody>
      </p:sp>
    </p:spTree>
    <p:extLst>
      <p:ext uri="{BB962C8B-B14F-4D97-AF65-F5344CB8AC3E}">
        <p14:creationId xmlns:p14="http://schemas.microsoft.com/office/powerpoint/2010/main" val="1087443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3">
            <a:extLst>
              <a:ext uri="{FF2B5EF4-FFF2-40B4-BE49-F238E27FC236}">
                <a16:creationId xmlns:a16="http://schemas.microsoft.com/office/drawing/2014/main" id="{92A75518-F558-8F4E-AC77-D032F4990411}"/>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BAE96085-C9BF-FA46-934E-19E2A072CD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2BA8C72-1FCB-E946-B310-A1C785A1B665}"/>
              </a:ext>
            </a:extLst>
          </p:cNvPr>
          <p:cNvSpPr>
            <a:spLocks noGrp="1"/>
          </p:cNvSpPr>
          <p:nvPr>
            <p:ph type="sldNum" sz="quarter" idx="12"/>
          </p:nvPr>
        </p:nvSpPr>
        <p:spPr/>
        <p:txBody>
          <a:bodyPr/>
          <a:lstStyle>
            <a:lvl1pPr>
              <a:defRPr/>
            </a:lvl1pPr>
          </a:lstStyle>
          <a:p>
            <a:pPr>
              <a:defRPr/>
            </a:pPr>
            <a:fld id="{12AC4E5F-4676-7342-9404-B2821AC1E035}" type="slidenum">
              <a:rPr lang="en-US" altLang="en-US"/>
              <a:pPr>
                <a:defRPr/>
              </a:pPr>
              <a:t>‹#›</a:t>
            </a:fld>
            <a:endParaRPr lang="en-US" altLang="en-US"/>
          </a:p>
        </p:txBody>
      </p:sp>
    </p:spTree>
    <p:extLst>
      <p:ext uri="{BB962C8B-B14F-4D97-AF65-F5344CB8AC3E}">
        <p14:creationId xmlns:p14="http://schemas.microsoft.com/office/powerpoint/2010/main" val="609792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28796B6A-48E6-4F4A-9437-173760913C42}"/>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C1AC352D-72B3-8749-A5F1-858F75009A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5FDEB90D-2543-C64A-B52B-C4C8A2440A75}"/>
              </a:ext>
            </a:extLst>
          </p:cNvPr>
          <p:cNvSpPr>
            <a:spLocks noGrp="1"/>
          </p:cNvSpPr>
          <p:nvPr>
            <p:ph type="sldNum" sz="quarter" idx="12"/>
          </p:nvPr>
        </p:nvSpPr>
        <p:spPr/>
        <p:txBody>
          <a:bodyPr/>
          <a:lstStyle>
            <a:lvl1pPr>
              <a:defRPr/>
            </a:lvl1pPr>
          </a:lstStyle>
          <a:p>
            <a:pPr>
              <a:defRPr/>
            </a:pPr>
            <a:fld id="{F27679A4-6241-224C-A45E-5BEDE588B064}" type="slidenum">
              <a:rPr lang="en-US" altLang="en-US"/>
              <a:pPr>
                <a:defRPr/>
              </a:pPr>
              <a:t>‹#›</a:t>
            </a:fld>
            <a:endParaRPr lang="en-US" altLang="en-US"/>
          </a:p>
        </p:txBody>
      </p:sp>
    </p:spTree>
    <p:extLst>
      <p:ext uri="{BB962C8B-B14F-4D97-AF65-F5344CB8AC3E}">
        <p14:creationId xmlns:p14="http://schemas.microsoft.com/office/powerpoint/2010/main" val="3376710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2425" y="228600"/>
            <a:ext cx="2133600" cy="5894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48400" cy="5894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4EF75C2A-C71B-0342-90DE-18E8B2EA7DB1}"/>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EC6A90F3-C321-E34F-A038-329D1D3065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FA35207-51B8-2F40-8F0B-C5C49919A42B}"/>
              </a:ext>
            </a:extLst>
          </p:cNvPr>
          <p:cNvSpPr>
            <a:spLocks noGrp="1"/>
          </p:cNvSpPr>
          <p:nvPr>
            <p:ph type="sldNum" sz="quarter" idx="12"/>
          </p:nvPr>
        </p:nvSpPr>
        <p:spPr/>
        <p:txBody>
          <a:bodyPr/>
          <a:lstStyle>
            <a:lvl1pPr>
              <a:defRPr/>
            </a:lvl1pPr>
          </a:lstStyle>
          <a:p>
            <a:pPr>
              <a:defRPr/>
            </a:pPr>
            <a:fld id="{FF6FDC53-5AD7-EA4F-853E-387756F214D6}" type="slidenum">
              <a:rPr lang="en-US" altLang="en-US"/>
              <a:pPr>
                <a:defRPr/>
              </a:pPr>
              <a:t>‹#›</a:t>
            </a:fld>
            <a:endParaRPr lang="en-US" altLang="en-US"/>
          </a:p>
        </p:txBody>
      </p:sp>
    </p:spTree>
    <p:extLst>
      <p:ext uri="{BB962C8B-B14F-4D97-AF65-F5344CB8AC3E}">
        <p14:creationId xmlns:p14="http://schemas.microsoft.com/office/powerpoint/2010/main" val="411555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7B281C-5159-4971-8228-52B9A72E9ED2}" type="datetimeFigureOut">
              <a:rPr lang="en-US" smtClean="0"/>
              <a:pPr/>
              <a:t>4/26/19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7B281C-5159-4971-8228-52B9A72E9ED2}" type="datetimeFigureOut">
              <a:rPr lang="en-US" smtClean="0"/>
              <a:pPr/>
              <a:t>4/26/19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7B281C-5159-4971-8228-52B9A72E9ED2}" type="datetimeFigureOut">
              <a:rPr lang="en-US" smtClean="0"/>
              <a:pPr/>
              <a:t>4/26/19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B281C-5159-4971-8228-52B9A72E9ED2}" type="datetimeFigureOut">
              <a:rPr lang="en-US" smtClean="0"/>
              <a:pPr/>
              <a:t>4/26/19</a:t>
            </a:fld>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 id="2147483664" r:id="rId13"/>
  </p:sldLayoutIdLst>
  <p:transition spd="slow">
    <p:wipe dir="d"/>
  </p:transition>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900" baseline="0">
                <a:solidFill>
                  <a:schemeClr val="tx2"/>
                </a:solidFill>
              </a:defRPr>
            </a:lvl1pPr>
          </a:lstStyle>
          <a:p>
            <a:fld id="{7D6D82B5-E337-4886-8986-EB0FA56241CD}" type="datetimeFigureOut">
              <a:rPr lang="en-US" smtClean="0"/>
              <a:t>4/26/19</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9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900" baseline="0">
                <a:solidFill>
                  <a:schemeClr val="tx2"/>
                </a:solidFill>
              </a:defRPr>
            </a:lvl1pPr>
          </a:lstStyle>
          <a:p>
            <a:fld id="{6B9DD6D8-BDE9-412F-ABE9-886C37BD7D44}" type="slidenum">
              <a:rPr lang="en-US" smtClean="0"/>
              <a:t>‹#›</a:t>
            </a:fld>
            <a:endParaRPr lang="en-US"/>
          </a:p>
        </p:txBody>
      </p:sp>
      <p:sp>
        <p:nvSpPr>
          <p:cNvPr id="9" name="Rectangle 8"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591202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3948645"/>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a:extLst>
              <a:ext uri="{FF2B5EF4-FFF2-40B4-BE49-F238E27FC236}">
                <a16:creationId xmlns:a16="http://schemas.microsoft.com/office/drawing/2014/main" id="{C781B09F-BB3E-1E45-8887-5B95B0AFE772}"/>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a:cs typeface="Arial" panose="020B0604020202020204" pitchFamily="34" charset="0"/>
            </a:endParaRPr>
          </a:p>
        </p:txBody>
      </p:sp>
      <p:sp>
        <p:nvSpPr>
          <p:cNvPr id="1027" name="Rectangle 15">
            <a:extLst>
              <a:ext uri="{FF2B5EF4-FFF2-40B4-BE49-F238E27FC236}">
                <a16:creationId xmlns:a16="http://schemas.microsoft.com/office/drawing/2014/main" id="{BA8161A8-28F9-174C-96D1-D58AA2667D27}"/>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a:cs typeface="Arial" panose="020B0604020202020204" pitchFamily="34" charset="0"/>
            </a:endParaRPr>
          </a:p>
        </p:txBody>
      </p:sp>
      <p:sp>
        <p:nvSpPr>
          <p:cNvPr id="1028" name="Rectangle 17">
            <a:extLst>
              <a:ext uri="{FF2B5EF4-FFF2-40B4-BE49-F238E27FC236}">
                <a16:creationId xmlns:a16="http://schemas.microsoft.com/office/drawing/2014/main" id="{60AAA97C-55E4-084F-96EB-DB78E7783014}"/>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a:cs typeface="Arial" panose="020B0604020202020204" pitchFamily="34" charset="0"/>
            </a:endParaRPr>
          </a:p>
        </p:txBody>
      </p:sp>
      <p:sp>
        <p:nvSpPr>
          <p:cNvPr id="1029" name="Rectangle 18">
            <a:extLst>
              <a:ext uri="{FF2B5EF4-FFF2-40B4-BE49-F238E27FC236}">
                <a16:creationId xmlns:a16="http://schemas.microsoft.com/office/drawing/2014/main" id="{A8994FCC-B24F-A746-98C2-CE8957AAFD20}"/>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a:cs typeface="Arial" panose="020B0604020202020204" pitchFamily="34" charset="0"/>
            </a:endParaRPr>
          </a:p>
        </p:txBody>
      </p:sp>
      <p:sp>
        <p:nvSpPr>
          <p:cNvPr id="9" name="Rectangle 8">
            <a:extLst>
              <a:ext uri="{FF2B5EF4-FFF2-40B4-BE49-F238E27FC236}">
                <a16:creationId xmlns:a16="http://schemas.microsoft.com/office/drawing/2014/main" id="{323D0804-64A3-914C-A107-2A7761F52BE0}"/>
              </a:ext>
            </a:extLst>
          </p:cNvPr>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800">
              <a:latin typeface="Arial" charset="0"/>
              <a:ea typeface="+mn-ea"/>
              <a:cs typeface="Arial" charset="0"/>
            </a:endParaRPr>
          </a:p>
        </p:txBody>
      </p:sp>
      <p:sp>
        <p:nvSpPr>
          <p:cNvPr id="14" name="Date Placeholder 13">
            <a:extLst>
              <a:ext uri="{FF2B5EF4-FFF2-40B4-BE49-F238E27FC236}">
                <a16:creationId xmlns:a16="http://schemas.microsoft.com/office/drawing/2014/main" id="{0C469AA8-A4A0-4F4E-858C-0EDCC9618D23}"/>
              </a:ext>
            </a:extLst>
          </p:cNvPr>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Arial" charset="0"/>
                <a:ea typeface="ＭＳ Ｐゴシック" charset="0"/>
                <a:cs typeface="Arial" charset="0"/>
              </a:defRPr>
            </a:lvl1pPr>
          </a:lstStyle>
          <a:p>
            <a:pPr>
              <a:defRPr/>
            </a:pPr>
            <a:endParaRPr lang="en-US"/>
          </a:p>
        </p:txBody>
      </p:sp>
      <p:sp>
        <p:nvSpPr>
          <p:cNvPr id="3" name="Footer Placeholder 2">
            <a:extLst>
              <a:ext uri="{FF2B5EF4-FFF2-40B4-BE49-F238E27FC236}">
                <a16:creationId xmlns:a16="http://schemas.microsoft.com/office/drawing/2014/main" id="{84F5ED8B-A42D-E54B-AC95-C0DBA231B4AF}"/>
              </a:ext>
            </a:extLst>
          </p:cNvPr>
          <p:cNvSpPr>
            <a:spLocks noGrp="1"/>
          </p:cNvSpPr>
          <p:nvPr>
            <p:ph type="ftr" sz="quarter" idx="3"/>
          </p:nvPr>
        </p:nvSpPr>
        <p:spPr>
          <a:xfrm>
            <a:off x="304800" y="6410325"/>
            <a:ext cx="3581400" cy="366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charset="0"/>
                <a:ea typeface="ＭＳ Ｐゴシック" charset="0"/>
                <a:cs typeface="Arial" charset="0"/>
              </a:defRPr>
            </a:lvl1pPr>
          </a:lstStyle>
          <a:p>
            <a:pPr>
              <a:defRPr/>
            </a:pPr>
            <a:endParaRPr lang="en-US"/>
          </a:p>
        </p:txBody>
      </p:sp>
      <p:sp>
        <p:nvSpPr>
          <p:cNvPr id="8" name="Rectangle 7">
            <a:extLst>
              <a:ext uri="{FF2B5EF4-FFF2-40B4-BE49-F238E27FC236}">
                <a16:creationId xmlns:a16="http://schemas.microsoft.com/office/drawing/2014/main" id="{AB2E0C27-CB58-2E41-AA85-7A537C7571CE}"/>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800" dirty="0">
              <a:latin typeface="Arial" charset="0"/>
              <a:ea typeface="+mn-ea"/>
              <a:cs typeface="Arial" charset="0"/>
            </a:endParaRPr>
          </a:p>
        </p:txBody>
      </p:sp>
      <p:sp>
        <p:nvSpPr>
          <p:cNvPr id="10" name="Straight Connector 9">
            <a:extLst>
              <a:ext uri="{FF2B5EF4-FFF2-40B4-BE49-F238E27FC236}">
                <a16:creationId xmlns:a16="http://schemas.microsoft.com/office/drawing/2014/main" id="{4390C9E1-9B9B-2540-A31A-C9B98B049318}"/>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800">
              <a:latin typeface="Arial" charset="0"/>
              <a:ea typeface="+mn-ea"/>
              <a:cs typeface="Arial" charset="0"/>
            </a:endParaRPr>
          </a:p>
        </p:txBody>
      </p:sp>
      <p:sp>
        <p:nvSpPr>
          <p:cNvPr id="12" name="Oval 11">
            <a:extLst>
              <a:ext uri="{FF2B5EF4-FFF2-40B4-BE49-F238E27FC236}">
                <a16:creationId xmlns:a16="http://schemas.microsoft.com/office/drawing/2014/main" id="{142BEBB1-4B1C-9045-9871-A20E17C9CB3E}"/>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15" name="Oval 14">
            <a:extLst>
              <a:ext uri="{FF2B5EF4-FFF2-40B4-BE49-F238E27FC236}">
                <a16:creationId xmlns:a16="http://schemas.microsoft.com/office/drawing/2014/main" id="{0D60E015-CC3B-BE49-A9F9-C48DDA3290AD}"/>
              </a:ext>
            </a:extLst>
          </p:cNvPr>
          <p:cNvSpPr/>
          <p:nvPr userDrawn="1"/>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23" name="Slide Number Placeholder 22">
            <a:extLst>
              <a:ext uri="{FF2B5EF4-FFF2-40B4-BE49-F238E27FC236}">
                <a16:creationId xmlns:a16="http://schemas.microsoft.com/office/drawing/2014/main" id="{FA6C16F9-977A-EE4C-99AA-A7DF562A497A}"/>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cs typeface="Arial" panose="020B0604020202020204" pitchFamily="34" charset="0"/>
              </a:defRPr>
            </a:lvl1pPr>
          </a:lstStyle>
          <a:p>
            <a:pPr>
              <a:defRPr/>
            </a:pPr>
            <a:fld id="{B8C61A65-CECD-0D4A-899D-A64277AB2AE1}" type="slidenum">
              <a:rPr lang="en-US" altLang="en-US"/>
              <a:pPr>
                <a:defRPr/>
              </a:pPr>
              <a:t>‹#›</a:t>
            </a:fld>
            <a:endParaRPr lang="en-US" altLang="en-US"/>
          </a:p>
        </p:txBody>
      </p:sp>
      <p:sp>
        <p:nvSpPr>
          <p:cNvPr id="1038" name="Title Placeholder 21">
            <a:extLst>
              <a:ext uri="{FF2B5EF4-FFF2-40B4-BE49-F238E27FC236}">
                <a16:creationId xmlns:a16="http://schemas.microsoft.com/office/drawing/2014/main" id="{950373F4-A377-E041-BB2F-D115C1190EEA}"/>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9" name="Text Placeholder 12">
            <a:extLst>
              <a:ext uri="{FF2B5EF4-FFF2-40B4-BE49-F238E27FC236}">
                <a16:creationId xmlns:a16="http://schemas.microsoft.com/office/drawing/2014/main" id="{03C784A9-287F-2546-9FF6-46E75363D89E}"/>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718789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ctr" rtl="0" eaLnBrk="0" fontAlgn="base" hangingPunct="0">
        <a:spcBef>
          <a:spcPct val="0"/>
        </a:spcBef>
        <a:spcAft>
          <a:spcPct val="0"/>
        </a:spcAft>
        <a:defRPr sz="3300">
          <a:solidFill>
            <a:srgbClr val="7B9899"/>
          </a:solidFill>
          <a:latin typeface="+mj-lt"/>
          <a:ea typeface="+mj-ea"/>
          <a:cs typeface="ＭＳ Ｐゴシック" charset="0"/>
        </a:defRPr>
      </a:lvl1pPr>
      <a:lvl2pPr algn="ctr" rtl="0" eaLnBrk="0" fontAlgn="base" hangingPunct="0">
        <a:spcBef>
          <a:spcPct val="0"/>
        </a:spcBef>
        <a:spcAft>
          <a:spcPct val="0"/>
        </a:spcAft>
        <a:defRPr sz="3300">
          <a:solidFill>
            <a:srgbClr val="7B9899"/>
          </a:solidFill>
          <a:latin typeface="Georgia" charset="0"/>
          <a:ea typeface="ＭＳ Ｐゴシック" charset="0"/>
          <a:cs typeface="ＭＳ Ｐゴシック" charset="0"/>
        </a:defRPr>
      </a:lvl2pPr>
      <a:lvl3pPr algn="ctr" rtl="0" eaLnBrk="0" fontAlgn="base" hangingPunct="0">
        <a:spcBef>
          <a:spcPct val="0"/>
        </a:spcBef>
        <a:spcAft>
          <a:spcPct val="0"/>
        </a:spcAft>
        <a:defRPr sz="3300">
          <a:solidFill>
            <a:srgbClr val="7B9899"/>
          </a:solidFill>
          <a:latin typeface="Georgia" charset="0"/>
          <a:ea typeface="ＭＳ Ｐゴシック" charset="0"/>
          <a:cs typeface="ＭＳ Ｐゴシック" charset="0"/>
        </a:defRPr>
      </a:lvl3pPr>
      <a:lvl4pPr algn="ctr" rtl="0" eaLnBrk="0" fontAlgn="base" hangingPunct="0">
        <a:spcBef>
          <a:spcPct val="0"/>
        </a:spcBef>
        <a:spcAft>
          <a:spcPct val="0"/>
        </a:spcAft>
        <a:defRPr sz="3300">
          <a:solidFill>
            <a:srgbClr val="7B9899"/>
          </a:solidFill>
          <a:latin typeface="Georgia" charset="0"/>
          <a:ea typeface="ＭＳ Ｐゴシック" charset="0"/>
          <a:cs typeface="ＭＳ Ｐゴシック" charset="0"/>
        </a:defRPr>
      </a:lvl4pPr>
      <a:lvl5pPr algn="ctr" rtl="0" eaLnBrk="0" fontAlgn="base" hangingPunct="0">
        <a:spcBef>
          <a:spcPct val="0"/>
        </a:spcBef>
        <a:spcAft>
          <a:spcPct val="0"/>
        </a:spcAft>
        <a:defRPr sz="3300">
          <a:solidFill>
            <a:srgbClr val="7B9899"/>
          </a:solidFill>
          <a:latin typeface="Georgia" charset="0"/>
          <a:ea typeface="ＭＳ Ｐゴシック" charset="0"/>
          <a:cs typeface="ＭＳ Ｐゴシック" charset="0"/>
        </a:defRPr>
      </a:lvl5pPr>
      <a:lvl6pPr marL="457200" algn="ctr" rtl="0" eaLnBrk="0" fontAlgn="base" hangingPunct="0">
        <a:spcBef>
          <a:spcPct val="0"/>
        </a:spcBef>
        <a:spcAft>
          <a:spcPct val="0"/>
        </a:spcAft>
        <a:defRPr sz="3300">
          <a:solidFill>
            <a:srgbClr val="7B9899"/>
          </a:solidFill>
          <a:latin typeface="Georgia" charset="0"/>
          <a:ea typeface="ＭＳ Ｐゴシック" charset="0"/>
        </a:defRPr>
      </a:lvl6pPr>
      <a:lvl7pPr marL="914400" algn="ctr" rtl="0" eaLnBrk="0" fontAlgn="base" hangingPunct="0">
        <a:spcBef>
          <a:spcPct val="0"/>
        </a:spcBef>
        <a:spcAft>
          <a:spcPct val="0"/>
        </a:spcAft>
        <a:defRPr sz="3300">
          <a:solidFill>
            <a:srgbClr val="7B9899"/>
          </a:solidFill>
          <a:latin typeface="Georgia" charset="0"/>
          <a:ea typeface="ＭＳ Ｐゴシック" charset="0"/>
        </a:defRPr>
      </a:lvl7pPr>
      <a:lvl8pPr marL="1371600" algn="ctr" rtl="0" eaLnBrk="0" fontAlgn="base" hangingPunct="0">
        <a:spcBef>
          <a:spcPct val="0"/>
        </a:spcBef>
        <a:spcAft>
          <a:spcPct val="0"/>
        </a:spcAft>
        <a:defRPr sz="3300">
          <a:solidFill>
            <a:srgbClr val="7B9899"/>
          </a:solidFill>
          <a:latin typeface="Georgia" charset="0"/>
          <a:ea typeface="ＭＳ Ｐゴシック" charset="0"/>
        </a:defRPr>
      </a:lvl8pPr>
      <a:lvl9pPr marL="1828800" algn="ctr" rtl="0" eaLnBrk="0" fontAlgn="base" hangingPunct="0">
        <a:spcBef>
          <a:spcPct val="0"/>
        </a:spcBef>
        <a:spcAft>
          <a:spcPct val="0"/>
        </a:spcAft>
        <a:defRPr sz="3300">
          <a:solidFill>
            <a:srgbClr val="7B9899"/>
          </a:solidFill>
          <a:latin typeface="Georgia" charset="0"/>
          <a:ea typeface="ＭＳ Ｐゴシック"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2" charset="2"/>
        <a:buChar char=""/>
        <a:defRPr sz="2700">
          <a:solidFill>
            <a:schemeClr val="tx1"/>
          </a:solidFill>
          <a:latin typeface="+mn-lt"/>
          <a:ea typeface="+mn-ea"/>
          <a:cs typeface="ＭＳ Ｐゴシック" charset="0"/>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a:solidFill>
            <a:schemeClr val="tx2"/>
          </a:solidFill>
          <a:latin typeface="+mn-lt"/>
          <a:ea typeface="+mn-ea"/>
        </a:defRPr>
      </a:lvl2pPr>
      <a:lvl3pPr marL="822325" indent="-228600" algn="l" rtl="0" eaLnBrk="0" fontAlgn="base" hangingPunct="0">
        <a:spcBef>
          <a:spcPct val="20000"/>
        </a:spcBef>
        <a:spcAft>
          <a:spcPct val="0"/>
        </a:spcAft>
        <a:buClr>
          <a:srgbClr val="8CADAE"/>
        </a:buClr>
        <a:buSzPct val="75000"/>
        <a:buFont typeface="Wingdings 2" pitchFamily="2" charset="2"/>
        <a:buChar char=""/>
        <a:defRPr sz="2000">
          <a:solidFill>
            <a:schemeClr val="tx1"/>
          </a:solidFill>
          <a:latin typeface="+mn-lt"/>
          <a:ea typeface="+mn-ea"/>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a:solidFill>
            <a:schemeClr val="tx2"/>
          </a:solidFill>
          <a:latin typeface="+mn-lt"/>
          <a:ea typeface="+mn-ea"/>
        </a:defRPr>
      </a:lvl4pPr>
      <a:lvl5pPr marL="1371600" indent="-228600" algn="l" rtl="0" eaLnBrk="0" fontAlgn="base" hangingPunct="0">
        <a:spcBef>
          <a:spcPct val="20000"/>
        </a:spcBef>
        <a:spcAft>
          <a:spcPct val="0"/>
        </a:spcAft>
        <a:buClr>
          <a:srgbClr val="8FB08C"/>
        </a:buClr>
        <a:buChar char="•"/>
        <a:defRPr>
          <a:solidFill>
            <a:schemeClr val="tx1"/>
          </a:solidFill>
          <a:latin typeface="+mn-lt"/>
          <a:ea typeface="+mn-ea"/>
        </a:defRPr>
      </a:lvl5pPr>
      <a:lvl6pPr marL="1828800" indent="-228600" algn="l" rtl="0" eaLnBrk="0" fontAlgn="base" hangingPunct="0">
        <a:spcBef>
          <a:spcPct val="20000"/>
        </a:spcBef>
        <a:spcAft>
          <a:spcPct val="0"/>
        </a:spcAft>
        <a:buClr>
          <a:srgbClr val="8FB08C"/>
        </a:buClr>
        <a:buChar char="•"/>
        <a:defRPr>
          <a:solidFill>
            <a:schemeClr val="tx1"/>
          </a:solidFill>
          <a:latin typeface="+mn-lt"/>
          <a:ea typeface="+mn-ea"/>
        </a:defRPr>
      </a:lvl6pPr>
      <a:lvl7pPr marL="2286000" indent="-228600" algn="l" rtl="0" eaLnBrk="0" fontAlgn="base" hangingPunct="0">
        <a:spcBef>
          <a:spcPct val="20000"/>
        </a:spcBef>
        <a:spcAft>
          <a:spcPct val="0"/>
        </a:spcAft>
        <a:buClr>
          <a:srgbClr val="8FB08C"/>
        </a:buClr>
        <a:buChar char="•"/>
        <a:defRPr>
          <a:solidFill>
            <a:schemeClr val="tx1"/>
          </a:solidFill>
          <a:latin typeface="+mn-lt"/>
          <a:ea typeface="+mn-ea"/>
        </a:defRPr>
      </a:lvl7pPr>
      <a:lvl8pPr marL="2743200" indent="-228600" algn="l" rtl="0" eaLnBrk="0" fontAlgn="base" hangingPunct="0">
        <a:spcBef>
          <a:spcPct val="20000"/>
        </a:spcBef>
        <a:spcAft>
          <a:spcPct val="0"/>
        </a:spcAft>
        <a:buClr>
          <a:srgbClr val="8FB08C"/>
        </a:buClr>
        <a:buChar char="•"/>
        <a:defRPr>
          <a:solidFill>
            <a:schemeClr val="tx1"/>
          </a:solidFill>
          <a:latin typeface="+mn-lt"/>
          <a:ea typeface="+mn-ea"/>
        </a:defRPr>
      </a:lvl8pPr>
      <a:lvl9pPr marL="3200400" indent="-228600" algn="l" rtl="0" eaLnBrk="0" fontAlgn="base" hangingPunct="0">
        <a:spcBef>
          <a:spcPct val="20000"/>
        </a:spcBef>
        <a:spcAft>
          <a:spcPct val="0"/>
        </a:spcAft>
        <a:buClr>
          <a:srgbClr val="8FB08C"/>
        </a:buClr>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hyperlink" Target="mailto:bm3@pdx.edu" TargetMode="External"/><Relationship Id="rId5" Type="http://schemas.openxmlformats.org/officeDocument/2006/relationships/image" Target="../media/image7.png"/><Relationship Id="rId4" Type="http://schemas.openxmlformats.org/officeDocument/2006/relationships/hyperlink" Target="mailto:marky@clackamas.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tiff"/><Relationship Id="rId9"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9.png"/><Relationship Id="rId1" Type="http://schemas.openxmlformats.org/officeDocument/2006/relationships/slideLayout" Target="../slideLayouts/slideLayout15.xml"/><Relationship Id="rId5" Type="http://schemas.openxmlformats.org/officeDocument/2006/relationships/comments" Target="../comments/comment1.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510.png"/><Relationship Id="rId7" Type="http://schemas.openxmlformats.org/officeDocument/2006/relationships/image" Target="../media/image550.png"/><Relationship Id="rId12" Type="http://schemas.openxmlformats.org/officeDocument/2006/relationships/image" Target="../media/image560.png"/><Relationship Id="rId2" Type="http://schemas.openxmlformats.org/officeDocument/2006/relationships/image" Target="../media/image500.png"/><Relationship Id="rId1" Type="http://schemas.openxmlformats.org/officeDocument/2006/relationships/slideLayout" Target="../slideLayouts/slideLayout15.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30.png"/><Relationship Id="rId10" Type="http://schemas.openxmlformats.org/officeDocument/2006/relationships/image" Target="../media/image58.png"/><Relationship Id="rId4" Type="http://schemas.openxmlformats.org/officeDocument/2006/relationships/image" Target="../media/image520.pn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oleObject" Target="../embeddings/oleObject5.bin"/><Relationship Id="rId3" Type="http://schemas.openxmlformats.org/officeDocument/2006/relationships/notesSlide" Target="../notesSlides/notesSlide8.xml"/><Relationship Id="rId7" Type="http://schemas.openxmlformats.org/officeDocument/2006/relationships/oleObject" Target="../embeddings/oleObject2.bin"/><Relationship Id="rId12" Type="http://schemas.openxmlformats.org/officeDocument/2006/relationships/image" Target="../media/image12.emf"/><Relationship Id="rId2" Type="http://schemas.openxmlformats.org/officeDocument/2006/relationships/slideLayout" Target="../slideLayouts/slideLayout3.xml"/><Relationship Id="rId16" Type="http://schemas.openxmlformats.org/officeDocument/2006/relationships/image" Target="../media/image14.emf"/><Relationship Id="rId1" Type="http://schemas.openxmlformats.org/officeDocument/2006/relationships/vmlDrawing" Target="../drawings/vmlDrawing1.vml"/><Relationship Id="rId6" Type="http://schemas.openxmlformats.org/officeDocument/2006/relationships/image" Target="../media/image9.e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11.emf"/><Relationship Id="rId4" Type="http://schemas.openxmlformats.org/officeDocument/2006/relationships/image" Target="../media/image15.png"/><Relationship Id="rId9" Type="http://schemas.openxmlformats.org/officeDocument/2006/relationships/oleObject" Target="../embeddings/oleObject3.bin"/><Relationship Id="rId1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678DCEEC-501C-BA4B-B0B6-84354292AD65}"/>
              </a:ext>
            </a:extLst>
          </p:cNvPr>
          <p:cNvSpPr>
            <a:spLocks noGrp="1"/>
          </p:cNvSpPr>
          <p:nvPr>
            <p:ph type="ctrTitle"/>
          </p:nvPr>
        </p:nvSpPr>
        <p:spPr>
          <a:xfrm>
            <a:off x="583125" y="1995359"/>
            <a:ext cx="8128657" cy="1143000"/>
          </a:xfrm>
          <a:extLst>
            <a:ext uri="{909E8E84-426E-40dd-AFC4-6F175D3DCCD1}"/>
            <a:ext uri="{91240B29-F687-4f45-9708-019B960494DF}"/>
            <a:ext uri="{FAA26D3D-D897-4be2-8F04-BA451C77F1D7}"/>
          </a:extLst>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defRPr/>
            </a:pPr>
            <a:b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br>
            <a:b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br>
            <a:b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br>
            <a:b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br>
            <a:b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br>
            <a:b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br>
            <a:b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br>
            <a: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t>Reinventing the Rigorous Foundations of Calculus in a </a:t>
            </a:r>
            <a:b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br>
            <a: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t>Bridge Course</a:t>
            </a:r>
            <a:br>
              <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rPr>
            </a:br>
            <a:endParaRPr lang="en-US" sz="4000" b="1" dirty="0">
              <a:ln>
                <a:prstDash val="solid"/>
              </a:ln>
              <a:solidFill>
                <a:srgbClr val="000000"/>
              </a:solidFill>
              <a:effectLst>
                <a:outerShdw blurRad="88000" dist="50800" dir="5040000" algn="tl">
                  <a:schemeClr val="accent4">
                    <a:tint val="80000"/>
                    <a:satMod val="250000"/>
                    <a:alpha val="45000"/>
                  </a:schemeClr>
                </a:outerShdw>
              </a:effectLst>
              <a:latin typeface="Avenir Black" panose="02000503020000020003" pitchFamily="2" charset="0"/>
            </a:endParaRPr>
          </a:p>
        </p:txBody>
      </p:sp>
      <p:sp>
        <p:nvSpPr>
          <p:cNvPr id="15362" name="AutoShape 6" descr="PastedGraphic-2.tiff">
            <a:extLst>
              <a:ext uri="{FF2B5EF4-FFF2-40B4-BE49-F238E27FC236}">
                <a16:creationId xmlns:a16="http://schemas.microsoft.com/office/drawing/2014/main" id="{3896568E-66DB-4743-8A07-C2A1726AD9E6}"/>
              </a:ext>
            </a:extLst>
          </p:cNvPr>
          <p:cNvSpPr>
            <a:spLocks noChangeAspect="1" noChangeArrowheads="1"/>
          </p:cNvSpPr>
          <p:nvPr/>
        </p:nvSpPr>
        <p:spPr bwMode="auto">
          <a:xfrm>
            <a:off x="6019800" y="51816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5363" name="Picture 6">
            <a:extLst>
              <a:ext uri="{FF2B5EF4-FFF2-40B4-BE49-F238E27FC236}">
                <a16:creationId xmlns:a16="http://schemas.microsoft.com/office/drawing/2014/main" id="{581340C5-1D0D-8949-B9C0-34442B5F1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579756"/>
            <a:ext cx="3023543" cy="7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8">
            <a:extLst>
              <a:ext uri="{FF2B5EF4-FFF2-40B4-BE49-F238E27FC236}">
                <a16:creationId xmlns:a16="http://schemas.microsoft.com/office/drawing/2014/main" id="{2A0A34AD-250F-5D45-A8AE-3CF5630D9303}"/>
              </a:ext>
            </a:extLst>
          </p:cNvPr>
          <p:cNvSpPr txBox="1">
            <a:spLocks noChangeArrowheads="1"/>
          </p:cNvSpPr>
          <p:nvPr/>
        </p:nvSpPr>
        <p:spPr bwMode="auto">
          <a:xfrm>
            <a:off x="534587" y="3169735"/>
            <a:ext cx="32832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venir Roman" panose="02000503020000020003" pitchFamily="2" charset="0"/>
                <a:ea typeface="ＭＳ Ｐゴシック" panose="020B0600070205080204" pitchFamily="34" charset="-128"/>
                <a:cs typeface="+mn-cs"/>
              </a:rPr>
              <a:t>Mark A. Yannotta</a:t>
            </a:r>
            <a:br>
              <a:rPr kumimoji="0" lang="en-US" altLang="en-US" sz="2400" b="0" i="0" u="none" strike="noStrike" kern="1200" cap="none" spc="0" normalizeH="0" baseline="0" noProof="0" dirty="0">
                <a:ln>
                  <a:noFill/>
                </a:ln>
                <a:solidFill>
                  <a:srgbClr val="000000"/>
                </a:solidFill>
                <a:effectLst/>
                <a:uLnTx/>
                <a:uFillTx/>
                <a:latin typeface="Avenir Roman" panose="02000503020000020003" pitchFamily="2" charset="0"/>
                <a:ea typeface="ＭＳ Ｐゴシック" panose="020B0600070205080204" pitchFamily="34" charset="-128"/>
                <a:cs typeface="+mn-cs"/>
              </a:rPr>
            </a:br>
            <a:r>
              <a:rPr kumimoji="0" lang="en-US" altLang="en-US" sz="2400" b="0" i="0" u="sng" strike="noStrike" kern="1200" cap="none" spc="0" normalizeH="0" baseline="0" noProof="0" dirty="0">
                <a:ln>
                  <a:noFill/>
                </a:ln>
                <a:solidFill>
                  <a:srgbClr val="000000"/>
                </a:solidFill>
                <a:effectLst/>
                <a:uLnTx/>
                <a:uFillTx/>
                <a:latin typeface="Avenir Roman" panose="02000503020000020003" pitchFamily="2" charset="0"/>
                <a:ea typeface="ＭＳ Ｐゴシック" panose="020B0600070205080204" pitchFamily="34" charset="-128"/>
                <a:cs typeface="+mn-cs"/>
                <a:hlinkClick r:id="rId4"/>
              </a:rPr>
              <a:t>marky@clackamas.edu</a:t>
            </a:r>
            <a:endParaRPr kumimoji="0" lang="en-US" altLang="en-US" sz="2400" b="0" i="0" u="none" strike="noStrike" kern="1200" cap="none" spc="0" normalizeH="0" baseline="0" noProof="0" dirty="0">
              <a:ln>
                <a:noFill/>
              </a:ln>
              <a:solidFill>
                <a:srgbClr val="000000"/>
              </a:solidFill>
              <a:effectLst/>
              <a:uLnTx/>
              <a:uFillTx/>
              <a:latin typeface="Avenir Roman" panose="02000503020000020003" pitchFamily="2"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2E84C908-6B5A-EC4F-9ADE-EF71717820F4}"/>
              </a:ext>
            </a:extLst>
          </p:cNvPr>
          <p:cNvPicPr>
            <a:picLocks noChangeAspect="1"/>
          </p:cNvPicPr>
          <p:nvPr/>
        </p:nvPicPr>
        <p:blipFill>
          <a:blip r:embed="rId5"/>
          <a:stretch>
            <a:fillRect/>
          </a:stretch>
        </p:blipFill>
        <p:spPr>
          <a:xfrm>
            <a:off x="6569310" y="4949609"/>
            <a:ext cx="1104408" cy="1104408"/>
          </a:xfrm>
          <a:prstGeom prst="rect">
            <a:avLst/>
          </a:prstGeom>
        </p:spPr>
      </p:pic>
      <p:sp>
        <p:nvSpPr>
          <p:cNvPr id="11" name="TextBox 8">
            <a:extLst>
              <a:ext uri="{FF2B5EF4-FFF2-40B4-BE49-F238E27FC236}">
                <a16:creationId xmlns:a16="http://schemas.microsoft.com/office/drawing/2014/main" id="{BAE5C24D-444E-C24D-8A11-F327E7300CD9}"/>
              </a:ext>
            </a:extLst>
          </p:cNvPr>
          <p:cNvSpPr txBox="1">
            <a:spLocks noChangeArrowheads="1"/>
          </p:cNvSpPr>
          <p:nvPr/>
        </p:nvSpPr>
        <p:spPr bwMode="auto">
          <a:xfrm>
            <a:off x="6002382" y="4067747"/>
            <a:ext cx="22829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venir Roman" panose="02000503020000020003" pitchFamily="2" charset="0"/>
                <a:ea typeface="ＭＳ Ｐゴシック" panose="020B0600070205080204" pitchFamily="34" charset="-128"/>
                <a:cs typeface="+mn-cs"/>
              </a:rPr>
              <a:t>Brittney Ellis</a:t>
            </a:r>
            <a:br>
              <a:rPr kumimoji="0" lang="en-US" altLang="en-US" sz="2400" b="0" i="0" u="none" strike="noStrike" kern="1200" cap="none" spc="0" normalizeH="0" baseline="0" noProof="0" dirty="0">
                <a:ln>
                  <a:noFill/>
                </a:ln>
                <a:solidFill>
                  <a:srgbClr val="000000"/>
                </a:solidFill>
                <a:effectLst/>
                <a:uLnTx/>
                <a:uFillTx/>
                <a:latin typeface="Avenir Roman" panose="02000503020000020003" pitchFamily="2" charset="0"/>
                <a:ea typeface="ＭＳ Ｐゴシック" panose="020B0600070205080204" pitchFamily="34" charset="-128"/>
                <a:cs typeface="+mn-cs"/>
              </a:rPr>
            </a:br>
            <a:r>
              <a:rPr kumimoji="0" lang="en-US" altLang="en-US" sz="2400" b="0" i="0" u="sng" strike="noStrike" kern="1200" cap="none" spc="0" normalizeH="0" baseline="0" noProof="0" dirty="0">
                <a:ln>
                  <a:noFill/>
                </a:ln>
                <a:solidFill>
                  <a:srgbClr val="000000"/>
                </a:solidFill>
                <a:effectLst/>
                <a:uLnTx/>
                <a:uFillTx/>
                <a:latin typeface="Avenir Roman" panose="02000503020000020003" pitchFamily="2" charset="0"/>
                <a:ea typeface="ＭＳ Ｐゴシック" panose="020B0600070205080204" pitchFamily="34" charset="-128"/>
                <a:cs typeface="+mn-cs"/>
                <a:hlinkClick r:id="rId6"/>
              </a:rPr>
              <a:t>bm3@pdx.edu</a:t>
            </a:r>
            <a:r>
              <a:rPr kumimoji="0" lang="en-US" altLang="en-US" sz="2400" b="0" i="0" u="sng" strike="noStrike" kern="1200" cap="none" spc="0" normalizeH="0" baseline="0" noProof="0" dirty="0">
                <a:ln>
                  <a:noFill/>
                </a:ln>
                <a:solidFill>
                  <a:srgbClr val="000000"/>
                </a:solidFill>
                <a:effectLst/>
                <a:uLnTx/>
                <a:uFillTx/>
                <a:latin typeface="Avenir Roman" panose="02000503020000020003" pitchFamily="2" charset="0"/>
                <a:ea typeface="ＭＳ Ｐゴシック" panose="020B0600070205080204" pitchFamily="34" charset="-128"/>
                <a:cs typeface="+mn-cs"/>
              </a:rPr>
              <a:t> </a:t>
            </a:r>
            <a:endParaRPr kumimoji="0" lang="en-US" altLang="en-US" sz="2400" b="0" i="0" u="none" strike="noStrike" kern="1200" cap="none" spc="0" normalizeH="0" baseline="0" noProof="0" dirty="0">
              <a:ln>
                <a:noFill/>
              </a:ln>
              <a:solidFill>
                <a:srgbClr val="000000"/>
              </a:solidFill>
              <a:effectLst/>
              <a:uLnTx/>
              <a:uFillTx/>
              <a:latin typeface="Avenir Roman" panose="02000503020000020003" pitchFamily="2"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48F67D9A-91D0-D54A-B572-3549C3D1E283}"/>
              </a:ext>
            </a:extLst>
          </p:cNvPr>
          <p:cNvSpPr txBox="1"/>
          <p:nvPr/>
        </p:nvSpPr>
        <p:spPr>
          <a:xfrm>
            <a:off x="556999" y="4238506"/>
            <a:ext cx="2395207" cy="156966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Book" panose="02000503020000020003" pitchFamily="2" charset="0"/>
                <a:ea typeface="ＭＳ Ｐゴシック" panose="020B0600070205080204" pitchFamily="34" charset="-128"/>
                <a:cs typeface="+mn-cs"/>
              </a:rPr>
              <a:t>Collin Anderson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Book" panose="02000503020000020003" pitchFamily="2" charset="0"/>
                <a:ea typeface="ＭＳ Ｐゴシック" panose="020B0600070205080204" pitchFamily="34" charset="-128"/>
                <a:cs typeface="+mn-cs"/>
              </a:rPr>
              <a:t>Laura Nosler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Book" panose="02000503020000020003" pitchFamily="2" charset="0"/>
                <a:ea typeface="ＭＳ Ｐゴシック" panose="020B0600070205080204" pitchFamily="34" charset="-128"/>
                <a:cs typeface="+mn-cs"/>
              </a:rPr>
              <a:t>Phil Nosler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0453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8" name="Picture 12" descr="Freudenthal">
            <a:extLst>
              <a:ext uri="{FF2B5EF4-FFF2-40B4-BE49-F238E27FC236}">
                <a16:creationId xmlns:a16="http://schemas.microsoft.com/office/drawing/2014/main" id="{093C4498-F329-DA41-A8A1-7CD03690E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1600200"/>
            <a:ext cx="2486025" cy="3105150"/>
          </a:xfrm>
          <a:prstGeom prst="rect">
            <a:avLst/>
          </a:prstGeom>
          <a:noFill/>
          <a:extLst>
            <a:ext uri="{909E8E84-426E-40DD-AFC4-6F175D3DCCD1}">
              <a14:hiddenFill xmlns:a14="http://schemas.microsoft.com/office/drawing/2010/main">
                <a:solidFill>
                  <a:srgbClr val="FFFFFF"/>
                </a:solidFill>
              </a14:hiddenFill>
            </a:ext>
          </a:extLst>
        </p:spPr>
      </p:pic>
      <p:sp>
        <p:nvSpPr>
          <p:cNvPr id="19458" name="Rectangle 2">
            <a:extLst>
              <a:ext uri="{FF2B5EF4-FFF2-40B4-BE49-F238E27FC236}">
                <a16:creationId xmlns:a16="http://schemas.microsoft.com/office/drawing/2014/main" id="{BF5DB600-A32E-5C4C-B83C-491D12353CDA}"/>
              </a:ext>
            </a:extLst>
          </p:cNvPr>
          <p:cNvSpPr>
            <a:spLocks noGrp="1" noChangeArrowheads="1"/>
          </p:cNvSpPr>
          <p:nvPr>
            <p:ph type="title"/>
          </p:nvPr>
        </p:nvSpPr>
        <p:spPr>
          <a:xfrm>
            <a:off x="762000" y="304800"/>
            <a:ext cx="8796338" cy="1143000"/>
          </a:xfrm>
        </p:spPr>
        <p:txBody>
          <a:bodyPr>
            <a:normAutofit/>
          </a:bodyPr>
          <a:lstStyle/>
          <a:p>
            <a:r>
              <a:rPr lang="en-US" altLang="en-US" sz="4000" dirty="0">
                <a:latin typeface="Avenir Roman" panose="02000503020000020003" pitchFamily="2" charset="0"/>
              </a:rPr>
              <a:t>Hans Freudenthal (1905 – 1990)</a:t>
            </a:r>
          </a:p>
        </p:txBody>
      </p:sp>
      <p:sp>
        <p:nvSpPr>
          <p:cNvPr id="19469" name="Rectangle 13">
            <a:extLst>
              <a:ext uri="{FF2B5EF4-FFF2-40B4-BE49-F238E27FC236}">
                <a16:creationId xmlns:a16="http://schemas.microsoft.com/office/drawing/2014/main" id="{64997BED-4DEE-504B-8A4F-BD70BB799AF8}"/>
              </a:ext>
            </a:extLst>
          </p:cNvPr>
          <p:cNvSpPr>
            <a:spLocks noGrp="1" noChangeArrowheads="1"/>
          </p:cNvSpPr>
          <p:nvPr>
            <p:ph type="body" sz="half" idx="1"/>
          </p:nvPr>
        </p:nvSpPr>
        <p:spPr>
          <a:xfrm>
            <a:off x="660400" y="1447800"/>
            <a:ext cx="5410200" cy="4800600"/>
          </a:xfrm>
        </p:spPr>
        <p:txBody>
          <a:bodyPr>
            <a:noAutofit/>
          </a:bodyPr>
          <a:lstStyle/>
          <a:p>
            <a:r>
              <a:rPr lang="en-US" altLang="en-US" sz="2400" dirty="0"/>
              <a:t>German mathematician who relocated to the Netherlands prior to 1933</a:t>
            </a:r>
          </a:p>
          <a:p>
            <a:r>
              <a:rPr lang="en-US" altLang="en-US" sz="2400" dirty="0"/>
              <a:t>Stripped of his university position (1940), escaped from a Nazi labor camp (1943), and went into hiding </a:t>
            </a:r>
          </a:p>
          <a:p>
            <a:r>
              <a:rPr lang="en-US" altLang="en-US" sz="2400" dirty="0"/>
              <a:t>Appointed as professor at Utrecht University (1946)</a:t>
            </a:r>
          </a:p>
          <a:p>
            <a:r>
              <a:rPr lang="en-US" altLang="en-US" sz="2400" dirty="0"/>
              <a:t>Founded the academic journal, </a:t>
            </a:r>
            <a:r>
              <a:rPr lang="en-US" altLang="en-US" sz="2400" i="1" dirty="0"/>
              <a:t>Educational studies in mathematics</a:t>
            </a:r>
            <a:r>
              <a:rPr lang="en-US" altLang="en-US" sz="2400" dirty="0"/>
              <a:t> in 1968 and used it as a platform for RME</a:t>
            </a:r>
          </a:p>
          <a:p>
            <a:r>
              <a:rPr lang="en-US" altLang="en-US" sz="2400" dirty="0"/>
              <a:t>Adamantly opposed New Math and mechanistic teaching</a:t>
            </a:r>
          </a:p>
          <a:p>
            <a:r>
              <a:rPr lang="en-US" altLang="en-US" sz="2400" dirty="0"/>
              <a:t>Wrote </a:t>
            </a:r>
            <a:r>
              <a:rPr lang="en-US" altLang="en-US" sz="2400" i="1" dirty="0"/>
              <a:t>China Lectures</a:t>
            </a:r>
            <a:r>
              <a:rPr lang="en-US" altLang="en-US" sz="2400" dirty="0"/>
              <a:t> (1991)</a:t>
            </a:r>
          </a:p>
        </p:txBody>
      </p:sp>
    </p:spTree>
    <p:extLst>
      <p:ext uri="{BB962C8B-B14F-4D97-AF65-F5344CB8AC3E}">
        <p14:creationId xmlns:p14="http://schemas.microsoft.com/office/powerpoint/2010/main" val="2643848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4827A6D-F060-314E-8254-BF6C74F1A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136" y="4399602"/>
            <a:ext cx="3277863" cy="2458397"/>
          </a:xfrm>
          <a:prstGeom prst="rect">
            <a:avLst/>
          </a:prstGeom>
        </p:spPr>
      </p:pic>
      <p:pic>
        <p:nvPicPr>
          <p:cNvPr id="12" name="Picture 11">
            <a:extLst>
              <a:ext uri="{FF2B5EF4-FFF2-40B4-BE49-F238E27FC236}">
                <a16:creationId xmlns:a16="http://schemas.microsoft.com/office/drawing/2014/main" id="{B20DEA3A-7093-124E-82F1-D81443DE50B4}"/>
              </a:ext>
            </a:extLst>
          </p:cNvPr>
          <p:cNvPicPr>
            <a:picLocks noChangeAspect="1"/>
          </p:cNvPicPr>
          <p:nvPr/>
        </p:nvPicPr>
        <p:blipFill>
          <a:blip r:embed="rId4"/>
          <a:stretch>
            <a:fillRect/>
          </a:stretch>
        </p:blipFill>
        <p:spPr>
          <a:xfrm>
            <a:off x="1880824" y="7937"/>
            <a:ext cx="3394390" cy="3643312"/>
          </a:xfrm>
          <a:prstGeom prst="rect">
            <a:avLst/>
          </a:prstGeom>
        </p:spPr>
      </p:pic>
      <p:pic>
        <p:nvPicPr>
          <p:cNvPr id="6" name="Online Image Placeholder 5">
            <a:extLst>
              <a:ext uri="{FF2B5EF4-FFF2-40B4-BE49-F238E27FC236}">
                <a16:creationId xmlns:a16="http://schemas.microsoft.com/office/drawing/2014/main" id="{6D7DA041-D2F5-EC46-BCEB-FAC88F259C57}"/>
              </a:ext>
            </a:extLst>
          </p:cNvPr>
          <p:cNvPicPr>
            <a:picLocks noGrp="1" noChangeAspect="1"/>
          </p:cNvPicPr>
          <p:nvPr>
            <p:ph type="clipArt" sz="half" idx="2"/>
          </p:nvPr>
        </p:nvPicPr>
        <p:blipFill>
          <a:blip r:embed="rId5">
            <a:extLst>
              <a:ext uri="{28A0092B-C50C-407E-A947-70E740481C1C}">
                <a14:useLocalDpi xmlns:a14="http://schemas.microsoft.com/office/drawing/2010/main" val="0"/>
              </a:ext>
            </a:extLst>
          </a:blip>
          <a:stretch>
            <a:fillRect/>
          </a:stretch>
        </p:blipFill>
        <p:spPr>
          <a:xfrm rot="5400000">
            <a:off x="5045160" y="590339"/>
            <a:ext cx="4722706" cy="3542029"/>
          </a:xfrm>
        </p:spPr>
      </p:pic>
      <p:pic>
        <p:nvPicPr>
          <p:cNvPr id="10" name="Picture 9">
            <a:extLst>
              <a:ext uri="{FF2B5EF4-FFF2-40B4-BE49-F238E27FC236}">
                <a16:creationId xmlns:a16="http://schemas.microsoft.com/office/drawing/2014/main" id="{18DC6E17-B8C9-334C-B335-32FFF10273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31518" y="403806"/>
            <a:ext cx="3166953" cy="2375215"/>
          </a:xfrm>
          <a:prstGeom prst="rect">
            <a:avLst/>
          </a:prstGeom>
        </p:spPr>
      </p:pic>
      <p:pic>
        <p:nvPicPr>
          <p:cNvPr id="14" name="Picture 13">
            <a:extLst>
              <a:ext uri="{FF2B5EF4-FFF2-40B4-BE49-F238E27FC236}">
                <a16:creationId xmlns:a16="http://schemas.microsoft.com/office/drawing/2014/main" id="{62D5247C-32A6-9246-BCFB-7388C213EC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367789" y="3622152"/>
            <a:ext cx="3725980" cy="2794485"/>
          </a:xfrm>
          <a:prstGeom prst="rect">
            <a:avLst/>
          </a:prstGeom>
        </p:spPr>
      </p:pic>
      <p:pic>
        <p:nvPicPr>
          <p:cNvPr id="17" name="Picture 16">
            <a:extLst>
              <a:ext uri="{FF2B5EF4-FFF2-40B4-BE49-F238E27FC236}">
                <a16:creationId xmlns:a16="http://schemas.microsoft.com/office/drawing/2014/main" id="{B1F6E570-263E-264B-A144-78198BB032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537600" y="361827"/>
            <a:ext cx="3191439" cy="2397714"/>
          </a:xfrm>
          <a:prstGeom prst="rect">
            <a:avLst/>
          </a:prstGeom>
        </p:spPr>
      </p:pic>
      <p:pic>
        <p:nvPicPr>
          <p:cNvPr id="23" name="Picture 22">
            <a:extLst>
              <a:ext uri="{FF2B5EF4-FFF2-40B4-BE49-F238E27FC236}">
                <a16:creationId xmlns:a16="http://schemas.microsoft.com/office/drawing/2014/main" id="{38E109C0-6D0C-2445-A3C2-90E82A7C03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364406" y="1870813"/>
            <a:ext cx="1752600" cy="1314450"/>
          </a:xfrm>
          <a:prstGeom prst="rect">
            <a:avLst/>
          </a:prstGeom>
        </p:spPr>
      </p:pic>
      <p:pic>
        <p:nvPicPr>
          <p:cNvPr id="11" name="Picture 10">
            <a:extLst>
              <a:ext uri="{FF2B5EF4-FFF2-40B4-BE49-F238E27FC236}">
                <a16:creationId xmlns:a16="http://schemas.microsoft.com/office/drawing/2014/main" id="{6CCD1019-6F82-5244-BA88-82DFFF38CC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713613" y="3379192"/>
            <a:ext cx="4567238" cy="3425429"/>
          </a:xfrm>
          <a:prstGeom prst="rect">
            <a:avLst/>
          </a:prstGeom>
        </p:spPr>
      </p:pic>
      <p:pic>
        <p:nvPicPr>
          <p:cNvPr id="19" name="Picture 18">
            <a:extLst>
              <a:ext uri="{FF2B5EF4-FFF2-40B4-BE49-F238E27FC236}">
                <a16:creationId xmlns:a16="http://schemas.microsoft.com/office/drawing/2014/main" id="{4B4E979E-6687-4C44-997F-9EA660311C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485400" y="4359645"/>
            <a:ext cx="3453663" cy="1543049"/>
          </a:xfrm>
          <a:prstGeom prst="rect">
            <a:avLst/>
          </a:prstGeom>
        </p:spPr>
      </p:pic>
    </p:spTree>
    <p:extLst>
      <p:ext uri="{BB962C8B-B14F-4D97-AF65-F5344CB8AC3E}">
        <p14:creationId xmlns:p14="http://schemas.microsoft.com/office/powerpoint/2010/main" val="1827963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6615EDBA-E765-6C49-AFB2-6CBA89023309}"/>
              </a:ext>
            </a:extLst>
          </p:cNvPr>
          <p:cNvSpPr>
            <a:spLocks noGrp="1"/>
          </p:cNvSpPr>
          <p:nvPr>
            <p:ph type="title"/>
          </p:nvPr>
        </p:nvSpPr>
        <p:spPr/>
        <p:txBody>
          <a:bodyPr/>
          <a:lstStyle/>
          <a:p>
            <a:r>
              <a:rPr lang="en-US" altLang="en-US" sz="4000" dirty="0">
                <a:latin typeface="Avenir Roman" panose="02000503020000020003" pitchFamily="2" charset="0"/>
              </a:rPr>
              <a:t>Realistic Mathematics Education </a:t>
            </a:r>
          </a:p>
        </p:txBody>
      </p:sp>
      <p:sp>
        <p:nvSpPr>
          <p:cNvPr id="80898" name="Rectangle 3">
            <a:extLst>
              <a:ext uri="{FF2B5EF4-FFF2-40B4-BE49-F238E27FC236}">
                <a16:creationId xmlns:a16="http://schemas.microsoft.com/office/drawing/2014/main" id="{3E7761D0-46C1-9F45-9350-DEF1B1C74976}"/>
              </a:ext>
            </a:extLst>
          </p:cNvPr>
          <p:cNvSpPr>
            <a:spLocks noGrp="1"/>
          </p:cNvSpPr>
          <p:nvPr>
            <p:ph type="body" idx="1"/>
          </p:nvPr>
        </p:nvSpPr>
        <p:spPr>
          <a:xfrm>
            <a:off x="762000" y="1354016"/>
            <a:ext cx="8229600" cy="993775"/>
          </a:xfrm>
        </p:spPr>
        <p:txBody>
          <a:bodyPr/>
          <a:lstStyle/>
          <a:p>
            <a:pPr marL="0" indent="0">
              <a:buFontTx/>
              <a:buNone/>
            </a:pPr>
            <a:r>
              <a:rPr lang="en-US" altLang="en-US" sz="2800" dirty="0">
                <a:latin typeface="Avenir Roman" panose="02000503020000020003" pitchFamily="2" charset="0"/>
              </a:rPr>
              <a:t>RME places a strong emphasis on two key features: </a:t>
            </a:r>
          </a:p>
        </p:txBody>
      </p:sp>
      <p:sp>
        <p:nvSpPr>
          <p:cNvPr id="33796" name="Text Box 4">
            <a:extLst>
              <a:ext uri="{FF2B5EF4-FFF2-40B4-BE49-F238E27FC236}">
                <a16:creationId xmlns:a16="http://schemas.microsoft.com/office/drawing/2014/main" id="{67640BB8-1E06-3447-8347-0739CDA1D505}"/>
              </a:ext>
            </a:extLst>
          </p:cNvPr>
          <p:cNvSpPr txBox="1">
            <a:spLocks noChangeArrowheads="1"/>
          </p:cNvSpPr>
          <p:nvPr/>
        </p:nvSpPr>
        <p:spPr bwMode="auto">
          <a:xfrm>
            <a:off x="657225" y="2590800"/>
            <a:ext cx="8334375" cy="362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6318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514350" indent="-514350">
              <a:spcBef>
                <a:spcPct val="20000"/>
              </a:spcBef>
              <a:buFontTx/>
              <a:buAutoNum type="arabicParenR"/>
              <a:defRPr/>
            </a:pPr>
            <a:r>
              <a:rPr lang="en-US" altLang="en-US" sz="2800" dirty="0">
                <a:latin typeface="Avenir Roman" panose="02000503020000020003" pitchFamily="2" charset="0"/>
              </a:rPr>
              <a:t>Mathematics is situated </a:t>
            </a:r>
          </a:p>
          <a:p>
            <a:pPr marL="0" indent="0">
              <a:spcBef>
                <a:spcPct val="20000"/>
              </a:spcBef>
              <a:defRPr/>
            </a:pPr>
            <a:r>
              <a:rPr lang="en-US" altLang="en-US" sz="2800" dirty="0">
                <a:latin typeface="Avenir Roman" panose="02000503020000020003" pitchFamily="2" charset="0"/>
              </a:rPr>
              <a:t>     as a dynamic human </a:t>
            </a:r>
          </a:p>
          <a:p>
            <a:pPr marL="0" indent="0">
              <a:spcBef>
                <a:spcPct val="20000"/>
              </a:spcBef>
              <a:defRPr/>
            </a:pPr>
            <a:r>
              <a:rPr lang="en-US" altLang="en-US" sz="2800" dirty="0">
                <a:latin typeface="Avenir Roman" panose="02000503020000020003" pitchFamily="2" charset="0"/>
              </a:rPr>
              <a:t>     activity. </a:t>
            </a:r>
          </a:p>
          <a:p>
            <a:pPr marL="0" indent="0">
              <a:spcBef>
                <a:spcPct val="20000"/>
              </a:spcBef>
              <a:defRPr/>
            </a:pPr>
            <a:endParaRPr lang="en-US" altLang="en-US" sz="2800" dirty="0">
              <a:latin typeface="Avenir Roman" panose="02000503020000020003" pitchFamily="2" charset="0"/>
            </a:endParaRPr>
          </a:p>
          <a:p>
            <a:pPr>
              <a:spcBef>
                <a:spcPct val="20000"/>
              </a:spcBef>
              <a:defRPr/>
            </a:pPr>
            <a:r>
              <a:rPr lang="en-US" altLang="en-US" sz="2800" dirty="0">
                <a:latin typeface="Avenir Roman" panose="02000503020000020003" pitchFamily="2" charset="0"/>
              </a:rPr>
              <a:t>2) Mathematics must be </a:t>
            </a:r>
          </a:p>
          <a:p>
            <a:pPr>
              <a:spcBef>
                <a:spcPct val="20000"/>
              </a:spcBef>
              <a:defRPr/>
            </a:pPr>
            <a:r>
              <a:rPr lang="en-US" altLang="en-US" sz="2800" dirty="0">
                <a:latin typeface="Avenir Roman" panose="02000503020000020003" pitchFamily="2" charset="0"/>
              </a:rPr>
              <a:t>    connected to the reality of </a:t>
            </a:r>
          </a:p>
          <a:p>
            <a:pPr>
              <a:spcBef>
                <a:spcPct val="20000"/>
              </a:spcBef>
              <a:defRPr/>
            </a:pPr>
            <a:r>
              <a:rPr lang="en-US" altLang="en-US" sz="2800" dirty="0">
                <a:latin typeface="Avenir Roman" panose="02000503020000020003" pitchFamily="2" charset="0"/>
              </a:rPr>
              <a:t>    everyday life.</a:t>
            </a:r>
          </a:p>
        </p:txBody>
      </p:sp>
      <p:pic>
        <p:nvPicPr>
          <p:cNvPr id="3" name="Picture 2">
            <a:extLst>
              <a:ext uri="{FF2B5EF4-FFF2-40B4-BE49-F238E27FC236}">
                <a16:creationId xmlns:a16="http://schemas.microsoft.com/office/drawing/2014/main" id="{ECC8F372-1136-2848-8D69-23262161E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150" y="2289175"/>
            <a:ext cx="35052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0271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iterate type="lt">
                                    <p:tmPct val="0"/>
                                  </p:iterate>
                                  <p:childTnLst>
                                    <p:set>
                                      <p:cBhvr>
                                        <p:cTn id="6" dur="1" fill="hold">
                                          <p:stCondLst>
                                            <p:cond delay="0"/>
                                          </p:stCondLst>
                                        </p:cTn>
                                        <p:tgtEl>
                                          <p:spTgt spid="33796">
                                            <p:txEl>
                                              <p:pRg st="0" end="0"/>
                                            </p:txEl>
                                          </p:spTgt>
                                        </p:tgtEl>
                                        <p:attrNameLst>
                                          <p:attrName>style.visibility</p:attrName>
                                        </p:attrNameLst>
                                      </p:cBhvr>
                                      <p:to>
                                        <p:strVal val="visible"/>
                                      </p:to>
                                    </p:set>
                                    <p:anim calcmode="lin" valueType="num">
                                      <p:cBhvr>
                                        <p:cTn id="7" dur="500" fill="hold"/>
                                        <p:tgtEl>
                                          <p:spTgt spid="3379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796">
                                            <p:txEl>
                                              <p:pRg st="0" end="0"/>
                                            </p:txEl>
                                          </p:spTgt>
                                        </p:tgtEl>
                                      </p:cBhvr>
                                    </p:animEffect>
                                  </p:childTnLst>
                                </p:cTn>
                              </p:par>
                              <p:par>
                                <p:cTn id="10" presetID="53" presetClass="entr" presetSubtype="0" fill="hold" grpId="0" nodeType="withEffect">
                                  <p:stCondLst>
                                    <p:cond delay="0"/>
                                  </p:stCondLst>
                                  <p:iterate type="lt">
                                    <p:tmPct val="0"/>
                                  </p:iterate>
                                  <p:childTnLst>
                                    <p:set>
                                      <p:cBhvr>
                                        <p:cTn id="11" dur="1" fill="hold">
                                          <p:stCondLst>
                                            <p:cond delay="0"/>
                                          </p:stCondLst>
                                        </p:cTn>
                                        <p:tgtEl>
                                          <p:spTgt spid="33796">
                                            <p:txEl>
                                              <p:pRg st="1" end="1"/>
                                            </p:txEl>
                                          </p:spTgt>
                                        </p:tgtEl>
                                        <p:attrNameLst>
                                          <p:attrName>style.visibility</p:attrName>
                                        </p:attrNameLst>
                                      </p:cBhvr>
                                      <p:to>
                                        <p:strVal val="visible"/>
                                      </p:to>
                                    </p:set>
                                    <p:anim calcmode="lin" valueType="num">
                                      <p:cBhvr>
                                        <p:cTn id="12" dur="500" fill="hold"/>
                                        <p:tgtEl>
                                          <p:spTgt spid="3379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379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3796">
                                            <p:txEl>
                                              <p:pRg st="1" end="1"/>
                                            </p:txEl>
                                          </p:spTgt>
                                        </p:tgtEl>
                                      </p:cBhvr>
                                    </p:animEffect>
                                  </p:childTnLst>
                                </p:cTn>
                              </p:par>
                              <p:par>
                                <p:cTn id="15" presetID="53" presetClass="entr" presetSubtype="0" fill="hold" grpId="0" nodeType="withEffect">
                                  <p:stCondLst>
                                    <p:cond delay="0"/>
                                  </p:stCondLst>
                                  <p:iterate type="lt">
                                    <p:tmPct val="0"/>
                                  </p:iterate>
                                  <p:childTnLst>
                                    <p:set>
                                      <p:cBhvr>
                                        <p:cTn id="16" dur="1" fill="hold">
                                          <p:stCondLst>
                                            <p:cond delay="0"/>
                                          </p:stCondLst>
                                        </p:cTn>
                                        <p:tgtEl>
                                          <p:spTgt spid="33796">
                                            <p:txEl>
                                              <p:pRg st="2" end="2"/>
                                            </p:txEl>
                                          </p:spTgt>
                                        </p:tgtEl>
                                        <p:attrNameLst>
                                          <p:attrName>style.visibility</p:attrName>
                                        </p:attrNameLst>
                                      </p:cBhvr>
                                      <p:to>
                                        <p:strVal val="visible"/>
                                      </p:to>
                                    </p:set>
                                    <p:anim calcmode="lin" valueType="num">
                                      <p:cBhvr>
                                        <p:cTn id="17" dur="500" fill="hold"/>
                                        <p:tgtEl>
                                          <p:spTgt spid="3379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379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3796">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iterate type="lt">
                                    <p:tmPct val="0"/>
                                  </p:iterate>
                                  <p:childTnLst>
                                    <p:set>
                                      <p:cBhvr>
                                        <p:cTn id="23" dur="1" fill="hold">
                                          <p:stCondLst>
                                            <p:cond delay="0"/>
                                          </p:stCondLst>
                                        </p:cTn>
                                        <p:tgtEl>
                                          <p:spTgt spid="33796">
                                            <p:txEl>
                                              <p:pRg st="4" end="4"/>
                                            </p:txEl>
                                          </p:spTgt>
                                        </p:tgtEl>
                                        <p:attrNameLst>
                                          <p:attrName>style.visibility</p:attrName>
                                        </p:attrNameLst>
                                      </p:cBhvr>
                                      <p:to>
                                        <p:strVal val="visible"/>
                                      </p:to>
                                    </p:set>
                                    <p:anim calcmode="lin" valueType="num">
                                      <p:cBhvr>
                                        <p:cTn id="24" dur="500" fill="hold"/>
                                        <p:tgtEl>
                                          <p:spTgt spid="33796">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3796">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33796">
                                            <p:txEl>
                                              <p:pRg st="4" end="4"/>
                                            </p:txEl>
                                          </p:spTgt>
                                        </p:tgtEl>
                                      </p:cBhvr>
                                    </p:animEffect>
                                  </p:childTnLst>
                                </p:cTn>
                              </p:par>
                              <p:par>
                                <p:cTn id="27" presetID="53" presetClass="entr" presetSubtype="0" fill="hold" grpId="0" nodeType="withEffect">
                                  <p:stCondLst>
                                    <p:cond delay="0"/>
                                  </p:stCondLst>
                                  <p:iterate type="lt">
                                    <p:tmPct val="0"/>
                                  </p:iterate>
                                  <p:childTnLst>
                                    <p:set>
                                      <p:cBhvr>
                                        <p:cTn id="28" dur="1" fill="hold">
                                          <p:stCondLst>
                                            <p:cond delay="0"/>
                                          </p:stCondLst>
                                        </p:cTn>
                                        <p:tgtEl>
                                          <p:spTgt spid="33796">
                                            <p:txEl>
                                              <p:pRg st="5" end="5"/>
                                            </p:txEl>
                                          </p:spTgt>
                                        </p:tgtEl>
                                        <p:attrNameLst>
                                          <p:attrName>style.visibility</p:attrName>
                                        </p:attrNameLst>
                                      </p:cBhvr>
                                      <p:to>
                                        <p:strVal val="visible"/>
                                      </p:to>
                                    </p:set>
                                    <p:anim calcmode="lin" valueType="num">
                                      <p:cBhvr>
                                        <p:cTn id="29" dur="500" fill="hold"/>
                                        <p:tgtEl>
                                          <p:spTgt spid="33796">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3796">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33796">
                                            <p:txEl>
                                              <p:pRg st="5" end="5"/>
                                            </p:txEl>
                                          </p:spTgt>
                                        </p:tgtEl>
                                      </p:cBhvr>
                                    </p:animEffect>
                                  </p:childTnLst>
                                </p:cTn>
                              </p:par>
                              <p:par>
                                <p:cTn id="32" presetID="53" presetClass="entr" presetSubtype="0" fill="hold" grpId="0" nodeType="withEffect">
                                  <p:stCondLst>
                                    <p:cond delay="0"/>
                                  </p:stCondLst>
                                  <p:iterate type="lt">
                                    <p:tmPct val="0"/>
                                  </p:iterate>
                                  <p:childTnLst>
                                    <p:set>
                                      <p:cBhvr>
                                        <p:cTn id="33" dur="1" fill="hold">
                                          <p:stCondLst>
                                            <p:cond delay="0"/>
                                          </p:stCondLst>
                                        </p:cTn>
                                        <p:tgtEl>
                                          <p:spTgt spid="33796">
                                            <p:txEl>
                                              <p:pRg st="6" end="6"/>
                                            </p:txEl>
                                          </p:spTgt>
                                        </p:tgtEl>
                                        <p:attrNameLst>
                                          <p:attrName>style.visibility</p:attrName>
                                        </p:attrNameLst>
                                      </p:cBhvr>
                                      <p:to>
                                        <p:strVal val="visible"/>
                                      </p:to>
                                    </p:set>
                                    <p:anim calcmode="lin" valueType="num">
                                      <p:cBhvr>
                                        <p:cTn id="34" dur="500" fill="hold"/>
                                        <p:tgtEl>
                                          <p:spTgt spid="33796">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33796">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33796">
                                            <p:txEl>
                                              <p:pRg st="6" end="6"/>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58266" y="12192"/>
            <a:ext cx="8077200" cy="1143000"/>
          </a:xfrm>
        </p:spPr>
        <p:txBody>
          <a:bodyPr/>
          <a:lstStyle/>
          <a:p>
            <a:r>
              <a:rPr lang="en-US" altLang="en-US" dirty="0"/>
              <a:t>RME in the classroom</a:t>
            </a:r>
          </a:p>
        </p:txBody>
      </p:sp>
      <p:sp>
        <p:nvSpPr>
          <p:cNvPr id="25603" name="Rectangle 3"/>
          <p:cNvSpPr>
            <a:spLocks noGrp="1" noChangeArrowheads="1"/>
          </p:cNvSpPr>
          <p:nvPr>
            <p:ph type="body" idx="1"/>
          </p:nvPr>
        </p:nvSpPr>
        <p:spPr>
          <a:xfrm>
            <a:off x="649732" y="1066800"/>
            <a:ext cx="8077200" cy="4297363"/>
          </a:xfrm>
        </p:spPr>
        <p:txBody>
          <a:bodyPr>
            <a:normAutofit/>
          </a:bodyPr>
          <a:lstStyle/>
          <a:p>
            <a:pPr marL="0" indent="0">
              <a:buFontTx/>
              <a:buNone/>
            </a:pPr>
            <a:r>
              <a:rPr lang="en-US" altLang="en-US" dirty="0"/>
              <a:t>Freudenthal argued that students should be given opportunities to </a:t>
            </a:r>
            <a:r>
              <a:rPr lang="en-US" altLang="en-US" u="sng" dirty="0"/>
              <a:t>mathematize</a:t>
            </a:r>
            <a:r>
              <a:rPr lang="en-US" altLang="en-US" dirty="0"/>
              <a:t> and be guided to reinvent mathematics developing concepts based on their intuition, informal strategies, and prior knowledge.</a:t>
            </a:r>
          </a:p>
        </p:txBody>
      </p:sp>
      <p:pic>
        <p:nvPicPr>
          <p:cNvPr id="4" name="Picture 4" descr="Freudenthal_2">
            <a:extLst>
              <a:ext uri="{FF2B5EF4-FFF2-40B4-BE49-F238E27FC236}">
                <a16:creationId xmlns:a16="http://schemas.microsoft.com/office/drawing/2014/main" id="{02BD0DBC-166D-6B4D-8173-6DF81EBDA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858000" y="4222000"/>
            <a:ext cx="2286000" cy="268070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19194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560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a:extLst>
              <a:ext uri="{FF2B5EF4-FFF2-40B4-BE49-F238E27FC236}">
                <a16:creationId xmlns:a16="http://schemas.microsoft.com/office/drawing/2014/main" id="{11B900DC-4CF8-514F-A331-B45B7EE7A88C}"/>
              </a:ext>
            </a:extLst>
          </p:cNvPr>
          <p:cNvSpPr>
            <a:spLocks noGrp="1" noChangeArrowheads="1"/>
          </p:cNvSpPr>
          <p:nvPr>
            <p:ph type="title"/>
          </p:nvPr>
        </p:nvSpPr>
        <p:spPr>
          <a:xfrm>
            <a:off x="1143000" y="381000"/>
            <a:ext cx="7696200" cy="533400"/>
          </a:xfrm>
        </p:spPr>
        <p:txBody>
          <a:bodyPr>
            <a:normAutofit fontScale="90000"/>
          </a:bodyPr>
          <a:lstStyle/>
          <a:p>
            <a:r>
              <a:rPr lang="en-US" altLang="en-US" sz="4000" dirty="0"/>
              <a:t>Benefits of guided reinvention</a:t>
            </a:r>
            <a:endParaRPr lang="en-US" altLang="en-US" dirty="0"/>
          </a:p>
        </p:txBody>
      </p:sp>
      <p:sp>
        <p:nvSpPr>
          <p:cNvPr id="73731" name="Rectangle 1027">
            <a:extLst>
              <a:ext uri="{FF2B5EF4-FFF2-40B4-BE49-F238E27FC236}">
                <a16:creationId xmlns:a16="http://schemas.microsoft.com/office/drawing/2014/main" id="{572478FA-56AB-9243-832C-DBB0E9F334C5}"/>
              </a:ext>
            </a:extLst>
          </p:cNvPr>
          <p:cNvSpPr>
            <a:spLocks noGrp="1" noChangeArrowheads="1"/>
          </p:cNvSpPr>
          <p:nvPr>
            <p:ph type="body" idx="1"/>
          </p:nvPr>
        </p:nvSpPr>
        <p:spPr>
          <a:xfrm>
            <a:off x="762000" y="1295400"/>
            <a:ext cx="8077200" cy="5029200"/>
          </a:xfrm>
        </p:spPr>
        <p:txBody>
          <a:bodyPr>
            <a:normAutofit/>
          </a:bodyPr>
          <a:lstStyle/>
          <a:p>
            <a:pPr>
              <a:lnSpc>
                <a:spcPct val="90000"/>
              </a:lnSpc>
            </a:pPr>
            <a:r>
              <a:rPr lang="en-US" altLang="en-US" sz="2800" dirty="0"/>
              <a:t>Freudenthal (1991) argues that, “knowledge and ability, when acquired by one’s own activity, stick better and are more readily available than when imposed by others” (p. 47).</a:t>
            </a:r>
          </a:p>
          <a:p>
            <a:pPr lvl="1">
              <a:lnSpc>
                <a:spcPct val="90000"/>
              </a:lnSpc>
            </a:pPr>
            <a:r>
              <a:rPr lang="en-US" altLang="en-US" dirty="0"/>
              <a:t>The students actively participate in developing symbols, notation systems, definitions, and theorems. </a:t>
            </a:r>
          </a:p>
          <a:p>
            <a:pPr>
              <a:lnSpc>
                <a:spcPct val="90000"/>
              </a:lnSpc>
            </a:pPr>
            <a:endParaRPr lang="en-US" altLang="en-US" sz="2800" dirty="0"/>
          </a:p>
          <a:p>
            <a:pPr marL="0" indent="0">
              <a:lnSpc>
                <a:spcPct val="90000"/>
              </a:lnSpc>
              <a:buNone/>
            </a:pPr>
            <a:endParaRPr lang="en-US" altLang="en-US" sz="2800" dirty="0"/>
          </a:p>
          <a:p>
            <a:pPr>
              <a:lnSpc>
                <a:spcPct val="90000"/>
              </a:lnSpc>
            </a:pPr>
            <a:endParaRPr lang="en-US" altLang="en-US" sz="2800" dirty="0"/>
          </a:p>
        </p:txBody>
      </p:sp>
    </p:spTree>
    <p:extLst>
      <p:ext uri="{BB962C8B-B14F-4D97-AF65-F5344CB8AC3E}">
        <p14:creationId xmlns:p14="http://schemas.microsoft.com/office/powerpoint/2010/main" val="32695932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anim calcmode="lin" valueType="num">
                                      <p:cBhvr additive="base">
                                        <p:cTn id="11" dur="500" fill="hold"/>
                                        <p:tgtEl>
                                          <p:spTgt spid="7373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373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93771" y="381000"/>
            <a:ext cx="8520600" cy="572700"/>
          </a:xfrm>
          <a:prstGeom prst="rect">
            <a:avLst/>
          </a:prstGeom>
        </p:spPr>
        <p:txBody>
          <a:bodyPr spcFirstLastPara="1" wrap="square" lIns="91425" tIns="91425" rIns="91425" bIns="91425" anchor="t" anchorCtr="0">
            <a:noAutofit/>
          </a:bodyPr>
          <a:lstStyle/>
          <a:p>
            <a:r>
              <a:rPr lang="en" b="1" dirty="0">
                <a:latin typeface="Avenir Book" panose="02000503020000020003" pitchFamily="2" charset="0"/>
              </a:rPr>
              <a:t>Reinventing rigorous foundations of calculus</a:t>
            </a:r>
            <a:endParaRPr b="1" dirty="0">
              <a:latin typeface="Avenir Book" panose="02000503020000020003" pitchFamily="2" charset="0"/>
            </a:endParaRPr>
          </a:p>
        </p:txBody>
      </p:sp>
      <p:sp>
        <p:nvSpPr>
          <p:cNvPr id="55" name="Google Shape;55;p13"/>
          <p:cNvSpPr txBox="1">
            <a:spLocks noGrp="1"/>
          </p:cNvSpPr>
          <p:nvPr>
            <p:ph type="body" idx="1"/>
          </p:nvPr>
        </p:nvSpPr>
        <p:spPr>
          <a:xfrm>
            <a:off x="26894" y="1143000"/>
            <a:ext cx="9117106" cy="3416400"/>
          </a:xfrm>
          <a:prstGeom prst="rect">
            <a:avLst/>
          </a:prstGeom>
        </p:spPr>
        <p:txBody>
          <a:bodyPr spcFirstLastPara="1" wrap="square" lIns="91425" tIns="91425" rIns="91425" bIns="91425" anchor="t" anchorCtr="0">
            <a:noAutofit/>
          </a:bodyPr>
          <a:lstStyle/>
          <a:p>
            <a:pPr marL="0" indent="0">
              <a:buNone/>
            </a:pPr>
            <a:r>
              <a:rPr lang="en" sz="2000" dirty="0">
                <a:latin typeface="Avenir Book" panose="02000503020000020003" pitchFamily="2" charset="0"/>
              </a:rPr>
              <a:t>Expands on a LIT (local instructional theory) developed by Strand, S. (2016)</a:t>
            </a:r>
            <a:endParaRPr sz="2000" dirty="0">
              <a:latin typeface="Avenir Book" panose="02000503020000020003" pitchFamily="2" charset="0"/>
            </a:endParaRPr>
          </a:p>
          <a:p>
            <a:pPr>
              <a:spcBef>
                <a:spcPts val="1600"/>
              </a:spcBef>
            </a:pPr>
            <a:r>
              <a:rPr lang="en" sz="2000" dirty="0">
                <a:latin typeface="Avenir Book" panose="02000503020000020003" pitchFamily="2" charset="0"/>
              </a:rPr>
              <a:t>Students begin by constructing a method for approximating roots of a 5</a:t>
            </a:r>
            <a:r>
              <a:rPr lang="en" sz="2000" baseline="30000" dirty="0">
                <a:latin typeface="Avenir Book" panose="02000503020000020003" pitchFamily="2" charset="0"/>
              </a:rPr>
              <a:t>th</a:t>
            </a:r>
            <a:r>
              <a:rPr lang="en" sz="2000" dirty="0">
                <a:latin typeface="Avenir Book" panose="02000503020000020003" pitchFamily="2" charset="0"/>
              </a:rPr>
              <a:t> degree polynomial</a:t>
            </a:r>
            <a:endParaRPr sz="2000" dirty="0">
              <a:latin typeface="Avenir Book" panose="02000503020000020003" pitchFamily="2" charset="0"/>
            </a:endParaRPr>
          </a:p>
          <a:p>
            <a:pPr lvl="1">
              <a:spcBef>
                <a:spcPts val="0"/>
              </a:spcBef>
            </a:pPr>
            <a:r>
              <a:rPr lang="en" sz="2000" dirty="0">
                <a:latin typeface="Avenir Book" panose="02000503020000020003" pitchFamily="2" charset="0"/>
              </a:rPr>
              <a:t>Rooted (ha) in Cauchy’s proof of the Intermediate Value Theorem (IVT)</a:t>
            </a:r>
            <a:endParaRPr sz="2000" dirty="0">
              <a:latin typeface="Avenir Book" panose="02000503020000020003" pitchFamily="2" charset="0"/>
            </a:endParaRPr>
          </a:p>
          <a:p>
            <a:r>
              <a:rPr lang="en" sz="2000" dirty="0">
                <a:latin typeface="Avenir Book" panose="02000503020000020003" pitchFamily="2" charset="0"/>
              </a:rPr>
              <a:t>Advanced calculus concepts that students reinvent: </a:t>
            </a:r>
            <a:endParaRPr sz="2000" dirty="0">
              <a:latin typeface="Avenir Book" panose="02000503020000020003" pitchFamily="2" charset="0"/>
            </a:endParaRPr>
          </a:p>
          <a:p>
            <a:pPr lvl="1">
              <a:spcBef>
                <a:spcPts val="0"/>
              </a:spcBef>
            </a:pPr>
            <a:r>
              <a:rPr lang="en" sz="2000" dirty="0">
                <a:latin typeface="Avenir Book" panose="02000503020000020003" pitchFamily="2" charset="0"/>
              </a:rPr>
              <a:t>Limits, sequences, and convergence</a:t>
            </a:r>
            <a:endParaRPr sz="2000" dirty="0">
              <a:latin typeface="Avenir Book" panose="02000503020000020003" pitchFamily="2" charset="0"/>
            </a:endParaRPr>
          </a:p>
          <a:p>
            <a:pPr lvl="1">
              <a:spcBef>
                <a:spcPts val="0"/>
              </a:spcBef>
            </a:pPr>
            <a:r>
              <a:rPr lang="en" sz="2000" dirty="0">
                <a:latin typeface="Avenir Book" panose="02000503020000020003" pitchFamily="2" charset="0"/>
              </a:rPr>
              <a:t>Continuity </a:t>
            </a:r>
            <a:endParaRPr sz="2000" dirty="0">
              <a:latin typeface="Avenir Book" panose="02000503020000020003" pitchFamily="2" charset="0"/>
            </a:endParaRPr>
          </a:p>
          <a:p>
            <a:pPr lvl="1">
              <a:spcBef>
                <a:spcPts val="0"/>
              </a:spcBef>
            </a:pPr>
            <a:r>
              <a:rPr lang="en" sz="2000" dirty="0">
                <a:latin typeface="Avenir Book" panose="02000503020000020003" pitchFamily="2" charset="0"/>
              </a:rPr>
              <a:t>Completeness</a:t>
            </a:r>
            <a:endParaRPr sz="2000" dirty="0">
              <a:latin typeface="Avenir Book" panose="02000503020000020003" pitchFamily="2" charset="0"/>
            </a:endParaRPr>
          </a:p>
          <a:p>
            <a:r>
              <a:rPr lang="en" sz="2000" dirty="0">
                <a:latin typeface="Avenir Book" panose="02000503020000020003" pitchFamily="2" charset="0"/>
              </a:rPr>
              <a:t>Students have the opportunity to experience more formal mathematical activity such as defining, making conjectures, and proving</a:t>
            </a:r>
            <a:endParaRPr sz="2000" dirty="0">
              <a:latin typeface="Avenir Book" panose="02000503020000020003" pitchFamily="2" charset="0"/>
            </a:endParaRPr>
          </a:p>
        </p:txBody>
      </p:sp>
    </p:spTree>
    <p:extLst>
      <p:ext uri="{BB962C8B-B14F-4D97-AF65-F5344CB8AC3E}">
        <p14:creationId xmlns:p14="http://schemas.microsoft.com/office/powerpoint/2010/main" val="3430137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690952"/>
            <a:ext cx="8520600" cy="572700"/>
          </a:xfrm>
          <a:prstGeom prst="rect">
            <a:avLst/>
          </a:prstGeom>
        </p:spPr>
        <p:txBody>
          <a:bodyPr spcFirstLastPara="1" wrap="square" lIns="91425" tIns="91425" rIns="91425" bIns="91425" anchor="t" anchorCtr="0">
            <a:noAutofit/>
          </a:bodyPr>
          <a:lstStyle/>
          <a:p>
            <a:r>
              <a:rPr lang="en" dirty="0">
                <a:latin typeface="Avenir Roman" panose="02000503020000020003" pitchFamily="2" charset="0"/>
              </a:rPr>
              <a:t>ASPIRE in Math Project Proposal</a:t>
            </a:r>
            <a:endParaRPr dirty="0">
              <a:latin typeface="Avenir Roman" panose="02000503020000020003" pitchFamily="2" charset="0"/>
            </a:endParaRPr>
          </a:p>
        </p:txBody>
      </p:sp>
      <p:sp>
        <p:nvSpPr>
          <p:cNvPr id="61" name="Google Shape;61;p14"/>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Autofit/>
          </a:bodyPr>
          <a:lstStyle/>
          <a:p>
            <a:pPr marL="0" indent="0">
              <a:buNone/>
            </a:pPr>
            <a:r>
              <a:rPr lang="en" dirty="0">
                <a:latin typeface="Avenir Roman" panose="02000503020000020003" pitchFamily="2" charset="0"/>
              </a:rPr>
              <a:t>A collaboration between 2-year and 4-year institutions</a:t>
            </a:r>
            <a:endParaRPr dirty="0">
              <a:latin typeface="Avenir Roman" panose="02000503020000020003" pitchFamily="2" charset="0"/>
            </a:endParaRPr>
          </a:p>
          <a:p>
            <a:pPr marL="0" indent="0">
              <a:spcBef>
                <a:spcPts val="1600"/>
              </a:spcBef>
              <a:buNone/>
            </a:pPr>
            <a:endParaRPr dirty="0"/>
          </a:p>
          <a:p>
            <a:pPr marL="0" indent="0">
              <a:spcBef>
                <a:spcPts val="1600"/>
              </a:spcBef>
              <a:spcAft>
                <a:spcPts val="1600"/>
              </a:spcAft>
              <a:buNone/>
            </a:pPr>
            <a:endParaRPr dirty="0"/>
          </a:p>
        </p:txBody>
      </p:sp>
      <p:pic>
        <p:nvPicPr>
          <p:cNvPr id="62" name="Google Shape;62;p14"/>
          <p:cNvPicPr preferRelativeResize="0"/>
          <p:nvPr/>
        </p:nvPicPr>
        <p:blipFill>
          <a:blip r:embed="rId3">
            <a:alphaModFix/>
          </a:blip>
          <a:stretch>
            <a:fillRect/>
          </a:stretch>
        </p:blipFill>
        <p:spPr>
          <a:xfrm>
            <a:off x="311700" y="2537476"/>
            <a:ext cx="2533084" cy="1042125"/>
          </a:xfrm>
          <a:prstGeom prst="rect">
            <a:avLst/>
          </a:prstGeom>
          <a:noFill/>
          <a:ln>
            <a:noFill/>
          </a:ln>
        </p:spPr>
      </p:pic>
      <p:pic>
        <p:nvPicPr>
          <p:cNvPr id="63" name="Google Shape;63;p14"/>
          <p:cNvPicPr preferRelativeResize="0"/>
          <p:nvPr/>
        </p:nvPicPr>
        <p:blipFill>
          <a:blip r:embed="rId4">
            <a:alphaModFix/>
          </a:blip>
          <a:stretch>
            <a:fillRect/>
          </a:stretch>
        </p:blipFill>
        <p:spPr>
          <a:xfrm>
            <a:off x="311702" y="3936688"/>
            <a:ext cx="1805024" cy="1170150"/>
          </a:xfrm>
          <a:prstGeom prst="rect">
            <a:avLst/>
          </a:prstGeom>
          <a:noFill/>
          <a:ln>
            <a:noFill/>
          </a:ln>
        </p:spPr>
      </p:pic>
      <p:pic>
        <p:nvPicPr>
          <p:cNvPr id="64" name="Google Shape;64;p14"/>
          <p:cNvPicPr preferRelativeResize="0"/>
          <p:nvPr/>
        </p:nvPicPr>
        <p:blipFill>
          <a:blip r:embed="rId5">
            <a:alphaModFix/>
          </a:blip>
          <a:stretch>
            <a:fillRect/>
          </a:stretch>
        </p:blipFill>
        <p:spPr>
          <a:xfrm>
            <a:off x="3227575" y="2537476"/>
            <a:ext cx="2533075" cy="981751"/>
          </a:xfrm>
          <a:prstGeom prst="rect">
            <a:avLst/>
          </a:prstGeom>
          <a:noFill/>
          <a:ln>
            <a:noFill/>
          </a:ln>
        </p:spPr>
      </p:pic>
      <p:pic>
        <p:nvPicPr>
          <p:cNvPr id="65" name="Google Shape;65;p14"/>
          <p:cNvPicPr preferRelativeResize="0"/>
          <p:nvPr/>
        </p:nvPicPr>
        <p:blipFill>
          <a:blip r:embed="rId6">
            <a:alphaModFix/>
          </a:blip>
          <a:stretch>
            <a:fillRect/>
          </a:stretch>
        </p:blipFill>
        <p:spPr>
          <a:xfrm>
            <a:off x="7395252" y="3718339"/>
            <a:ext cx="1437049" cy="1478825"/>
          </a:xfrm>
          <a:prstGeom prst="rect">
            <a:avLst/>
          </a:prstGeom>
          <a:noFill/>
          <a:ln>
            <a:noFill/>
          </a:ln>
        </p:spPr>
      </p:pic>
      <p:pic>
        <p:nvPicPr>
          <p:cNvPr id="66" name="Google Shape;66;p14"/>
          <p:cNvPicPr preferRelativeResize="0"/>
          <p:nvPr/>
        </p:nvPicPr>
        <p:blipFill>
          <a:blip r:embed="rId7">
            <a:alphaModFix/>
          </a:blip>
          <a:stretch>
            <a:fillRect/>
          </a:stretch>
        </p:blipFill>
        <p:spPr>
          <a:xfrm>
            <a:off x="6165551" y="2628700"/>
            <a:ext cx="2533075" cy="749341"/>
          </a:xfrm>
          <a:prstGeom prst="rect">
            <a:avLst/>
          </a:prstGeom>
          <a:noFill/>
          <a:ln>
            <a:noFill/>
          </a:ln>
        </p:spPr>
      </p:pic>
      <p:pic>
        <p:nvPicPr>
          <p:cNvPr id="67" name="Google Shape;67;p14"/>
          <p:cNvPicPr preferRelativeResize="0"/>
          <p:nvPr/>
        </p:nvPicPr>
        <p:blipFill>
          <a:blip r:embed="rId8">
            <a:alphaModFix/>
          </a:blip>
          <a:stretch>
            <a:fillRect/>
          </a:stretch>
        </p:blipFill>
        <p:spPr>
          <a:xfrm>
            <a:off x="2400414" y="3678925"/>
            <a:ext cx="1640835" cy="1685650"/>
          </a:xfrm>
          <a:prstGeom prst="rect">
            <a:avLst/>
          </a:prstGeom>
          <a:noFill/>
          <a:ln>
            <a:noFill/>
          </a:ln>
        </p:spPr>
      </p:pic>
      <p:pic>
        <p:nvPicPr>
          <p:cNvPr id="68" name="Google Shape;68;p14"/>
          <p:cNvPicPr preferRelativeResize="0"/>
          <p:nvPr/>
        </p:nvPicPr>
        <p:blipFill>
          <a:blip r:embed="rId9">
            <a:alphaModFix/>
          </a:blip>
          <a:stretch>
            <a:fillRect/>
          </a:stretch>
        </p:blipFill>
        <p:spPr>
          <a:xfrm>
            <a:off x="4321064" y="3936701"/>
            <a:ext cx="2794371" cy="1042125"/>
          </a:xfrm>
          <a:prstGeom prst="rect">
            <a:avLst/>
          </a:prstGeom>
          <a:noFill/>
          <a:ln>
            <a:noFill/>
          </a:ln>
        </p:spPr>
      </p:pic>
    </p:spTree>
    <p:extLst>
      <p:ext uri="{BB962C8B-B14F-4D97-AF65-F5344CB8AC3E}">
        <p14:creationId xmlns:p14="http://schemas.microsoft.com/office/powerpoint/2010/main" val="417908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1219200" y="282704"/>
            <a:ext cx="8520600" cy="572700"/>
          </a:xfrm>
          <a:prstGeom prst="rect">
            <a:avLst/>
          </a:prstGeom>
        </p:spPr>
        <p:txBody>
          <a:bodyPr spcFirstLastPara="1" wrap="square" lIns="91425" tIns="91425" rIns="91425" bIns="91425" anchor="t" anchorCtr="0">
            <a:noAutofit/>
          </a:bodyPr>
          <a:lstStyle/>
          <a:p>
            <a:r>
              <a:rPr lang="en" dirty="0"/>
              <a:t>ASPIRE in Math Project Proposal </a:t>
            </a:r>
            <a:endParaRPr dirty="0"/>
          </a:p>
        </p:txBody>
      </p:sp>
      <p:sp>
        <p:nvSpPr>
          <p:cNvPr id="74" name="Google Shape;74;p15"/>
          <p:cNvSpPr txBox="1">
            <a:spLocks noGrp="1"/>
          </p:cNvSpPr>
          <p:nvPr>
            <p:ph type="body" idx="1"/>
          </p:nvPr>
        </p:nvSpPr>
        <p:spPr>
          <a:xfrm>
            <a:off x="304800" y="1219200"/>
            <a:ext cx="8520600" cy="3416400"/>
          </a:xfrm>
          <a:prstGeom prst="rect">
            <a:avLst/>
          </a:prstGeom>
        </p:spPr>
        <p:txBody>
          <a:bodyPr spcFirstLastPara="1" wrap="square" lIns="91425" tIns="91425" rIns="91425" bIns="91425" anchor="t" anchorCtr="0">
            <a:noAutofit/>
          </a:bodyPr>
          <a:lstStyle/>
          <a:p>
            <a:pPr marL="0" indent="0">
              <a:buNone/>
            </a:pPr>
            <a:r>
              <a:rPr lang="en" sz="2000" dirty="0">
                <a:latin typeface="Avenir Roman" panose="02000503020000020003" pitchFamily="2" charset="0"/>
              </a:rPr>
              <a:t>The proposed NSF project will provide several products as a result of the development processes: </a:t>
            </a:r>
            <a:endParaRPr sz="2000" dirty="0">
              <a:latin typeface="Avenir Roman" panose="02000503020000020003" pitchFamily="2" charset="0"/>
            </a:endParaRPr>
          </a:p>
          <a:p>
            <a:pPr>
              <a:spcBef>
                <a:spcPts val="1600"/>
              </a:spcBef>
            </a:pPr>
            <a:r>
              <a:rPr lang="en" sz="2000" dirty="0">
                <a:latin typeface="Avenir Roman" panose="02000503020000020003" pitchFamily="2" charset="0"/>
              </a:rPr>
              <a:t>Curriculum modules </a:t>
            </a:r>
            <a:endParaRPr sz="2000" dirty="0">
              <a:latin typeface="Avenir Roman" panose="02000503020000020003" pitchFamily="2" charset="0"/>
            </a:endParaRPr>
          </a:p>
          <a:p>
            <a:pPr lvl="1">
              <a:spcBef>
                <a:spcPts val="0"/>
              </a:spcBef>
            </a:pPr>
            <a:r>
              <a:rPr lang="en" sz="2000" dirty="0">
                <a:latin typeface="Avenir Roman" panose="02000503020000020003" pitchFamily="2" charset="0"/>
              </a:rPr>
              <a:t>Real analysis </a:t>
            </a:r>
            <a:endParaRPr sz="2000" dirty="0">
              <a:latin typeface="Avenir Roman" panose="02000503020000020003" pitchFamily="2" charset="0"/>
            </a:endParaRPr>
          </a:p>
          <a:p>
            <a:pPr lvl="1">
              <a:spcBef>
                <a:spcPts val="0"/>
              </a:spcBef>
            </a:pPr>
            <a:r>
              <a:rPr lang="en" sz="2000" dirty="0">
                <a:latin typeface="Avenir Roman" panose="02000503020000020003" pitchFamily="2" charset="0"/>
              </a:rPr>
              <a:t>Abstract algebra</a:t>
            </a:r>
            <a:br>
              <a:rPr lang="en" sz="2000" dirty="0">
                <a:latin typeface="Avenir Roman" panose="02000503020000020003" pitchFamily="2" charset="0"/>
              </a:rPr>
            </a:br>
            <a:endParaRPr sz="2000" dirty="0">
              <a:latin typeface="Avenir Roman" panose="02000503020000020003" pitchFamily="2" charset="0"/>
            </a:endParaRPr>
          </a:p>
          <a:p>
            <a:r>
              <a:rPr lang="en" sz="2000" dirty="0">
                <a:latin typeface="Avenir Roman" panose="02000503020000020003" pitchFamily="2" charset="0"/>
              </a:rPr>
              <a:t>Online instructor support materials (OISM)</a:t>
            </a:r>
            <a:endParaRPr sz="2000" dirty="0">
              <a:latin typeface="Avenir Roman" panose="02000503020000020003" pitchFamily="2" charset="0"/>
            </a:endParaRPr>
          </a:p>
          <a:p>
            <a:r>
              <a:rPr lang="en" sz="2000" dirty="0">
                <a:latin typeface="Avenir Roman" panose="02000503020000020003" pitchFamily="2" charset="0"/>
              </a:rPr>
              <a:t>Wiki-Style textbook (Wiki-text)</a:t>
            </a:r>
            <a:endParaRPr sz="2000" dirty="0">
              <a:latin typeface="Avenir Roman" panose="02000503020000020003" pitchFamily="2" charset="0"/>
            </a:endParaRPr>
          </a:p>
          <a:p>
            <a:r>
              <a:rPr lang="en" sz="2000" dirty="0">
                <a:latin typeface="Avenir Roman" panose="02000503020000020003" pitchFamily="2" charset="0"/>
              </a:rPr>
              <a:t>Professional development workshop (PD Workshop)</a:t>
            </a:r>
            <a:endParaRPr sz="2000" dirty="0">
              <a:latin typeface="Avenir Roman" panose="02000503020000020003" pitchFamily="2" charset="0"/>
            </a:endParaRPr>
          </a:p>
          <a:p>
            <a:r>
              <a:rPr lang="en" sz="2000" dirty="0">
                <a:latin typeface="Avenir Roman" panose="02000503020000020003" pitchFamily="2" charset="0"/>
              </a:rPr>
              <a:t>Research articles connected to:</a:t>
            </a:r>
            <a:endParaRPr sz="2000" dirty="0">
              <a:latin typeface="Avenir Roman" panose="02000503020000020003" pitchFamily="2" charset="0"/>
            </a:endParaRPr>
          </a:p>
          <a:p>
            <a:pPr lvl="1">
              <a:spcBef>
                <a:spcPts val="0"/>
              </a:spcBef>
            </a:pPr>
            <a:r>
              <a:rPr lang="en" sz="2000" dirty="0">
                <a:latin typeface="Avenir Roman" panose="02000503020000020003" pitchFamily="2" charset="0"/>
              </a:rPr>
              <a:t>Students’ mathematical learning</a:t>
            </a:r>
            <a:endParaRPr sz="2000" dirty="0">
              <a:latin typeface="Avenir Roman" panose="02000503020000020003" pitchFamily="2" charset="0"/>
            </a:endParaRPr>
          </a:p>
          <a:p>
            <a:pPr lvl="1">
              <a:spcBef>
                <a:spcPts val="0"/>
              </a:spcBef>
            </a:pPr>
            <a:r>
              <a:rPr lang="en" sz="2000" dirty="0">
                <a:latin typeface="Avenir Roman" panose="02000503020000020003" pitchFamily="2" charset="0"/>
              </a:rPr>
              <a:t>Professional development </a:t>
            </a:r>
            <a:br>
              <a:rPr lang="en" sz="2000" dirty="0">
                <a:latin typeface="Avenir Roman" panose="02000503020000020003" pitchFamily="2" charset="0"/>
              </a:rPr>
            </a:br>
            <a:br>
              <a:rPr lang="en" sz="2000" dirty="0">
                <a:latin typeface="Avenir Roman" panose="02000503020000020003" pitchFamily="2" charset="0"/>
              </a:rPr>
            </a:br>
            <a:br>
              <a:rPr lang="en" sz="2000" dirty="0">
                <a:latin typeface="Avenir Roman" panose="02000503020000020003" pitchFamily="2" charset="0"/>
              </a:rPr>
            </a:br>
            <a:endParaRPr sz="2000" dirty="0">
              <a:latin typeface="Avenir Roman" panose="02000503020000020003" pitchFamily="2" charset="0"/>
            </a:endParaRPr>
          </a:p>
          <a:p>
            <a:pPr marL="0" indent="0">
              <a:spcBef>
                <a:spcPts val="1600"/>
              </a:spcBef>
              <a:buNone/>
            </a:pPr>
            <a:endParaRPr sz="2000" dirty="0">
              <a:latin typeface="Avenir Roman" panose="02000503020000020003" pitchFamily="2" charset="0"/>
            </a:endParaRPr>
          </a:p>
          <a:p>
            <a:pPr marL="0" indent="0">
              <a:spcBef>
                <a:spcPts val="1600"/>
              </a:spcBef>
              <a:buNone/>
            </a:pPr>
            <a:endParaRPr sz="2000" dirty="0">
              <a:latin typeface="Avenir Roman" panose="02000503020000020003" pitchFamily="2" charset="0"/>
            </a:endParaRPr>
          </a:p>
          <a:p>
            <a:pPr marL="0" indent="0">
              <a:spcBef>
                <a:spcPts val="1600"/>
              </a:spcBef>
              <a:spcAft>
                <a:spcPts val="1600"/>
              </a:spcAft>
              <a:buNone/>
            </a:pPr>
            <a:endParaRPr sz="2000" dirty="0">
              <a:latin typeface="Avenir Roman" panose="02000503020000020003" pitchFamily="2" charset="0"/>
            </a:endParaRPr>
          </a:p>
        </p:txBody>
      </p:sp>
      <p:sp>
        <p:nvSpPr>
          <p:cNvPr id="75" name="Google Shape;75;p15"/>
          <p:cNvSpPr/>
          <p:nvPr/>
        </p:nvSpPr>
        <p:spPr>
          <a:xfrm>
            <a:off x="3352800" y="2667000"/>
            <a:ext cx="129600" cy="388200"/>
          </a:xfrm>
          <a:prstGeom prst="rightBrace">
            <a:avLst>
              <a:gd name="adj1" fmla="val 4611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6" name="Google Shape;76;p15"/>
          <p:cNvSpPr txBox="1"/>
          <p:nvPr/>
        </p:nvSpPr>
        <p:spPr>
          <a:xfrm>
            <a:off x="3657600" y="2644588"/>
            <a:ext cx="1383300" cy="388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buClr>
                <a:srgbClr val="000000"/>
              </a:buClr>
            </a:pPr>
            <a:r>
              <a:rPr lang="en" sz="1400" kern="0" dirty="0">
                <a:solidFill>
                  <a:srgbClr val="595959"/>
                </a:solidFill>
                <a:latin typeface="Arial"/>
                <a:cs typeface="Arial"/>
                <a:sym typeface="Arial"/>
              </a:rPr>
              <a:t>Proof Modules!</a:t>
            </a:r>
            <a:r>
              <a:rPr lang="en"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3816222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1295400" y="457200"/>
            <a:ext cx="8520600" cy="572700"/>
          </a:xfrm>
          <a:prstGeom prst="rect">
            <a:avLst/>
          </a:prstGeom>
        </p:spPr>
        <p:txBody>
          <a:bodyPr spcFirstLastPara="1" wrap="square" lIns="91425" tIns="91425" rIns="91425" bIns="91425" anchor="t" anchorCtr="0">
            <a:noAutofit/>
          </a:bodyPr>
          <a:lstStyle/>
          <a:p>
            <a:r>
              <a:rPr lang="en" dirty="0">
                <a:latin typeface="Avenir Roman" panose="02000503020000020003" pitchFamily="2" charset="0"/>
              </a:rPr>
              <a:t>My involvement and research interests</a:t>
            </a:r>
            <a:endParaRPr dirty="0">
              <a:latin typeface="Avenir Roman" panose="02000503020000020003" pitchFamily="2" charset="0"/>
            </a:endParaRPr>
          </a:p>
        </p:txBody>
      </p:sp>
      <p:sp>
        <p:nvSpPr>
          <p:cNvPr id="82" name="Google Shape;82;p16"/>
          <p:cNvSpPr txBox="1">
            <a:spLocks noGrp="1"/>
          </p:cNvSpPr>
          <p:nvPr>
            <p:ph type="body" idx="1"/>
          </p:nvPr>
        </p:nvSpPr>
        <p:spPr>
          <a:xfrm>
            <a:off x="381000" y="1143000"/>
            <a:ext cx="8520600" cy="3416400"/>
          </a:xfrm>
          <a:prstGeom prst="rect">
            <a:avLst/>
          </a:prstGeom>
        </p:spPr>
        <p:txBody>
          <a:bodyPr spcFirstLastPara="1" wrap="square" lIns="91425" tIns="91425" rIns="91425" bIns="91425" anchor="t" anchorCtr="0">
            <a:noAutofit/>
          </a:bodyPr>
          <a:lstStyle/>
          <a:p>
            <a:pPr marL="0" indent="0">
              <a:buNone/>
            </a:pPr>
            <a:r>
              <a:rPr lang="en" sz="2000" dirty="0">
                <a:latin typeface="Avenir Book" panose="02000503020000020003" pitchFamily="2" charset="0"/>
              </a:rPr>
              <a:t>I am finishing my second year of a PhD in Math Education at PSU.</a:t>
            </a:r>
            <a:endParaRPr sz="2000" dirty="0">
              <a:latin typeface="Avenir Book" panose="02000503020000020003" pitchFamily="2" charset="0"/>
            </a:endParaRPr>
          </a:p>
          <a:p>
            <a:pPr>
              <a:spcBef>
                <a:spcPts val="1600"/>
              </a:spcBef>
            </a:pPr>
            <a:r>
              <a:rPr lang="en" sz="2000" dirty="0">
                <a:latin typeface="Avenir Book" panose="02000503020000020003" pitchFamily="2" charset="0"/>
              </a:rPr>
              <a:t>I have been involved in this project for a little over a year (since winter 2018)</a:t>
            </a:r>
            <a:endParaRPr sz="2000" dirty="0">
              <a:latin typeface="Avenir Book" panose="02000503020000020003" pitchFamily="2" charset="0"/>
            </a:endParaRPr>
          </a:p>
          <a:p>
            <a:pPr lvl="1">
              <a:spcBef>
                <a:spcPts val="0"/>
              </a:spcBef>
            </a:pPr>
            <a:r>
              <a:rPr lang="en" sz="2000" dirty="0">
                <a:latin typeface="Avenir Book" panose="02000503020000020003" pitchFamily="2" charset="0"/>
              </a:rPr>
              <a:t>Refining LIT, supporting data collection and analysis</a:t>
            </a:r>
            <a:endParaRPr sz="2000" dirty="0">
              <a:latin typeface="Avenir Book" panose="02000503020000020003" pitchFamily="2" charset="0"/>
            </a:endParaRPr>
          </a:p>
          <a:p>
            <a:r>
              <a:rPr lang="en" sz="2000" dirty="0">
                <a:latin typeface="Avenir Book" panose="02000503020000020003" pitchFamily="2" charset="0"/>
              </a:rPr>
              <a:t>General research interests prior to joining the team were: </a:t>
            </a:r>
            <a:endParaRPr sz="2000" dirty="0">
              <a:latin typeface="Avenir Book" panose="02000503020000020003" pitchFamily="2" charset="0"/>
            </a:endParaRPr>
          </a:p>
          <a:p>
            <a:pPr lvl="1">
              <a:spcBef>
                <a:spcPts val="0"/>
              </a:spcBef>
            </a:pPr>
            <a:r>
              <a:rPr lang="en" sz="2000" dirty="0">
                <a:latin typeface="Avenir Book" panose="02000503020000020003" pitchFamily="2" charset="0"/>
              </a:rPr>
              <a:t>Research in undergraduate mathematics education (RUME)</a:t>
            </a:r>
            <a:endParaRPr sz="2000" dirty="0">
              <a:latin typeface="Avenir Book" panose="02000503020000020003" pitchFamily="2" charset="0"/>
            </a:endParaRPr>
          </a:p>
          <a:p>
            <a:pPr lvl="1">
              <a:spcBef>
                <a:spcPts val="0"/>
              </a:spcBef>
            </a:pPr>
            <a:r>
              <a:rPr lang="en" sz="2000" dirty="0">
                <a:latin typeface="Avenir Book" panose="02000503020000020003" pitchFamily="2" charset="0"/>
              </a:rPr>
              <a:t>How students transition to proof-based mathematics </a:t>
            </a:r>
            <a:endParaRPr sz="2000" dirty="0">
              <a:latin typeface="Avenir Book" panose="02000503020000020003" pitchFamily="2" charset="0"/>
            </a:endParaRPr>
          </a:p>
          <a:p>
            <a:pPr lvl="1">
              <a:spcBef>
                <a:spcPts val="0"/>
              </a:spcBef>
            </a:pPr>
            <a:r>
              <a:rPr lang="en" sz="2000" dirty="0">
                <a:latin typeface="Avenir Book" panose="02000503020000020003" pitchFamily="2" charset="0"/>
              </a:rPr>
              <a:t>Students’ development and understanding of advanced math</a:t>
            </a:r>
            <a:endParaRPr sz="2000" dirty="0">
              <a:latin typeface="Avenir Book" panose="02000503020000020003" pitchFamily="2" charset="0"/>
            </a:endParaRPr>
          </a:p>
          <a:p>
            <a:r>
              <a:rPr lang="en" sz="2000" dirty="0">
                <a:latin typeface="Avenir Book" panose="02000503020000020003" pitchFamily="2" charset="0"/>
              </a:rPr>
              <a:t>Since then my research interests have grown to include: </a:t>
            </a:r>
            <a:endParaRPr sz="2000" dirty="0">
              <a:latin typeface="Avenir Book" panose="02000503020000020003" pitchFamily="2" charset="0"/>
            </a:endParaRPr>
          </a:p>
          <a:p>
            <a:pPr lvl="1">
              <a:spcBef>
                <a:spcPts val="0"/>
              </a:spcBef>
            </a:pPr>
            <a:r>
              <a:rPr lang="en" sz="2000" dirty="0">
                <a:latin typeface="Avenir Book" panose="02000503020000020003" pitchFamily="2" charset="0"/>
              </a:rPr>
              <a:t>Understanding inequities in collaborative group work </a:t>
            </a:r>
            <a:endParaRPr sz="2000" dirty="0">
              <a:latin typeface="Avenir Book" panose="02000503020000020003" pitchFamily="2" charset="0"/>
            </a:endParaRPr>
          </a:p>
          <a:p>
            <a:pPr lvl="1">
              <a:spcBef>
                <a:spcPts val="0"/>
              </a:spcBef>
            </a:pPr>
            <a:r>
              <a:rPr lang="en" sz="2000" dirty="0">
                <a:latin typeface="Avenir Book" panose="02000503020000020003" pitchFamily="2" charset="0"/>
              </a:rPr>
              <a:t>Fair access to participation in mathematical discussion and access to mathematical content in active learning environments</a:t>
            </a:r>
            <a:endParaRPr sz="2000" dirty="0">
              <a:latin typeface="Avenir Book" panose="02000503020000020003" pitchFamily="2" charset="0"/>
            </a:endParaRPr>
          </a:p>
        </p:txBody>
      </p:sp>
    </p:spTree>
    <p:extLst>
      <p:ext uri="{BB962C8B-B14F-4D97-AF65-F5344CB8AC3E}">
        <p14:creationId xmlns:p14="http://schemas.microsoft.com/office/powerpoint/2010/main" val="178309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152400" y="942834"/>
            <a:ext cx="8520600" cy="572700"/>
          </a:xfrm>
          <a:prstGeom prst="rect">
            <a:avLst/>
          </a:prstGeom>
        </p:spPr>
        <p:txBody>
          <a:bodyPr spcFirstLastPara="1" wrap="square" lIns="91425" tIns="91425" rIns="91425" bIns="91425" anchor="t" anchorCtr="0">
            <a:noAutofit/>
          </a:bodyPr>
          <a:lstStyle/>
          <a:p>
            <a:r>
              <a:rPr lang="en" dirty="0">
                <a:latin typeface="Avenir Roman" panose="02000503020000020003" pitchFamily="2" charset="0"/>
              </a:rPr>
              <a:t>Classroom Setup and </a:t>
            </a:r>
            <a:r>
              <a:rPr lang="en" dirty="0" err="1">
                <a:latin typeface="Avenir Roman" panose="02000503020000020003" pitchFamily="2" charset="0"/>
              </a:rPr>
              <a:t>Swivl</a:t>
            </a:r>
            <a:r>
              <a:rPr lang="en" dirty="0">
                <a:latin typeface="Avenir Roman" panose="02000503020000020003" pitchFamily="2" charset="0"/>
              </a:rPr>
              <a:t>® </a:t>
            </a:r>
            <a:endParaRPr dirty="0">
              <a:latin typeface="Avenir Roman" panose="02000503020000020003" pitchFamily="2" charset="0"/>
            </a:endParaRPr>
          </a:p>
        </p:txBody>
      </p:sp>
      <p:pic>
        <p:nvPicPr>
          <p:cNvPr id="89" name="Google Shape;89;p17"/>
          <p:cNvPicPr preferRelativeResize="0"/>
          <p:nvPr/>
        </p:nvPicPr>
        <p:blipFill>
          <a:blip r:embed="rId3">
            <a:alphaModFix/>
          </a:blip>
          <a:stretch>
            <a:fillRect/>
          </a:stretch>
        </p:blipFill>
        <p:spPr>
          <a:xfrm>
            <a:off x="610007" y="2057400"/>
            <a:ext cx="7923985" cy="3839775"/>
          </a:xfrm>
          <a:prstGeom prst="rect">
            <a:avLst/>
          </a:prstGeom>
          <a:noFill/>
          <a:ln>
            <a:noFill/>
          </a:ln>
        </p:spPr>
      </p:pic>
      <p:sp>
        <p:nvSpPr>
          <p:cNvPr id="6" name="Google Shape;90;p17">
            <a:extLst>
              <a:ext uri="{FF2B5EF4-FFF2-40B4-BE49-F238E27FC236}">
                <a16:creationId xmlns:a16="http://schemas.microsoft.com/office/drawing/2014/main" id="{361AE537-2415-9F47-9A45-00F43EE13491}"/>
              </a:ext>
            </a:extLst>
          </p:cNvPr>
          <p:cNvSpPr txBox="1"/>
          <p:nvPr/>
        </p:nvSpPr>
        <p:spPr>
          <a:xfrm>
            <a:off x="7763933" y="3141133"/>
            <a:ext cx="575733" cy="12954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pPr>
              <a:buClr>
                <a:srgbClr val="000000"/>
              </a:buClr>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61022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10DE337A-C153-314F-8663-85DBE79365FB}"/>
              </a:ext>
            </a:extLst>
          </p:cNvPr>
          <p:cNvSpPr>
            <a:spLocks noGrp="1" noChangeArrowheads="1"/>
          </p:cNvSpPr>
          <p:nvPr>
            <p:ph type="title"/>
          </p:nvPr>
        </p:nvSpPr>
        <p:spPr>
          <a:xfrm>
            <a:off x="630936" y="304800"/>
            <a:ext cx="8382000" cy="1143000"/>
          </a:xfrm>
        </p:spPr>
        <p:txBody>
          <a:bodyPr>
            <a:noAutofit/>
          </a:bodyPr>
          <a:lstStyle/>
          <a:p>
            <a:pPr eaLnBrk="1" hangingPunct="1"/>
            <a:r>
              <a:rPr lang="en-US" altLang="en-US" sz="3600" b="1" dirty="0">
                <a:latin typeface="Avenir Roman" panose="02000503020000020003" pitchFamily="2" charset="0"/>
                <a:ea typeface="ＭＳ Ｐゴシック" panose="020B0600070205080204" pitchFamily="34" charset="-128"/>
              </a:rPr>
              <a:t>What is a mathematics bridge course?</a:t>
            </a:r>
          </a:p>
        </p:txBody>
      </p:sp>
      <p:sp>
        <p:nvSpPr>
          <p:cNvPr id="106499" name="Rectangle 3">
            <a:extLst>
              <a:ext uri="{FF2B5EF4-FFF2-40B4-BE49-F238E27FC236}">
                <a16:creationId xmlns:a16="http://schemas.microsoft.com/office/drawing/2014/main" id="{EB4F520F-980B-0244-A92E-4EF987146FE1}"/>
              </a:ext>
            </a:extLst>
          </p:cNvPr>
          <p:cNvSpPr>
            <a:spLocks noGrp="1" noChangeArrowheads="1"/>
          </p:cNvSpPr>
          <p:nvPr>
            <p:ph idx="1"/>
          </p:nvPr>
        </p:nvSpPr>
        <p:spPr>
          <a:xfrm>
            <a:off x="783336" y="1828800"/>
            <a:ext cx="8229600" cy="4267200"/>
          </a:xfrm>
        </p:spPr>
        <p:txBody>
          <a:bodyPr>
            <a:normAutofit/>
          </a:bodyPr>
          <a:lstStyle/>
          <a:p>
            <a:pPr marL="0" indent="0" eaLnBrk="1" hangingPunct="1">
              <a:lnSpc>
                <a:spcPct val="90000"/>
              </a:lnSpc>
              <a:buFont typeface="Arial" panose="020B0604020202020204" pitchFamily="34" charset="0"/>
              <a:buNone/>
            </a:pPr>
            <a:r>
              <a:rPr lang="en-US" altLang="en-US" dirty="0">
                <a:latin typeface="Avenir Roman" panose="02000503020000020003" pitchFamily="2" charset="0"/>
                <a:ea typeface="ＭＳ Ｐゴシック" panose="020B0600070205080204" pitchFamily="34" charset="-128"/>
              </a:rPr>
              <a:t>Often synonymous with a transition or transition-to-proof course, </a:t>
            </a:r>
            <a:r>
              <a:rPr lang="en-US" altLang="en-US" noProof="1">
                <a:latin typeface="Avenir Roman" panose="02000503020000020003" pitchFamily="2" charset="0"/>
                <a:ea typeface="ＭＳ Ｐゴシック" panose="020B0600070205080204" pitchFamily="34" charset="-128"/>
              </a:rPr>
              <a:t>Selden &amp; Selden (1995)</a:t>
            </a:r>
            <a:r>
              <a:rPr lang="en-US" altLang="en-US" dirty="0">
                <a:latin typeface="Avenir Roman" panose="02000503020000020003" pitchFamily="2" charset="0"/>
                <a:ea typeface="ＭＳ Ｐゴシック" panose="020B0600070205080204" pitchFamily="34" charset="-128"/>
              </a:rPr>
              <a:t> describe a bridge course as being</a:t>
            </a:r>
            <a:br>
              <a:rPr lang="en-US" altLang="en-US" dirty="0">
                <a:latin typeface="Avenir Roman" panose="02000503020000020003" pitchFamily="2" charset="0"/>
                <a:ea typeface="ＭＳ Ｐゴシック" panose="020B0600070205080204" pitchFamily="34" charset="-128"/>
              </a:rPr>
            </a:br>
            <a:br>
              <a:rPr lang="en-US" altLang="en-US" dirty="0">
                <a:latin typeface="Avenir Roman" panose="02000503020000020003" pitchFamily="2" charset="0"/>
                <a:ea typeface="ＭＳ Ｐゴシック" panose="020B0600070205080204" pitchFamily="34" charset="-128"/>
              </a:rPr>
            </a:br>
            <a:r>
              <a:rPr lang="ja-JP" altLang="en-US">
                <a:latin typeface="Avenir Roman" panose="02000503020000020003" pitchFamily="2" charset="0"/>
                <a:ea typeface="ＭＳ Ｐゴシック" panose="020B0600070205080204" pitchFamily="34" charset="-128"/>
              </a:rPr>
              <a:t>“</a:t>
            </a:r>
            <a:r>
              <a:rPr lang="en-US" altLang="ja-JP" dirty="0">
                <a:latin typeface="Avenir Roman" panose="02000503020000020003" pitchFamily="2" charset="0"/>
                <a:ea typeface="ＭＳ Ｐゴシック" panose="020B0600070205080204" pitchFamily="34" charset="-128"/>
              </a:rPr>
              <a:t>designed to ease the transition from lower division, more computational, mathematics courses to upper division, more abstract, mathematics courses such as modern algebra and advanced calculus.</a:t>
            </a:r>
            <a:r>
              <a:rPr lang="ja-JP" altLang="en-US">
                <a:latin typeface="Avenir Roman" panose="02000503020000020003" pitchFamily="2" charset="0"/>
                <a:ea typeface="ＭＳ Ｐゴシック" panose="020B0600070205080204" pitchFamily="34" charset="-128"/>
              </a:rPr>
              <a:t>”</a:t>
            </a:r>
            <a:endParaRPr lang="en-US" altLang="en-US" sz="2800" dirty="0">
              <a:latin typeface="Avenir Roman" panose="02000503020000020003" pitchFamily="2" charset="0"/>
              <a:ea typeface="ＭＳ Ｐゴシック" panose="020B0600070205080204" pitchFamily="34" charset="-128"/>
            </a:endParaRPr>
          </a:p>
        </p:txBody>
      </p:sp>
    </p:spTree>
    <p:extLst>
      <p:ext uri="{BB962C8B-B14F-4D97-AF65-F5344CB8AC3E}">
        <p14:creationId xmlns:p14="http://schemas.microsoft.com/office/powerpoint/2010/main" val="23755819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FDBC6-2E6C-324A-BCE7-5844183AAAAB}"/>
              </a:ext>
            </a:extLst>
          </p:cNvPr>
          <p:cNvPicPr>
            <a:picLocks noChangeAspect="1"/>
          </p:cNvPicPr>
          <p:nvPr/>
        </p:nvPicPr>
        <p:blipFill>
          <a:blip r:embed="rId2"/>
          <a:stretch>
            <a:fillRect/>
          </a:stretch>
        </p:blipFill>
        <p:spPr>
          <a:xfrm>
            <a:off x="152400" y="1214967"/>
            <a:ext cx="3138311" cy="2353733"/>
          </a:xfrm>
          <a:prstGeom prst="rect">
            <a:avLst/>
          </a:prstGeom>
        </p:spPr>
      </p:pic>
      <p:sp>
        <p:nvSpPr>
          <p:cNvPr id="5" name="TextBox 4">
            <a:extLst>
              <a:ext uri="{FF2B5EF4-FFF2-40B4-BE49-F238E27FC236}">
                <a16:creationId xmlns:a16="http://schemas.microsoft.com/office/drawing/2014/main" id="{326405CC-7703-1442-B3BE-C7DFF80567BA}"/>
              </a:ext>
            </a:extLst>
          </p:cNvPr>
          <p:cNvSpPr txBox="1"/>
          <p:nvPr/>
        </p:nvSpPr>
        <p:spPr>
          <a:xfrm>
            <a:off x="838200" y="647126"/>
            <a:ext cx="3479800" cy="461665"/>
          </a:xfrm>
          <a:prstGeom prst="rect">
            <a:avLst/>
          </a:prstGeom>
          <a:noFill/>
        </p:spPr>
        <p:txBody>
          <a:bodyPr wrap="square" rtlCol="0">
            <a:spAutoFit/>
          </a:bodyPr>
          <a:lstStyle/>
          <a:p>
            <a:r>
              <a:rPr lang="en" sz="2400" dirty="0">
                <a:latin typeface="Avenir Roman" panose="02000503020000020003" pitchFamily="2" charset="0"/>
              </a:rPr>
              <a:t>The </a:t>
            </a:r>
            <a:r>
              <a:rPr lang="en" sz="2400" dirty="0" err="1">
                <a:latin typeface="Avenir Roman" panose="02000503020000020003" pitchFamily="2" charset="0"/>
              </a:rPr>
              <a:t>Swivl</a:t>
            </a:r>
            <a:r>
              <a:rPr lang="en" sz="2400" dirty="0">
                <a:latin typeface="Avenir Roman" panose="02000503020000020003" pitchFamily="2" charset="0"/>
              </a:rPr>
              <a:t>®</a:t>
            </a:r>
            <a:endParaRPr lang="en-US" sz="2400" dirty="0"/>
          </a:p>
        </p:txBody>
      </p:sp>
      <p:pic>
        <p:nvPicPr>
          <p:cNvPr id="6" name="Picture 5">
            <a:extLst>
              <a:ext uri="{FF2B5EF4-FFF2-40B4-BE49-F238E27FC236}">
                <a16:creationId xmlns:a16="http://schemas.microsoft.com/office/drawing/2014/main" id="{3DB38166-7754-A64F-9055-64A1AB73AF49}"/>
              </a:ext>
            </a:extLst>
          </p:cNvPr>
          <p:cNvPicPr>
            <a:picLocks noChangeAspect="1"/>
          </p:cNvPicPr>
          <p:nvPr/>
        </p:nvPicPr>
        <p:blipFill>
          <a:blip r:embed="rId3"/>
          <a:stretch>
            <a:fillRect/>
          </a:stretch>
        </p:blipFill>
        <p:spPr>
          <a:xfrm>
            <a:off x="3352800" y="1600200"/>
            <a:ext cx="3327400" cy="3327400"/>
          </a:xfrm>
          <a:prstGeom prst="rect">
            <a:avLst/>
          </a:prstGeom>
        </p:spPr>
      </p:pic>
      <p:sp>
        <p:nvSpPr>
          <p:cNvPr id="7" name="TextBox 6">
            <a:extLst>
              <a:ext uri="{FF2B5EF4-FFF2-40B4-BE49-F238E27FC236}">
                <a16:creationId xmlns:a16="http://schemas.microsoft.com/office/drawing/2014/main" id="{340AC405-5AFC-CB48-A272-82D5EBF659D1}"/>
              </a:ext>
            </a:extLst>
          </p:cNvPr>
          <p:cNvSpPr txBox="1"/>
          <p:nvPr/>
        </p:nvSpPr>
        <p:spPr>
          <a:xfrm>
            <a:off x="4495800" y="741518"/>
            <a:ext cx="2326278" cy="646331"/>
          </a:xfrm>
          <a:prstGeom prst="rect">
            <a:avLst/>
          </a:prstGeom>
          <a:noFill/>
        </p:spPr>
        <p:txBody>
          <a:bodyPr wrap="none" rtlCol="0">
            <a:spAutoFit/>
          </a:bodyPr>
          <a:lstStyle/>
          <a:p>
            <a:r>
              <a:rPr lang="en-US" dirty="0"/>
              <a:t>1 primary marker </a:t>
            </a:r>
          </a:p>
          <a:p>
            <a:r>
              <a:rPr lang="en-US" dirty="0"/>
              <a:t>4 expansion markers</a:t>
            </a:r>
          </a:p>
        </p:txBody>
      </p:sp>
    </p:spTree>
    <p:extLst>
      <p:ext uri="{BB962C8B-B14F-4D97-AF65-F5344CB8AC3E}">
        <p14:creationId xmlns:p14="http://schemas.microsoft.com/office/powerpoint/2010/main" val="2565549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04800" y="457200"/>
            <a:ext cx="8520600" cy="572700"/>
          </a:xfrm>
          <a:prstGeom prst="rect">
            <a:avLst/>
          </a:prstGeom>
        </p:spPr>
        <p:txBody>
          <a:bodyPr spcFirstLastPara="1" wrap="square" lIns="91425" tIns="91425" rIns="91425" bIns="91425" anchor="t" anchorCtr="0">
            <a:noAutofit/>
          </a:bodyPr>
          <a:lstStyle/>
          <a:p>
            <a:r>
              <a:rPr lang="en" b="1" dirty="0">
                <a:latin typeface="Avenir Black" panose="02000503020000020003" pitchFamily="2" charset="0"/>
              </a:rPr>
              <a:t>What is EQUIP?</a:t>
            </a:r>
            <a:endParaRPr b="1" dirty="0">
              <a:latin typeface="Avenir Black" panose="02000503020000020003" pitchFamily="2" charset="0"/>
            </a:endParaRPr>
          </a:p>
        </p:txBody>
      </p:sp>
      <p:sp>
        <p:nvSpPr>
          <p:cNvPr id="96" name="Google Shape;96;p18"/>
          <p:cNvSpPr txBox="1">
            <a:spLocks noGrp="1"/>
          </p:cNvSpPr>
          <p:nvPr>
            <p:ph type="body" idx="1"/>
          </p:nvPr>
        </p:nvSpPr>
        <p:spPr>
          <a:xfrm>
            <a:off x="152400" y="1106100"/>
            <a:ext cx="8520600" cy="3668100"/>
          </a:xfrm>
          <a:prstGeom prst="rect">
            <a:avLst/>
          </a:prstGeom>
        </p:spPr>
        <p:txBody>
          <a:bodyPr spcFirstLastPara="1" wrap="square" lIns="91425" tIns="91425" rIns="91425" bIns="91425" anchor="t" anchorCtr="0">
            <a:noAutofit/>
          </a:bodyPr>
          <a:lstStyle/>
          <a:p>
            <a:pPr marL="0" indent="0">
              <a:buNone/>
            </a:pPr>
            <a:r>
              <a:rPr lang="en" sz="2000" dirty="0">
                <a:latin typeface="Avenir Roman" panose="02000503020000020003" pitchFamily="2" charset="0"/>
              </a:rPr>
              <a:t>EQUIP (Equity </a:t>
            </a:r>
            <a:r>
              <a:rPr lang="en" sz="2000" dirty="0" err="1">
                <a:latin typeface="Avenir Roman" panose="02000503020000020003" pitchFamily="2" charset="0"/>
              </a:rPr>
              <a:t>QUantified</a:t>
            </a:r>
            <a:r>
              <a:rPr lang="en" sz="2000" dirty="0">
                <a:latin typeface="Avenir Roman" panose="02000503020000020003" pitchFamily="2" charset="0"/>
              </a:rPr>
              <a:t> In Participation) is an observation tool that supports teachers, researchers, and professional developers in creating more equitable classroom environments (</a:t>
            </a:r>
            <a:r>
              <a:rPr lang="en" sz="2000" dirty="0" err="1">
                <a:latin typeface="Avenir Roman" panose="02000503020000020003" pitchFamily="2" charset="0"/>
              </a:rPr>
              <a:t>Reinholz</a:t>
            </a:r>
            <a:r>
              <a:rPr lang="en" sz="2000" dirty="0">
                <a:latin typeface="Avenir Roman" panose="02000503020000020003" pitchFamily="2" charset="0"/>
              </a:rPr>
              <a:t> &amp; Shah, 2018). </a:t>
            </a:r>
            <a:endParaRPr sz="2000" dirty="0">
              <a:latin typeface="Avenir Roman" panose="02000503020000020003" pitchFamily="2" charset="0"/>
            </a:endParaRPr>
          </a:p>
          <a:p>
            <a:pPr marL="0" indent="0">
              <a:spcBef>
                <a:spcPts val="1600"/>
              </a:spcBef>
              <a:buNone/>
            </a:pPr>
            <a:r>
              <a:rPr lang="en" sz="2000" dirty="0">
                <a:latin typeface="Avenir Roman" panose="02000503020000020003" pitchFamily="2" charset="0"/>
              </a:rPr>
              <a:t>Several features of EQUIP include:  </a:t>
            </a:r>
            <a:endParaRPr sz="2000" dirty="0">
              <a:latin typeface="Avenir Roman" panose="02000503020000020003" pitchFamily="2" charset="0"/>
            </a:endParaRPr>
          </a:p>
          <a:p>
            <a:pPr>
              <a:spcBef>
                <a:spcPts val="1600"/>
              </a:spcBef>
            </a:pPr>
            <a:r>
              <a:rPr lang="en" sz="2000" dirty="0">
                <a:latin typeface="Avenir Roman" panose="02000503020000020003" pitchFamily="2" charset="0"/>
              </a:rPr>
              <a:t>Used in live classroom settings or retrospectively through video observations</a:t>
            </a:r>
            <a:endParaRPr sz="2000" dirty="0">
              <a:latin typeface="Avenir Roman" panose="02000503020000020003" pitchFamily="2" charset="0"/>
            </a:endParaRPr>
          </a:p>
          <a:p>
            <a:r>
              <a:rPr lang="en" sz="2000" dirty="0">
                <a:latin typeface="Avenir Roman" panose="02000503020000020003" pitchFamily="2" charset="0"/>
              </a:rPr>
              <a:t>Designed to give an instant analytic report once an observation is completed</a:t>
            </a:r>
            <a:endParaRPr sz="2000" dirty="0">
              <a:latin typeface="Avenir Roman" panose="02000503020000020003" pitchFamily="2" charset="0"/>
            </a:endParaRPr>
          </a:p>
          <a:p>
            <a:r>
              <a:rPr lang="en" sz="2000" dirty="0">
                <a:latin typeface="Avenir Roman" panose="02000503020000020003" pitchFamily="2" charset="0"/>
              </a:rPr>
              <a:t>Customizable observation tool</a:t>
            </a:r>
            <a:endParaRPr sz="2000" dirty="0">
              <a:latin typeface="Avenir Roman" panose="02000503020000020003" pitchFamily="2" charset="0"/>
            </a:endParaRPr>
          </a:p>
          <a:p>
            <a:pPr lvl="1">
              <a:spcBef>
                <a:spcPts val="0"/>
              </a:spcBef>
            </a:pPr>
            <a:r>
              <a:rPr lang="en" sz="2000" dirty="0">
                <a:latin typeface="Avenir Roman" panose="02000503020000020003" pitchFamily="2" charset="0"/>
              </a:rPr>
              <a:t>For example, I looked at students’ participation within small groups as well as in whole-class discussions by creating a new “classroom” for each small group </a:t>
            </a:r>
            <a:endParaRPr sz="2000" dirty="0">
              <a:latin typeface="Avenir Roman" panose="02000503020000020003" pitchFamily="2" charset="0"/>
            </a:endParaRPr>
          </a:p>
          <a:p>
            <a:pPr marL="0" indent="0">
              <a:spcBef>
                <a:spcPts val="1600"/>
              </a:spcBef>
              <a:buNone/>
            </a:pPr>
            <a:r>
              <a:rPr lang="en" sz="2000" dirty="0">
                <a:latin typeface="Avenir Roman" panose="02000503020000020003" pitchFamily="2" charset="0"/>
              </a:rPr>
              <a:t>For more info about EQUIP visit: </a:t>
            </a:r>
            <a:r>
              <a:rPr lang="en" sz="2000" u="sng" dirty="0">
                <a:latin typeface="Avenir Roman" panose="02000503020000020003" pitchFamily="2" charset="0"/>
              </a:rPr>
              <a:t>https://</a:t>
            </a:r>
            <a:r>
              <a:rPr lang="en" sz="2000" u="sng" dirty="0" err="1">
                <a:latin typeface="Avenir Roman" panose="02000503020000020003" pitchFamily="2" charset="0"/>
              </a:rPr>
              <a:t>www.equip.ninja</a:t>
            </a:r>
            <a:endParaRPr sz="2000" u="sng" dirty="0">
              <a:latin typeface="Avenir Roman" panose="02000503020000020003" pitchFamily="2" charset="0"/>
            </a:endParaRPr>
          </a:p>
          <a:p>
            <a:pPr marL="0" indent="0">
              <a:spcBef>
                <a:spcPts val="1600"/>
              </a:spcBef>
              <a:buNone/>
            </a:pPr>
            <a:endParaRPr sz="2000" dirty="0">
              <a:latin typeface="Avenir Roman" panose="02000503020000020003" pitchFamily="2" charset="0"/>
            </a:endParaRPr>
          </a:p>
          <a:p>
            <a:pPr marL="0" indent="0">
              <a:spcBef>
                <a:spcPts val="1600"/>
              </a:spcBef>
              <a:spcAft>
                <a:spcPts val="1600"/>
              </a:spcAft>
              <a:buNone/>
            </a:pPr>
            <a:endParaRPr sz="2000" dirty="0">
              <a:latin typeface="Avenir Roman" panose="02000503020000020003" pitchFamily="2" charset="0"/>
            </a:endParaRPr>
          </a:p>
        </p:txBody>
      </p:sp>
    </p:spTree>
    <p:extLst>
      <p:ext uri="{BB962C8B-B14F-4D97-AF65-F5344CB8AC3E}">
        <p14:creationId xmlns:p14="http://schemas.microsoft.com/office/powerpoint/2010/main" val="4078366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228600" y="304800"/>
            <a:ext cx="8520600" cy="572700"/>
          </a:xfrm>
          <a:prstGeom prst="rect">
            <a:avLst/>
          </a:prstGeom>
        </p:spPr>
        <p:txBody>
          <a:bodyPr spcFirstLastPara="1" wrap="square" lIns="91425" tIns="91425" rIns="91425" bIns="91425" anchor="t" anchorCtr="0">
            <a:noAutofit/>
          </a:bodyPr>
          <a:lstStyle/>
          <a:p>
            <a:r>
              <a:rPr lang="en" dirty="0">
                <a:latin typeface="Avenir Roman" panose="02000503020000020003" pitchFamily="2" charset="0"/>
              </a:rPr>
              <a:t>Using EQUIP for this project</a:t>
            </a:r>
            <a:endParaRPr dirty="0">
              <a:latin typeface="Avenir Roman" panose="02000503020000020003" pitchFamily="2" charset="0"/>
            </a:endParaRPr>
          </a:p>
        </p:txBody>
      </p:sp>
      <p:sp>
        <p:nvSpPr>
          <p:cNvPr id="102" name="Google Shape;102;p19"/>
          <p:cNvSpPr txBox="1">
            <a:spLocks noGrp="1"/>
          </p:cNvSpPr>
          <p:nvPr>
            <p:ph type="body" idx="1"/>
          </p:nvPr>
        </p:nvSpPr>
        <p:spPr>
          <a:xfrm>
            <a:off x="228600" y="990600"/>
            <a:ext cx="8520600" cy="3754500"/>
          </a:xfrm>
          <a:prstGeom prst="rect">
            <a:avLst/>
          </a:prstGeom>
        </p:spPr>
        <p:txBody>
          <a:bodyPr spcFirstLastPara="1" wrap="square" lIns="91425" tIns="91425" rIns="91425" bIns="91425" anchor="t" anchorCtr="0">
            <a:noAutofit/>
          </a:bodyPr>
          <a:lstStyle/>
          <a:p>
            <a:pPr marL="0" indent="0">
              <a:buNone/>
            </a:pPr>
            <a:r>
              <a:rPr lang="en" sz="2000" dirty="0">
                <a:latin typeface="Avenir Roman" panose="02000503020000020003" pitchFamily="2" charset="0"/>
              </a:rPr>
              <a:t>Each week during the CCC bridge course, I used video observation data generated by </a:t>
            </a:r>
            <a:r>
              <a:rPr lang="en" sz="2000" dirty="0" err="1">
                <a:latin typeface="Avenir Roman" panose="02000503020000020003" pitchFamily="2" charset="0"/>
              </a:rPr>
              <a:t>Swivl</a:t>
            </a:r>
            <a:r>
              <a:rPr lang="en" sz="2000" dirty="0">
                <a:latin typeface="Avenir Roman" panose="02000503020000020003" pitchFamily="2" charset="0"/>
              </a:rPr>
              <a:t>® to document students’ participation using EQUIP.</a:t>
            </a:r>
            <a:endParaRPr sz="2000" dirty="0">
              <a:latin typeface="Avenir Roman" panose="02000503020000020003" pitchFamily="2" charset="0"/>
            </a:endParaRPr>
          </a:p>
          <a:p>
            <a:pPr>
              <a:spcBef>
                <a:spcPts val="1600"/>
              </a:spcBef>
            </a:pPr>
            <a:r>
              <a:rPr lang="en" sz="2000" dirty="0">
                <a:latin typeface="Avenir Roman" panose="02000503020000020003" pitchFamily="2" charset="0"/>
              </a:rPr>
              <a:t>In small group interactions, I documented </a:t>
            </a:r>
            <a:r>
              <a:rPr lang="en" sz="2000" i="1" dirty="0">
                <a:latin typeface="Avenir Roman" panose="02000503020000020003" pitchFamily="2" charset="0"/>
              </a:rPr>
              <a:t>student talk length</a:t>
            </a:r>
            <a:endParaRPr sz="2000" i="1" dirty="0">
              <a:latin typeface="Avenir Roman" panose="02000503020000020003" pitchFamily="2" charset="0"/>
            </a:endParaRPr>
          </a:p>
          <a:p>
            <a:pPr lvl="1">
              <a:spcBef>
                <a:spcPts val="0"/>
              </a:spcBef>
            </a:pPr>
            <a:r>
              <a:rPr lang="en" sz="2000" dirty="0">
                <a:latin typeface="Avenir Roman" panose="02000503020000020003" pitchFamily="2" charset="0"/>
              </a:rPr>
              <a:t>1-4 words, 5-20 words, 21+ words</a:t>
            </a:r>
            <a:endParaRPr sz="2000" dirty="0">
              <a:latin typeface="Avenir Roman" panose="02000503020000020003" pitchFamily="2" charset="0"/>
            </a:endParaRPr>
          </a:p>
          <a:p>
            <a:r>
              <a:rPr lang="en" sz="2000" dirty="0">
                <a:latin typeface="Avenir Roman" panose="02000503020000020003" pitchFamily="2" charset="0"/>
              </a:rPr>
              <a:t>In whole-class discussions, I documented </a:t>
            </a:r>
            <a:r>
              <a:rPr lang="en" sz="2000" i="1" dirty="0">
                <a:latin typeface="Avenir Roman" panose="02000503020000020003" pitchFamily="2" charset="0"/>
              </a:rPr>
              <a:t>student talk length </a:t>
            </a:r>
            <a:r>
              <a:rPr lang="en" sz="2000" dirty="0">
                <a:latin typeface="Avenir Roman" panose="02000503020000020003" pitchFamily="2" charset="0"/>
              </a:rPr>
              <a:t>along with:</a:t>
            </a:r>
            <a:endParaRPr sz="2000" dirty="0">
              <a:latin typeface="Avenir Roman" panose="02000503020000020003" pitchFamily="2" charset="0"/>
            </a:endParaRPr>
          </a:p>
          <a:p>
            <a:pPr lvl="1">
              <a:spcBef>
                <a:spcPts val="0"/>
              </a:spcBef>
            </a:pPr>
            <a:r>
              <a:rPr lang="en" sz="2000" i="1" dirty="0">
                <a:latin typeface="Avenir Roman" panose="02000503020000020003" pitchFamily="2" charset="0"/>
              </a:rPr>
              <a:t>Teacher solicitation type </a:t>
            </a:r>
            <a:endParaRPr sz="2000" dirty="0">
              <a:latin typeface="Avenir Roman" panose="02000503020000020003" pitchFamily="2" charset="0"/>
            </a:endParaRPr>
          </a:p>
          <a:p>
            <a:pPr lvl="2">
              <a:spcBef>
                <a:spcPts val="0"/>
              </a:spcBef>
            </a:pPr>
            <a:r>
              <a:rPr lang="en" sz="2000" dirty="0">
                <a:latin typeface="Avenir Roman" panose="02000503020000020003" pitchFamily="2" charset="0"/>
              </a:rPr>
              <a:t>What, How, Why, None, Other</a:t>
            </a:r>
            <a:endParaRPr sz="2000" dirty="0">
              <a:latin typeface="Avenir Roman" panose="02000503020000020003" pitchFamily="2" charset="0"/>
            </a:endParaRPr>
          </a:p>
          <a:p>
            <a:pPr lvl="1">
              <a:spcBef>
                <a:spcPts val="0"/>
              </a:spcBef>
            </a:pPr>
            <a:r>
              <a:rPr lang="en" sz="2000" i="1" dirty="0">
                <a:latin typeface="Avenir Roman" panose="02000503020000020003" pitchFamily="2" charset="0"/>
              </a:rPr>
              <a:t>Teacher solicitation method</a:t>
            </a:r>
            <a:endParaRPr sz="2000" dirty="0">
              <a:latin typeface="Avenir Roman" panose="02000503020000020003" pitchFamily="2" charset="0"/>
            </a:endParaRPr>
          </a:p>
          <a:p>
            <a:pPr lvl="2">
              <a:spcBef>
                <a:spcPts val="0"/>
              </a:spcBef>
            </a:pPr>
            <a:r>
              <a:rPr lang="en" sz="2000" dirty="0">
                <a:latin typeface="Avenir Roman" panose="02000503020000020003" pitchFamily="2" charset="0"/>
              </a:rPr>
              <a:t>Called on, Not called on</a:t>
            </a:r>
            <a:endParaRPr sz="2000" dirty="0">
              <a:latin typeface="Avenir Roman" panose="02000503020000020003" pitchFamily="2" charset="0"/>
            </a:endParaRPr>
          </a:p>
          <a:p>
            <a:pPr marL="0" indent="0">
              <a:spcBef>
                <a:spcPts val="1600"/>
              </a:spcBef>
              <a:spcAft>
                <a:spcPts val="1600"/>
              </a:spcAft>
              <a:buNone/>
            </a:pPr>
            <a:r>
              <a:rPr lang="en" sz="2000" dirty="0">
                <a:latin typeface="Avenir Roman" panose="02000503020000020003" pitchFamily="2" charset="0"/>
              </a:rPr>
              <a:t>Analytics generated from these observations informed instructional decisions for the following week.</a:t>
            </a:r>
            <a:endParaRPr sz="2000" dirty="0">
              <a:latin typeface="Avenir Roman" panose="02000503020000020003" pitchFamily="2" charset="0"/>
            </a:endParaRPr>
          </a:p>
        </p:txBody>
      </p:sp>
    </p:spTree>
    <p:extLst>
      <p:ext uri="{BB962C8B-B14F-4D97-AF65-F5344CB8AC3E}">
        <p14:creationId xmlns:p14="http://schemas.microsoft.com/office/powerpoint/2010/main" val="163655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F6B7BFBD-C488-4B5B-ABE5-8256F3FF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532"/>
            <a:ext cx="9143999" cy="5143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a:endParaRPr lang="en-US" sz="1350" dirty="0">
              <a:solidFill>
                <a:prstClr val="white"/>
              </a:solidFill>
              <a:latin typeface="Franklin Gothic Book" panose="020B0503020102020204"/>
            </a:endParaRPr>
          </a:p>
        </p:txBody>
      </p:sp>
      <p:sp>
        <p:nvSpPr>
          <p:cNvPr id="10" name="Freeform 6">
            <a:extLst>
              <a:ext uri="{FF2B5EF4-FFF2-40B4-BE49-F238E27FC236}">
                <a16:creationId xmlns:a16="http://schemas.microsoft.com/office/drawing/2014/main" id="{2BA7674F-A261-445A-AE3A-A0AA30620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4" y="1327241"/>
            <a:ext cx="2456751" cy="3306366"/>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2" name="Rectangle 10">
            <a:extLst>
              <a:ext uri="{FF2B5EF4-FFF2-40B4-BE49-F238E27FC236}">
                <a16:creationId xmlns:a16="http://schemas.microsoft.com/office/drawing/2014/main" id="{BA53A58C-A067-4B87-B48C-CB90C1FA0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614949"/>
            <a:ext cx="8336526" cy="4385801"/>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defTabSz="342900"/>
            <a:endParaRPr lang="en-US" sz="1350">
              <a:solidFill>
                <a:prstClr val="white"/>
              </a:solidFill>
              <a:latin typeface="Franklin Gothic Book" panose="020B0503020102020204"/>
            </a:endParaRPr>
          </a:p>
        </p:txBody>
      </p:sp>
      <p:sp>
        <p:nvSpPr>
          <p:cNvPr id="2" name="Title 1">
            <a:extLst>
              <a:ext uri="{FF2B5EF4-FFF2-40B4-BE49-F238E27FC236}">
                <a16:creationId xmlns:a16="http://schemas.microsoft.com/office/drawing/2014/main" id="{93815DF2-794C-4173-AFCA-AC5987B7D889}"/>
              </a:ext>
            </a:extLst>
          </p:cNvPr>
          <p:cNvSpPr>
            <a:spLocks noGrp="1"/>
          </p:cNvSpPr>
          <p:nvPr>
            <p:ph type="ctrTitle"/>
          </p:nvPr>
        </p:nvSpPr>
        <p:spPr>
          <a:xfrm>
            <a:off x="1290074" y="2097548"/>
            <a:ext cx="6939526" cy="2951930"/>
          </a:xfrm>
        </p:spPr>
        <p:txBody>
          <a:bodyPr anchor="t">
            <a:normAutofit/>
          </a:bodyPr>
          <a:lstStyle/>
          <a:p>
            <a:pPr algn="l"/>
            <a:r>
              <a:rPr lang="en-US" sz="6600" dirty="0">
                <a:latin typeface="Bodoni MT" panose="02070603080606020203" pitchFamily="18" charset="0"/>
              </a:rPr>
              <a:t>Student Perspectives on MTH-205</a:t>
            </a:r>
          </a:p>
        </p:txBody>
      </p:sp>
    </p:spTree>
    <p:extLst>
      <p:ext uri="{BB962C8B-B14F-4D97-AF65-F5344CB8AC3E}">
        <p14:creationId xmlns:p14="http://schemas.microsoft.com/office/powerpoint/2010/main" val="84110682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08860-0634-427C-A8E5-14745DA952DA}"/>
              </a:ext>
            </a:extLst>
          </p:cNvPr>
          <p:cNvSpPr>
            <a:spLocks noGrp="1"/>
          </p:cNvSpPr>
          <p:nvPr>
            <p:ph type="title"/>
          </p:nvPr>
        </p:nvSpPr>
        <p:spPr>
          <a:xfrm>
            <a:off x="1028698" y="609600"/>
            <a:ext cx="7581901" cy="637528"/>
          </a:xfrm>
        </p:spPr>
        <p:txBody>
          <a:bodyPr>
            <a:noAutofit/>
          </a:bodyPr>
          <a:lstStyle/>
          <a:p>
            <a:pPr algn="ctr"/>
            <a:r>
              <a:rPr lang="en-US" sz="3600" b="1" dirty="0">
                <a:solidFill>
                  <a:schemeClr val="tx1"/>
                </a:solidFill>
                <a:latin typeface="Bodoni MT" panose="02070603080606020203" pitchFamily="18" charset="0"/>
              </a:rPr>
              <a:t>Students’ Mathematical Backgrounds</a:t>
            </a:r>
            <a:endParaRPr lang="en-US" sz="3600" dirty="0">
              <a:solidFill>
                <a:schemeClr val="tx1"/>
              </a:solidFill>
              <a:latin typeface="Bodoni MT" panose="02070603080606020203" pitchFamily="18" charset="0"/>
            </a:endParaRPr>
          </a:p>
        </p:txBody>
      </p:sp>
      <p:graphicFrame>
        <p:nvGraphicFramePr>
          <p:cNvPr id="6" name="Table 5">
            <a:extLst>
              <a:ext uri="{FF2B5EF4-FFF2-40B4-BE49-F238E27FC236}">
                <a16:creationId xmlns:a16="http://schemas.microsoft.com/office/drawing/2014/main" id="{42B5DF7E-7EE0-4920-8076-7DFD8B3EA40A}"/>
              </a:ext>
            </a:extLst>
          </p:cNvPr>
          <p:cNvGraphicFramePr>
            <a:graphicFrameLocks noGrp="1"/>
          </p:cNvGraphicFramePr>
          <p:nvPr>
            <p:extLst>
              <p:ext uri="{D42A27DB-BD31-4B8C-83A1-F6EECF244321}">
                <p14:modId xmlns:p14="http://schemas.microsoft.com/office/powerpoint/2010/main" val="3079821928"/>
              </p:ext>
            </p:extLst>
          </p:nvPr>
        </p:nvGraphicFramePr>
        <p:xfrm>
          <a:off x="664569" y="1600200"/>
          <a:ext cx="8310157" cy="4099384"/>
        </p:xfrm>
        <a:graphic>
          <a:graphicData uri="http://schemas.openxmlformats.org/drawingml/2006/table">
            <a:tbl>
              <a:tblPr firstRow="1" bandRow="1">
                <a:tableStyleId>{5C22544A-7EE6-4342-B048-85BDC9FD1C3A}</a:tableStyleId>
              </a:tblPr>
              <a:tblGrid>
                <a:gridCol w="2708003">
                  <a:extLst>
                    <a:ext uri="{9D8B030D-6E8A-4147-A177-3AD203B41FA5}">
                      <a16:colId xmlns:a16="http://schemas.microsoft.com/office/drawing/2014/main" val="1657526096"/>
                    </a:ext>
                  </a:extLst>
                </a:gridCol>
                <a:gridCol w="2708003">
                  <a:extLst>
                    <a:ext uri="{9D8B030D-6E8A-4147-A177-3AD203B41FA5}">
                      <a16:colId xmlns:a16="http://schemas.microsoft.com/office/drawing/2014/main" val="1723985145"/>
                    </a:ext>
                  </a:extLst>
                </a:gridCol>
                <a:gridCol w="2894151">
                  <a:extLst>
                    <a:ext uri="{9D8B030D-6E8A-4147-A177-3AD203B41FA5}">
                      <a16:colId xmlns:a16="http://schemas.microsoft.com/office/drawing/2014/main" val="3724236966"/>
                    </a:ext>
                  </a:extLst>
                </a:gridCol>
              </a:tblGrid>
              <a:tr h="517906">
                <a:tc>
                  <a:txBody>
                    <a:bodyPr/>
                    <a:lstStyle/>
                    <a:p>
                      <a:pPr algn="ctr"/>
                      <a:r>
                        <a:rPr lang="en-US" sz="2800" dirty="0">
                          <a:latin typeface="Bodoni MT" panose="02070603080606020203" pitchFamily="18" charset="0"/>
                        </a:rPr>
                        <a:t>Phil</a:t>
                      </a:r>
                    </a:p>
                  </a:txBody>
                  <a:tcPr marL="91395" marR="91395" marT="45698" marB="45698"/>
                </a:tc>
                <a:tc>
                  <a:txBody>
                    <a:bodyPr/>
                    <a:lstStyle/>
                    <a:p>
                      <a:pPr algn="ctr"/>
                      <a:r>
                        <a:rPr lang="en-US" sz="2800" dirty="0">
                          <a:latin typeface="Bodoni MT" panose="02070603080606020203" pitchFamily="18" charset="0"/>
                        </a:rPr>
                        <a:t>Laura</a:t>
                      </a:r>
                    </a:p>
                  </a:txBody>
                  <a:tcPr marL="91395" marR="91395" marT="45698" marB="45698"/>
                </a:tc>
                <a:tc>
                  <a:txBody>
                    <a:bodyPr/>
                    <a:lstStyle/>
                    <a:p>
                      <a:pPr algn="ctr"/>
                      <a:r>
                        <a:rPr lang="en-US" sz="2800" dirty="0">
                          <a:latin typeface="Bodoni MT" panose="02070603080606020203" pitchFamily="18" charset="0"/>
                        </a:rPr>
                        <a:t>Collin</a:t>
                      </a:r>
                    </a:p>
                  </a:txBody>
                  <a:tcPr marL="91395" marR="91395" marT="45698" marB="45698"/>
                </a:tc>
                <a:extLst>
                  <a:ext uri="{0D108BD9-81ED-4DB2-BD59-A6C34878D82A}">
                    <a16:rowId xmlns:a16="http://schemas.microsoft.com/office/drawing/2014/main" val="3987945998"/>
                  </a:ext>
                </a:extLst>
              </a:tr>
              <a:tr h="517906">
                <a:tc>
                  <a:txBody>
                    <a:bodyPr/>
                    <a:lstStyle/>
                    <a:p>
                      <a:pPr algn="ctr"/>
                      <a:r>
                        <a:rPr lang="en-US" sz="2800" dirty="0">
                          <a:latin typeface="Bodoni MT" panose="02070603080606020203" pitchFamily="18" charset="0"/>
                        </a:rPr>
                        <a:t>Calculus I</a:t>
                      </a:r>
                    </a:p>
                  </a:txBody>
                  <a:tcPr marL="91395" marR="91395" marT="45698" marB="45698"/>
                </a:tc>
                <a:tc>
                  <a:txBody>
                    <a:bodyPr/>
                    <a:lstStyle/>
                    <a:p>
                      <a:pPr algn="ctr"/>
                      <a:r>
                        <a:rPr lang="en-US" sz="2800" dirty="0">
                          <a:latin typeface="Bodoni MT" panose="02070603080606020203" pitchFamily="18" charset="0"/>
                        </a:rPr>
                        <a:t>Calculus I</a:t>
                      </a:r>
                    </a:p>
                  </a:txBody>
                  <a:tcPr marL="91395" marR="91395" marT="45698" marB="45698"/>
                </a:tc>
                <a:tc>
                  <a:txBody>
                    <a:bodyPr/>
                    <a:lstStyle/>
                    <a:p>
                      <a:pPr algn="ctr"/>
                      <a:r>
                        <a:rPr lang="en-US" sz="2800" dirty="0">
                          <a:latin typeface="Bodoni MT" panose="02070603080606020203" pitchFamily="18" charset="0"/>
                        </a:rPr>
                        <a:t>College Algebra</a:t>
                      </a:r>
                    </a:p>
                  </a:txBody>
                  <a:tcPr marL="91395" marR="91395" marT="45698" marB="45698"/>
                </a:tc>
                <a:extLst>
                  <a:ext uri="{0D108BD9-81ED-4DB2-BD59-A6C34878D82A}">
                    <a16:rowId xmlns:a16="http://schemas.microsoft.com/office/drawing/2014/main" val="1840876403"/>
                  </a:ext>
                </a:extLst>
              </a:tr>
              <a:tr h="563968">
                <a:tc>
                  <a:txBody>
                    <a:bodyPr/>
                    <a:lstStyle/>
                    <a:p>
                      <a:pPr algn="ctr"/>
                      <a:r>
                        <a:rPr lang="en-US" sz="2800" dirty="0">
                          <a:latin typeface="Bodoni MT" panose="02070603080606020203" pitchFamily="18" charset="0"/>
                        </a:rPr>
                        <a:t>Calculus II</a:t>
                      </a:r>
                    </a:p>
                  </a:txBody>
                  <a:tcPr marL="91395" marR="91395" marT="45698" marB="45698"/>
                </a:tc>
                <a:tc>
                  <a:txBody>
                    <a:bodyPr/>
                    <a:lstStyle/>
                    <a:p>
                      <a:pPr algn="ctr"/>
                      <a:r>
                        <a:rPr lang="en-US" sz="2800" dirty="0">
                          <a:latin typeface="Bodoni MT" panose="02070603080606020203" pitchFamily="18" charset="0"/>
                        </a:rPr>
                        <a:t>Calculus II</a:t>
                      </a:r>
                    </a:p>
                  </a:txBody>
                  <a:tcPr marL="91395" marR="91395" marT="45698" marB="45698"/>
                </a:tc>
                <a:tc>
                  <a:txBody>
                    <a:bodyPr/>
                    <a:lstStyle/>
                    <a:p>
                      <a:pPr algn="ctr"/>
                      <a:r>
                        <a:rPr lang="en-US" sz="2800" dirty="0">
                          <a:latin typeface="Bodoni MT" panose="02070603080606020203" pitchFamily="18" charset="0"/>
                        </a:rPr>
                        <a:t>Pre-Calculus/Trig</a:t>
                      </a:r>
                    </a:p>
                  </a:txBody>
                  <a:tcPr marL="91395" marR="91395" marT="45698" marB="45698"/>
                </a:tc>
                <a:extLst>
                  <a:ext uri="{0D108BD9-81ED-4DB2-BD59-A6C34878D82A}">
                    <a16:rowId xmlns:a16="http://schemas.microsoft.com/office/drawing/2014/main" val="2917734954"/>
                  </a:ext>
                </a:extLst>
              </a:tr>
              <a:tr h="944417">
                <a:tc>
                  <a:txBody>
                    <a:bodyPr/>
                    <a:lstStyle/>
                    <a:p>
                      <a:pPr algn="ctr"/>
                      <a:r>
                        <a:rPr lang="en-US" sz="2800" dirty="0">
                          <a:latin typeface="Bodoni MT" panose="02070603080606020203" pitchFamily="18" charset="0"/>
                        </a:rPr>
                        <a:t>Differential Equations</a:t>
                      </a:r>
                    </a:p>
                  </a:txBody>
                  <a:tcPr marL="91395" marR="91395" marT="45698" marB="45698"/>
                </a:tc>
                <a:tc>
                  <a:txBody>
                    <a:bodyPr/>
                    <a:lstStyle/>
                    <a:p>
                      <a:pPr algn="ctr"/>
                      <a:r>
                        <a:rPr lang="en-US" sz="2800" dirty="0">
                          <a:latin typeface="Bodoni MT" panose="02070603080606020203" pitchFamily="18" charset="0"/>
                        </a:rPr>
                        <a:t>Differential Equations</a:t>
                      </a:r>
                    </a:p>
                  </a:txBody>
                  <a:tcPr marL="91395" marR="91395" marT="45698" marB="45698"/>
                </a:tc>
                <a:tc>
                  <a:txBody>
                    <a:bodyPr/>
                    <a:lstStyle/>
                    <a:p>
                      <a:pPr algn="ctr"/>
                      <a:r>
                        <a:rPr lang="en-US" sz="2800" dirty="0">
                          <a:latin typeface="Bodoni MT" panose="02070603080606020203" pitchFamily="18" charset="0"/>
                        </a:rPr>
                        <a:t>Calculus I</a:t>
                      </a:r>
                    </a:p>
                  </a:txBody>
                  <a:tcPr marL="91395" marR="91395" marT="45698" marB="45698"/>
                </a:tc>
                <a:extLst>
                  <a:ext uri="{0D108BD9-81ED-4DB2-BD59-A6C34878D82A}">
                    <a16:rowId xmlns:a16="http://schemas.microsoft.com/office/drawing/2014/main" val="242076258"/>
                  </a:ext>
                </a:extLst>
              </a:tr>
              <a:tr h="517906">
                <a:tc>
                  <a:txBody>
                    <a:bodyPr/>
                    <a:lstStyle/>
                    <a:p>
                      <a:pPr algn="ctr"/>
                      <a:r>
                        <a:rPr lang="en-US" sz="2800" dirty="0">
                          <a:latin typeface="Bodoni MT" panose="02070603080606020203" pitchFamily="18" charset="0"/>
                        </a:rPr>
                        <a:t>Linear Algebra</a:t>
                      </a:r>
                    </a:p>
                  </a:txBody>
                  <a:tcPr marL="91395" marR="91395" marT="45698" marB="45698"/>
                </a:tc>
                <a:tc>
                  <a:txBody>
                    <a:bodyPr/>
                    <a:lstStyle/>
                    <a:p>
                      <a:pPr algn="ctr"/>
                      <a:r>
                        <a:rPr lang="en-US" sz="2800" dirty="0">
                          <a:latin typeface="Bodoni MT" panose="02070603080606020203" pitchFamily="18" charset="0"/>
                        </a:rPr>
                        <a:t>Linear Algebra</a:t>
                      </a:r>
                    </a:p>
                  </a:txBody>
                  <a:tcPr marL="91395" marR="91395" marT="45698" marB="45698"/>
                </a:tc>
                <a:tc>
                  <a:txBody>
                    <a:bodyPr/>
                    <a:lstStyle/>
                    <a:p>
                      <a:pPr algn="ctr"/>
                      <a:r>
                        <a:rPr lang="en-US" sz="2800" dirty="0">
                          <a:latin typeface="Bodoni MT" panose="02070603080606020203" pitchFamily="18" charset="0"/>
                        </a:rPr>
                        <a:t>Calculus II</a:t>
                      </a:r>
                    </a:p>
                  </a:txBody>
                  <a:tcPr marL="91395" marR="91395" marT="45698" marB="45698"/>
                </a:tc>
                <a:extLst>
                  <a:ext uri="{0D108BD9-81ED-4DB2-BD59-A6C34878D82A}">
                    <a16:rowId xmlns:a16="http://schemas.microsoft.com/office/drawing/2014/main" val="1624656765"/>
                  </a:ext>
                </a:extLst>
              </a:tr>
              <a:tr h="517906">
                <a:tc>
                  <a:txBody>
                    <a:bodyPr/>
                    <a:lstStyle/>
                    <a:p>
                      <a:pPr algn="ctr"/>
                      <a:endParaRPr lang="en-US" sz="2800" dirty="0">
                        <a:latin typeface="Bodoni MT" panose="02070603080606020203" pitchFamily="18" charset="0"/>
                      </a:endParaRPr>
                    </a:p>
                  </a:txBody>
                  <a:tcPr marL="91395" marR="91395" marT="45698" marB="45698"/>
                </a:tc>
                <a:tc>
                  <a:txBody>
                    <a:bodyPr/>
                    <a:lstStyle/>
                    <a:p>
                      <a:pPr algn="ctr"/>
                      <a:r>
                        <a:rPr lang="en-US" sz="2800" dirty="0">
                          <a:latin typeface="Bodoni MT" panose="02070603080606020203" pitchFamily="18" charset="0"/>
                        </a:rPr>
                        <a:t>Vector Calculus</a:t>
                      </a:r>
                    </a:p>
                  </a:txBody>
                  <a:tcPr marL="91395" marR="91395" marT="45698" marB="45698"/>
                </a:tc>
                <a:tc>
                  <a:txBody>
                    <a:bodyPr/>
                    <a:lstStyle/>
                    <a:p>
                      <a:pPr algn="ctr"/>
                      <a:r>
                        <a:rPr lang="en-US" sz="2800" dirty="0">
                          <a:latin typeface="Bodoni MT" panose="02070603080606020203" pitchFamily="18" charset="0"/>
                        </a:rPr>
                        <a:t>Calculus III</a:t>
                      </a:r>
                    </a:p>
                  </a:txBody>
                  <a:tcPr marL="91395" marR="91395" marT="45698" marB="45698"/>
                </a:tc>
                <a:extLst>
                  <a:ext uri="{0D108BD9-81ED-4DB2-BD59-A6C34878D82A}">
                    <a16:rowId xmlns:a16="http://schemas.microsoft.com/office/drawing/2014/main" val="515506"/>
                  </a:ext>
                </a:extLst>
              </a:tr>
              <a:tr h="517906">
                <a:tc>
                  <a:txBody>
                    <a:bodyPr/>
                    <a:lstStyle/>
                    <a:p>
                      <a:pPr algn="ctr"/>
                      <a:endParaRPr lang="en-US" sz="2800" dirty="0">
                        <a:latin typeface="Bodoni MT" panose="02070603080606020203" pitchFamily="18" charset="0"/>
                      </a:endParaRPr>
                    </a:p>
                  </a:txBody>
                  <a:tcPr marL="91395" marR="91395" marT="45698" marB="45698"/>
                </a:tc>
                <a:tc>
                  <a:txBody>
                    <a:bodyPr/>
                    <a:lstStyle/>
                    <a:p>
                      <a:pPr algn="ctr"/>
                      <a:endParaRPr lang="en-US" sz="2800" dirty="0">
                        <a:latin typeface="Bodoni MT" panose="02070603080606020203" pitchFamily="18" charset="0"/>
                      </a:endParaRPr>
                    </a:p>
                  </a:txBody>
                  <a:tcPr marL="91395" marR="91395" marT="45698" marB="45698"/>
                </a:tc>
                <a:tc>
                  <a:txBody>
                    <a:bodyPr/>
                    <a:lstStyle/>
                    <a:p>
                      <a:pPr algn="ctr"/>
                      <a:r>
                        <a:rPr lang="en-US" sz="2800" dirty="0">
                          <a:latin typeface="Bodoni MT" panose="02070603080606020203" pitchFamily="18" charset="0"/>
                        </a:rPr>
                        <a:t>Statistics I</a:t>
                      </a:r>
                    </a:p>
                  </a:txBody>
                  <a:tcPr marL="91395" marR="91395" marT="45698" marB="45698"/>
                </a:tc>
                <a:extLst>
                  <a:ext uri="{0D108BD9-81ED-4DB2-BD59-A6C34878D82A}">
                    <a16:rowId xmlns:a16="http://schemas.microsoft.com/office/drawing/2014/main" val="110703754"/>
                  </a:ext>
                </a:extLst>
              </a:tr>
            </a:tbl>
          </a:graphicData>
        </a:graphic>
      </p:graphicFrame>
    </p:spTree>
    <p:extLst>
      <p:ext uri="{BB962C8B-B14F-4D97-AF65-F5344CB8AC3E}">
        <p14:creationId xmlns:p14="http://schemas.microsoft.com/office/powerpoint/2010/main" val="2058811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D5163-F7FA-4754-B141-B956D0EDAB84}"/>
              </a:ext>
            </a:extLst>
          </p:cNvPr>
          <p:cNvSpPr>
            <a:spLocks noGrp="1"/>
          </p:cNvSpPr>
          <p:nvPr>
            <p:ph type="title"/>
          </p:nvPr>
        </p:nvSpPr>
        <p:spPr>
          <a:xfrm>
            <a:off x="1006929" y="381000"/>
            <a:ext cx="7200900" cy="1485900"/>
          </a:xfrm>
        </p:spPr>
        <p:txBody>
          <a:bodyPr/>
          <a:lstStyle/>
          <a:p>
            <a:pPr algn="ctr"/>
            <a:r>
              <a:rPr lang="en-US" b="1" dirty="0">
                <a:solidFill>
                  <a:schemeClr val="tx1"/>
                </a:solidFill>
                <a:latin typeface="Bodoni MT" panose="02070603080606020203" pitchFamily="18" charset="0"/>
              </a:rPr>
              <a:t>Structure of MTH-205</a:t>
            </a:r>
          </a:p>
        </p:txBody>
      </p:sp>
      <p:sp>
        <p:nvSpPr>
          <p:cNvPr id="3" name="Content Placeholder 2">
            <a:extLst>
              <a:ext uri="{FF2B5EF4-FFF2-40B4-BE49-F238E27FC236}">
                <a16:creationId xmlns:a16="http://schemas.microsoft.com/office/drawing/2014/main" id="{8A611071-7823-47C1-8E77-4D00A5C6A5DF}"/>
              </a:ext>
            </a:extLst>
          </p:cNvPr>
          <p:cNvSpPr>
            <a:spLocks noGrp="1"/>
          </p:cNvSpPr>
          <p:nvPr>
            <p:ph idx="1"/>
          </p:nvPr>
        </p:nvSpPr>
        <p:spPr>
          <a:xfrm>
            <a:off x="1017815" y="1119992"/>
            <a:ext cx="7200900" cy="3372407"/>
          </a:xfrm>
        </p:spPr>
        <p:txBody>
          <a:bodyPr vert="horz" lIns="68580" tIns="34290" rIns="68580" bIns="34290" rtlCol="0" anchor="t">
            <a:noAutofit/>
          </a:bodyPr>
          <a:lstStyle/>
          <a:p>
            <a:pPr marL="287655" indent="-287655"/>
            <a:r>
              <a:rPr lang="en-US" sz="2400" dirty="0">
                <a:solidFill>
                  <a:schemeClr val="tx1"/>
                </a:solidFill>
                <a:latin typeface="Bodoni MT" panose="02070603080606020203" pitchFamily="18" charset="0"/>
              </a:rPr>
              <a:t>Class was devoted to group discussions and development of our ideas.  It was a conversation rather than a lecture.</a:t>
            </a:r>
          </a:p>
          <a:p>
            <a:pPr marL="287655" indent="-287655"/>
            <a:r>
              <a:rPr lang="en-US" sz="2400" dirty="0">
                <a:solidFill>
                  <a:schemeClr val="tx1"/>
                </a:solidFill>
                <a:latin typeface="Bodoni MT" panose="02070603080606020203" pitchFamily="18" charset="0"/>
              </a:rPr>
              <a:t>Discussions in class carried over to homework.</a:t>
            </a:r>
          </a:p>
          <a:p>
            <a:pPr marL="685419" lvl="1" indent="-287655"/>
            <a:r>
              <a:rPr lang="en-US" sz="2400" i="0" dirty="0">
                <a:solidFill>
                  <a:schemeClr val="tx1"/>
                </a:solidFill>
                <a:latin typeface="Bodoni MT" panose="02070603080606020203" pitchFamily="18" charset="0"/>
              </a:rPr>
              <a:t>Journal Prompts</a:t>
            </a:r>
          </a:p>
          <a:p>
            <a:pPr lvl="1" indent="-287655"/>
            <a:r>
              <a:rPr lang="en-US" sz="2400" i="0" dirty="0">
                <a:solidFill>
                  <a:schemeClr val="tx1"/>
                </a:solidFill>
                <a:latin typeface="Bodoni MT" panose="02070603080606020203" pitchFamily="18" charset="0"/>
              </a:rPr>
              <a:t>Homework</a:t>
            </a:r>
          </a:p>
          <a:p>
            <a:pPr marL="287655" indent="-287655"/>
            <a:r>
              <a:rPr lang="en-US" sz="2400" dirty="0">
                <a:solidFill>
                  <a:schemeClr val="tx1"/>
                </a:solidFill>
                <a:latin typeface="Bodoni MT" panose="02070603080606020203" pitchFamily="18" charset="0"/>
              </a:rPr>
              <a:t>Topics included root approximation methods, limits, sequences, continuity, and phrasing and testing conjectures.</a:t>
            </a:r>
          </a:p>
          <a:p>
            <a:pPr marL="287655" indent="-287655"/>
            <a:r>
              <a:rPr lang="en-US" sz="2400" dirty="0">
                <a:solidFill>
                  <a:schemeClr val="tx1"/>
                </a:solidFill>
                <a:latin typeface="Bodoni MT" panose="02070603080606020203" pitchFamily="18" charset="0"/>
              </a:rPr>
              <a:t>Guiding questions almost never had a single correct answer.</a:t>
            </a:r>
          </a:p>
          <a:p>
            <a:pPr marL="287655" indent="-287655"/>
            <a:r>
              <a:rPr lang="en-US" sz="2400" dirty="0">
                <a:solidFill>
                  <a:schemeClr val="tx1"/>
                </a:solidFill>
                <a:latin typeface="Bodoni MT" panose="02070603080606020203" pitchFamily="18" charset="0"/>
              </a:rPr>
              <a:t>Two main methods for root approximation were created, the Bisection Method and the Decimal Expansion Method. </a:t>
            </a:r>
          </a:p>
        </p:txBody>
      </p:sp>
    </p:spTree>
    <p:extLst>
      <p:ext uri="{BB962C8B-B14F-4D97-AF65-F5344CB8AC3E}">
        <p14:creationId xmlns:p14="http://schemas.microsoft.com/office/powerpoint/2010/main" val="69485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2">
                <a:extLst>
                  <a:ext uri="{FF2B5EF4-FFF2-40B4-BE49-F238E27FC236}">
                    <a16:creationId xmlns:a16="http://schemas.microsoft.com/office/drawing/2014/main" id="{F85774C4-FF08-480A-952B-63E51C6A7604}"/>
                  </a:ext>
                </a:extLst>
              </p:cNvPr>
              <p:cNvSpPr>
                <a:spLocks noChangeArrowheads="1"/>
              </p:cNvSpPr>
              <p:nvPr/>
            </p:nvSpPr>
            <p:spPr bwMode="auto">
              <a:xfrm>
                <a:off x="932506" y="1050760"/>
                <a:ext cx="7814930" cy="4756479"/>
              </a:xfrm>
              <a:prstGeom prst="roundRect">
                <a:avLst/>
              </a:prstGeom>
              <a:solidFill>
                <a:schemeClr val="accent5">
                  <a:lumMod val="40000"/>
                  <a:lumOff val="60000"/>
                </a:schemeClr>
              </a:solidFill>
              <a:ln>
                <a:noFill/>
              </a:ln>
              <a:effec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718" dirty="0">
                    <a:solidFill>
                      <a:srgbClr val="001133"/>
                    </a:solidFill>
                    <a:latin typeface="Bodoni MT" panose="02070603080606020203" pitchFamily="18" charset="0"/>
                  </a:rPr>
                  <a:t>At the end of class, we came up with the following definition: </a:t>
                </a:r>
                <a:r>
                  <a:rPr lang="en-US" altLang="en-US" sz="1718" i="1" dirty="0">
                    <a:solidFill>
                      <a:srgbClr val="001133"/>
                    </a:solidFill>
                    <a:latin typeface="Bodoni MT" panose="02070603080606020203" pitchFamily="18" charset="0"/>
                  </a:rPr>
                  <a:t>A sequence </a:t>
                </a:r>
                <a:r>
                  <a:rPr lang="en-US" altLang="en-US" sz="1718" dirty="0">
                    <a:solidFill>
                      <a:srgbClr val="001133"/>
                    </a:solidFill>
                    <a:latin typeface="Bodoni MT" panose="02070603080606020203" pitchFamily="18" charset="0"/>
                  </a:rPr>
                  <a:t>{</a:t>
                </a:r>
                <a14:m>
                  <m:oMath xmlns:m="http://schemas.openxmlformats.org/officeDocument/2006/math">
                    <m:sSub>
                      <m:sSubPr>
                        <m:ctrlPr>
                          <a:rPr lang="en-US" altLang="en-US" sz="1718" i="1" dirty="0">
                            <a:solidFill>
                              <a:srgbClr val="001133"/>
                            </a:solidFill>
                            <a:latin typeface="Cambria Math" panose="02040503050406030204" pitchFamily="18" charset="0"/>
                          </a:rPr>
                        </m:ctrlPr>
                      </m:sSubPr>
                      <m:e>
                        <m:r>
                          <a:rPr lang="en-US" altLang="en-US" sz="1718" i="1" dirty="0">
                            <a:solidFill>
                              <a:srgbClr val="001133"/>
                            </a:solidFill>
                            <a:latin typeface="Cambria Math" panose="02040503050406030204" pitchFamily="18" charset="0"/>
                          </a:rPr>
                          <m:t>𝑎</m:t>
                        </m:r>
                      </m:e>
                      <m:sub>
                        <m:r>
                          <a:rPr lang="en-US" altLang="en-US" sz="1718" i="1" dirty="0">
                            <a:solidFill>
                              <a:srgbClr val="001133"/>
                            </a:solidFill>
                            <a:latin typeface="Cambria Math" panose="02040503050406030204" pitchFamily="18" charset="0"/>
                          </a:rPr>
                          <m:t>𝑛</m:t>
                        </m:r>
                      </m:sub>
                    </m:sSub>
                  </m:oMath>
                </a14:m>
                <a:r>
                  <a:rPr lang="en-US" altLang="en-US" sz="1718" dirty="0">
                    <a:solidFill>
                      <a:srgbClr val="001133"/>
                    </a:solidFill>
                    <a:latin typeface="Bodoni MT" panose="02070603080606020203" pitchFamily="18" charset="0"/>
                  </a:rPr>
                  <a:t>}</a:t>
                </a:r>
                <a:r>
                  <a:rPr lang="en-US" altLang="en-US" sz="1718" i="1" dirty="0">
                    <a:solidFill>
                      <a:srgbClr val="001133"/>
                    </a:solidFill>
                    <a:latin typeface="Bodoni MT" panose="02070603080606020203" pitchFamily="18" charset="0"/>
                  </a:rPr>
                  <a:t> is bounded if and only if </a:t>
                </a:r>
                <a14:m>
                  <m:oMath xmlns:m="http://schemas.openxmlformats.org/officeDocument/2006/math">
                    <m:sSub>
                      <m:sSubPr>
                        <m:ctrlPr>
                          <a:rPr lang="en-US" altLang="en-US" sz="1718" i="1" dirty="0">
                            <a:solidFill>
                              <a:srgbClr val="001133"/>
                            </a:solidFill>
                            <a:latin typeface="Cambria Math" panose="02040503050406030204" pitchFamily="18" charset="0"/>
                          </a:rPr>
                        </m:ctrlPr>
                      </m:sSubPr>
                      <m:e>
                        <m:r>
                          <a:rPr lang="en-US" altLang="en-US" sz="1718" i="1" dirty="0">
                            <a:solidFill>
                              <a:srgbClr val="001133"/>
                            </a:solidFill>
                            <a:latin typeface="Cambria Math" panose="02040503050406030204" pitchFamily="18" charset="0"/>
                          </a:rPr>
                          <m:t>|</m:t>
                        </m:r>
                        <m:r>
                          <a:rPr lang="en-US" altLang="en-US" sz="1718" i="1" dirty="0">
                            <a:solidFill>
                              <a:srgbClr val="001133"/>
                            </a:solidFill>
                            <a:latin typeface="Cambria Math" panose="02040503050406030204" pitchFamily="18" charset="0"/>
                          </a:rPr>
                          <m:t>𝑎</m:t>
                        </m:r>
                      </m:e>
                      <m:sub>
                        <m:r>
                          <a:rPr lang="en-US" altLang="en-US" sz="1718" i="1" dirty="0">
                            <a:solidFill>
                              <a:srgbClr val="001133"/>
                            </a:solidFill>
                            <a:latin typeface="Cambria Math" panose="02040503050406030204" pitchFamily="18" charset="0"/>
                          </a:rPr>
                          <m:t>𝑛</m:t>
                        </m:r>
                      </m:sub>
                    </m:sSub>
                    <m:r>
                      <a:rPr lang="en-US" altLang="en-US" sz="1718" i="1" dirty="0">
                        <a:solidFill>
                          <a:srgbClr val="001133"/>
                        </a:solidFill>
                        <a:latin typeface="Cambria Math" panose="02040503050406030204" pitchFamily="18" charset="0"/>
                      </a:rPr>
                      <m:t>|&lt;</m:t>
                    </m:r>
                    <m:r>
                      <a:rPr lang="en-US" altLang="en-US" sz="1718" i="1" dirty="0">
                        <a:solidFill>
                          <a:srgbClr val="001133"/>
                        </a:solidFill>
                        <a:latin typeface="Cambria Math" panose="02040503050406030204" pitchFamily="18" charset="0"/>
                      </a:rPr>
                      <m:t>𝐾</m:t>
                    </m:r>
                    <m:r>
                      <a:rPr lang="en-US" altLang="en-US" sz="1718" i="1" dirty="0">
                        <a:solidFill>
                          <a:srgbClr val="001133"/>
                        </a:solidFill>
                        <a:latin typeface="Cambria Math" panose="02040503050406030204" pitchFamily="18" charset="0"/>
                      </a:rPr>
                      <m:t> </m:t>
                    </m:r>
                  </m:oMath>
                </a14:m>
                <a:r>
                  <a:rPr lang="en-US" altLang="en-US" sz="1718" i="1" dirty="0">
                    <a:solidFill>
                      <a:srgbClr val="001133"/>
                    </a:solidFill>
                    <a:latin typeface="Bodoni MT" panose="02070603080606020203" pitchFamily="18" charset="0"/>
                  </a:rPr>
                  <a:t>where </a:t>
                </a:r>
                <a:r>
                  <a:rPr lang="en-US" altLang="en-US" sz="1718" dirty="0">
                    <a:solidFill>
                      <a:srgbClr val="001133"/>
                    </a:solidFill>
                    <a:latin typeface="Bodoni MT" panose="02070603080606020203" pitchFamily="18" charset="0"/>
                  </a:rPr>
                  <a:t>K</a:t>
                </a:r>
                <a:r>
                  <a:rPr lang="en-US" altLang="en-US" sz="1718" i="1" dirty="0">
                    <a:solidFill>
                      <a:srgbClr val="001133"/>
                    </a:solidFill>
                    <a:latin typeface="Bodoni MT" panose="02070603080606020203" pitchFamily="18" charset="0"/>
                  </a:rPr>
                  <a:t> is a real number and n is any natural number.</a:t>
                </a:r>
                <a:endParaRPr lang="en-US" altLang="en-US" sz="1718" dirty="0">
                  <a:solidFill>
                    <a:prstClr val="black"/>
                  </a:solidFill>
                  <a:latin typeface="Bodoni MT" panose="02070603080606020203" pitchFamily="18" charset="0"/>
                </a:endParaRPr>
              </a:p>
              <a:p>
                <a:pPr marL="257175" indent="-257175" defTabSz="685800">
                  <a:buFont typeface="Arial" panose="020B0604020202020204" pitchFamily="34" charset="0"/>
                  <a:buChar char="•"/>
                </a:pPr>
                <a:r>
                  <a:rPr lang="en-US" altLang="en-US" sz="1718" dirty="0">
                    <a:solidFill>
                      <a:srgbClr val="001133"/>
                    </a:solidFill>
                    <a:latin typeface="Bodoni MT" panose="02070603080606020203" pitchFamily="18" charset="0"/>
                  </a:rPr>
                  <a:t>Prompt 1. This statement seems to capture our idea, but in math we tend to use the words "there exists" and "for all" to allow us to be more precise with our meanings. Rewrite the definition for </a:t>
                </a:r>
                <a:r>
                  <a:rPr lang="en-US" altLang="en-US" sz="1718" i="1" dirty="0">
                    <a:solidFill>
                      <a:srgbClr val="001133"/>
                    </a:solidFill>
                    <a:latin typeface="Bodoni MT" panose="02070603080606020203" pitchFamily="18" charset="0"/>
                  </a:rPr>
                  <a:t>bounded</a:t>
                </a:r>
                <a:r>
                  <a:rPr lang="en-US" altLang="en-US" sz="1718" dirty="0">
                    <a:solidFill>
                      <a:srgbClr val="001133"/>
                    </a:solidFill>
                    <a:latin typeface="Bodoni MT" panose="02070603080606020203" pitchFamily="18" charset="0"/>
                  </a:rPr>
                  <a:t> so that it uses "there exists" and "for all".</a:t>
                </a:r>
                <a:endParaRPr lang="en-US" altLang="en-US" sz="1718" dirty="0">
                  <a:solidFill>
                    <a:prstClr val="black"/>
                  </a:solidFill>
                  <a:latin typeface="Bodoni MT" panose="02070603080606020203" pitchFamily="18" charset="0"/>
                </a:endParaRPr>
              </a:p>
              <a:p>
                <a:pPr marL="257175" indent="-257175" defTabSz="685800">
                  <a:buFont typeface="Arial" panose="020B0604020202020204" pitchFamily="34" charset="0"/>
                  <a:buChar char="•"/>
                </a:pPr>
                <a:r>
                  <a:rPr lang="en-US" altLang="en-US" sz="1718" dirty="0">
                    <a:solidFill>
                      <a:srgbClr val="001133"/>
                    </a:solidFill>
                    <a:latin typeface="Bodoni MT" panose="02070603080606020203" pitchFamily="18" charset="0"/>
                  </a:rPr>
                  <a:t>Prompt 2. Tweak this definition to write a new definition for </a:t>
                </a:r>
                <a:r>
                  <a:rPr lang="en-US" altLang="en-US" sz="1718" i="1" dirty="0">
                    <a:solidFill>
                      <a:srgbClr val="001133"/>
                    </a:solidFill>
                    <a:latin typeface="Bodoni MT" panose="02070603080606020203" pitchFamily="18" charset="0"/>
                  </a:rPr>
                  <a:t>bounded above</a:t>
                </a:r>
                <a:r>
                  <a:rPr lang="en-US" altLang="en-US" sz="1718" dirty="0">
                    <a:solidFill>
                      <a:srgbClr val="001133"/>
                    </a:solidFill>
                    <a:latin typeface="Bodoni MT" panose="02070603080606020203" pitchFamily="18" charset="0"/>
                  </a:rPr>
                  <a:t>. That is, fill in the following: </a:t>
                </a:r>
                <a:r>
                  <a:rPr lang="en-US" altLang="en-US" sz="1718" i="1" dirty="0">
                    <a:solidFill>
                      <a:srgbClr val="001133"/>
                    </a:solidFill>
                    <a:latin typeface="Bodoni MT" panose="02070603080606020203" pitchFamily="18" charset="0"/>
                  </a:rPr>
                  <a:t>A sequence </a:t>
                </a:r>
                <a:r>
                  <a:rPr lang="en-US" altLang="en-US" sz="1718" dirty="0">
                    <a:solidFill>
                      <a:srgbClr val="001133"/>
                    </a:solidFill>
                    <a:latin typeface="Bodoni MT" panose="02070603080606020203" pitchFamily="18" charset="0"/>
                  </a:rPr>
                  <a:t>{</a:t>
                </a:r>
                <a14:m>
                  <m:oMath xmlns:m="http://schemas.openxmlformats.org/officeDocument/2006/math">
                    <m:sSub>
                      <m:sSubPr>
                        <m:ctrlPr>
                          <a:rPr lang="en-US" altLang="en-US" sz="1718" i="1" dirty="0">
                            <a:solidFill>
                              <a:srgbClr val="001133"/>
                            </a:solidFill>
                            <a:latin typeface="Cambria Math" panose="02040503050406030204" pitchFamily="18" charset="0"/>
                          </a:rPr>
                        </m:ctrlPr>
                      </m:sSubPr>
                      <m:e>
                        <m:r>
                          <a:rPr lang="en-US" altLang="en-US" sz="1718" i="1" dirty="0">
                            <a:solidFill>
                              <a:srgbClr val="001133"/>
                            </a:solidFill>
                            <a:latin typeface="Cambria Math" panose="02040503050406030204" pitchFamily="18" charset="0"/>
                          </a:rPr>
                          <m:t>𝑎</m:t>
                        </m:r>
                      </m:e>
                      <m:sub>
                        <m:r>
                          <a:rPr lang="en-US" altLang="en-US" sz="1718" i="1" dirty="0">
                            <a:solidFill>
                              <a:srgbClr val="001133"/>
                            </a:solidFill>
                            <a:latin typeface="Cambria Math" panose="02040503050406030204" pitchFamily="18" charset="0"/>
                          </a:rPr>
                          <m:t>𝑛</m:t>
                        </m:r>
                      </m:sub>
                    </m:sSub>
                  </m:oMath>
                </a14:m>
                <a:r>
                  <a:rPr lang="en-US" altLang="en-US" sz="1718" dirty="0">
                    <a:solidFill>
                      <a:srgbClr val="001133"/>
                    </a:solidFill>
                    <a:latin typeface="Bodoni MT" panose="02070603080606020203" pitchFamily="18" charset="0"/>
                  </a:rPr>
                  <a:t>}</a:t>
                </a:r>
                <a:r>
                  <a:rPr lang="en-US" altLang="en-US" sz="1718" i="1" dirty="0">
                    <a:solidFill>
                      <a:srgbClr val="001133"/>
                    </a:solidFill>
                    <a:latin typeface="Bodoni MT" panose="02070603080606020203" pitchFamily="18" charset="0"/>
                  </a:rPr>
                  <a:t> is bounded above if and only if...</a:t>
                </a:r>
                <a:endParaRPr lang="en-US" altLang="en-US" sz="1718" dirty="0">
                  <a:solidFill>
                    <a:prstClr val="black"/>
                  </a:solidFill>
                  <a:latin typeface="Bodoni MT" panose="02070603080606020203" pitchFamily="18" charset="0"/>
                </a:endParaRPr>
              </a:p>
              <a:p>
                <a:pPr marL="257175" indent="-257175" defTabSz="685800">
                  <a:buFont typeface="Arial" panose="020B0604020202020204" pitchFamily="34" charset="0"/>
                  <a:buChar char="•"/>
                </a:pPr>
                <a:r>
                  <a:rPr lang="en-US" altLang="en-US" sz="1718" dirty="0">
                    <a:solidFill>
                      <a:srgbClr val="001133"/>
                    </a:solidFill>
                    <a:latin typeface="Bodoni MT" panose="02070603080606020203" pitchFamily="18" charset="0"/>
                  </a:rPr>
                  <a:t>Prompt 3. Propose a definition of </a:t>
                </a:r>
                <a:r>
                  <a:rPr lang="en-US" altLang="en-US" sz="1718" i="1" dirty="0">
                    <a:solidFill>
                      <a:srgbClr val="001133"/>
                    </a:solidFill>
                    <a:latin typeface="Bodoni MT" panose="02070603080606020203" pitchFamily="18" charset="0"/>
                  </a:rPr>
                  <a:t>unbounded above</a:t>
                </a:r>
                <a:r>
                  <a:rPr lang="en-US" altLang="en-US" sz="1718" dirty="0">
                    <a:solidFill>
                      <a:srgbClr val="001133"/>
                    </a:solidFill>
                    <a:latin typeface="Bodoni MT" panose="02070603080606020203" pitchFamily="18" charset="0"/>
                  </a:rPr>
                  <a:t> (using "there exists" and "for all").</a:t>
                </a:r>
                <a:endParaRPr lang="en-US" altLang="en-US" sz="1718" dirty="0">
                  <a:solidFill>
                    <a:prstClr val="black"/>
                  </a:solidFill>
                  <a:latin typeface="Bodoni MT" panose="02070603080606020203" pitchFamily="18" charset="0"/>
                </a:endParaRPr>
              </a:p>
              <a:p>
                <a:pPr marL="257175" indent="-257175" defTabSz="685800">
                  <a:buFont typeface="Arial" panose="020B0604020202020204" pitchFamily="34" charset="0"/>
                  <a:buChar char="•"/>
                </a:pPr>
                <a:r>
                  <a:rPr lang="en-US" altLang="en-US" sz="1718" dirty="0">
                    <a:solidFill>
                      <a:srgbClr val="001133"/>
                    </a:solidFill>
                    <a:latin typeface="Bodoni MT" panose="02070603080606020203" pitchFamily="18" charset="0"/>
                  </a:rPr>
                  <a:t>Prompt 4. Come up with an example that is unbounded above but does </a:t>
                </a:r>
                <a:r>
                  <a:rPr lang="en-US" altLang="en-US" sz="1718" i="1" dirty="0">
                    <a:solidFill>
                      <a:srgbClr val="001133"/>
                    </a:solidFill>
                    <a:latin typeface="Bodoni MT" panose="02070603080606020203" pitchFamily="18" charset="0"/>
                  </a:rPr>
                  <a:t>not</a:t>
                </a:r>
                <a:r>
                  <a:rPr lang="en-US" altLang="en-US" sz="1718" dirty="0">
                    <a:solidFill>
                      <a:srgbClr val="001133"/>
                    </a:solidFill>
                    <a:latin typeface="Bodoni MT" panose="02070603080606020203" pitchFamily="18" charset="0"/>
                  </a:rPr>
                  <a:t> go to infinity.</a:t>
                </a:r>
                <a:endParaRPr lang="en-US" altLang="en-US" sz="1718" dirty="0">
                  <a:solidFill>
                    <a:prstClr val="black"/>
                  </a:solidFill>
                  <a:latin typeface="Bodoni MT" panose="02070603080606020203" pitchFamily="18" charset="0"/>
                </a:endParaRPr>
              </a:p>
              <a:p>
                <a:pPr marL="257175" indent="-257175" defTabSz="685800">
                  <a:buFont typeface="Arial" panose="020B0604020202020204" pitchFamily="34" charset="0"/>
                  <a:buChar char="•"/>
                </a:pPr>
                <a:r>
                  <a:rPr lang="en-US" altLang="en-US" sz="1718" dirty="0">
                    <a:solidFill>
                      <a:srgbClr val="001133"/>
                    </a:solidFill>
                    <a:latin typeface="Bodoni MT" panose="02070603080606020203" pitchFamily="18" charset="0"/>
                  </a:rPr>
                  <a:t>Prompt 5. Tweak your definition of </a:t>
                </a:r>
                <a:r>
                  <a:rPr lang="en-US" altLang="en-US" sz="1718" i="1" dirty="0">
                    <a:solidFill>
                      <a:srgbClr val="001133"/>
                    </a:solidFill>
                    <a:latin typeface="Bodoni MT" panose="02070603080606020203" pitchFamily="18" charset="0"/>
                  </a:rPr>
                  <a:t>unbounded above</a:t>
                </a:r>
                <a:r>
                  <a:rPr lang="en-US" altLang="en-US" sz="1718" dirty="0">
                    <a:solidFill>
                      <a:srgbClr val="001133"/>
                    </a:solidFill>
                    <a:latin typeface="Bodoni MT" panose="02070603080606020203" pitchFamily="18" charset="0"/>
                  </a:rPr>
                  <a:t> to define sequence convergence to infinity. That is, fill in the following:  </a:t>
                </a:r>
                <a14:m>
                  <m:oMath xmlns:m="http://schemas.openxmlformats.org/officeDocument/2006/math">
                    <m:sSub>
                      <m:sSubPr>
                        <m:ctrlPr>
                          <a:rPr lang="en-US" altLang="en-US" sz="1718" i="1" dirty="0">
                            <a:solidFill>
                              <a:srgbClr val="001133"/>
                            </a:solidFill>
                            <a:latin typeface="Cambria Math" panose="02040503050406030204" pitchFamily="18" charset="0"/>
                          </a:rPr>
                        </m:ctrlPr>
                      </m:sSubPr>
                      <m:e>
                        <m:r>
                          <a:rPr lang="en-US" altLang="en-US" sz="1718" i="1" dirty="0">
                            <a:solidFill>
                              <a:srgbClr val="001133"/>
                            </a:solidFill>
                            <a:latin typeface="Cambria Math" panose="02040503050406030204" pitchFamily="18" charset="0"/>
                          </a:rPr>
                          <m:t>𝑎</m:t>
                        </m:r>
                      </m:e>
                      <m:sub>
                        <m:r>
                          <a:rPr lang="en-US" altLang="en-US" sz="1718" i="1" dirty="0">
                            <a:solidFill>
                              <a:srgbClr val="001133"/>
                            </a:solidFill>
                            <a:latin typeface="Cambria Math" panose="02040503050406030204" pitchFamily="18" charset="0"/>
                          </a:rPr>
                          <m:t>𝑛</m:t>
                        </m:r>
                      </m:sub>
                    </m:sSub>
                  </m:oMath>
                </a14:m>
                <a:r>
                  <a:rPr lang="en-US" altLang="en-US" sz="1718" dirty="0">
                    <a:solidFill>
                      <a:srgbClr val="001133"/>
                    </a:solidFill>
                    <a:latin typeface="Bodoni MT" panose="02070603080606020203" pitchFamily="18" charset="0"/>
                  </a:rPr>
                  <a:t> →∞</a:t>
                </a:r>
                <a:r>
                  <a:rPr lang="en-US" altLang="en-US" sz="1718" i="1" dirty="0">
                    <a:solidFill>
                      <a:srgbClr val="001133"/>
                    </a:solidFill>
                    <a:latin typeface="Bodoni MT" panose="02070603080606020203" pitchFamily="18" charset="0"/>
                  </a:rPr>
                  <a:t> as </a:t>
                </a:r>
                <a:r>
                  <a:rPr lang="en-US" altLang="en-US" sz="1718" dirty="0">
                    <a:solidFill>
                      <a:srgbClr val="001133"/>
                    </a:solidFill>
                    <a:latin typeface="Bodoni MT" panose="02070603080606020203" pitchFamily="18" charset="0"/>
                  </a:rPr>
                  <a:t>n→∞</a:t>
                </a:r>
                <a:r>
                  <a:rPr lang="en-US" altLang="en-US" sz="1718" i="1" dirty="0">
                    <a:solidFill>
                      <a:srgbClr val="001133"/>
                    </a:solidFill>
                    <a:latin typeface="Bodoni MT" panose="02070603080606020203" pitchFamily="18" charset="0"/>
                  </a:rPr>
                  <a:t> for some sequence </a:t>
                </a:r>
                <a:r>
                  <a:rPr lang="en-US" altLang="en-US" sz="1718" dirty="0">
                    <a:solidFill>
                      <a:srgbClr val="001133"/>
                    </a:solidFill>
                    <a:latin typeface="Bodoni MT" panose="02070603080606020203" pitchFamily="18" charset="0"/>
                  </a:rPr>
                  <a:t>{</a:t>
                </a:r>
                <a14:m>
                  <m:oMath xmlns:m="http://schemas.openxmlformats.org/officeDocument/2006/math">
                    <m:sSub>
                      <m:sSubPr>
                        <m:ctrlPr>
                          <a:rPr lang="en-US" altLang="en-US" sz="1718" i="1" dirty="0">
                            <a:solidFill>
                              <a:srgbClr val="001133"/>
                            </a:solidFill>
                            <a:latin typeface="Cambria Math" panose="02040503050406030204" pitchFamily="18" charset="0"/>
                          </a:rPr>
                        </m:ctrlPr>
                      </m:sSubPr>
                      <m:e>
                        <m:r>
                          <a:rPr lang="en-US" altLang="en-US" sz="1718" i="1" dirty="0">
                            <a:solidFill>
                              <a:srgbClr val="001133"/>
                            </a:solidFill>
                            <a:latin typeface="Cambria Math" panose="02040503050406030204" pitchFamily="18" charset="0"/>
                          </a:rPr>
                          <m:t>𝑎</m:t>
                        </m:r>
                      </m:e>
                      <m:sub>
                        <m:r>
                          <a:rPr lang="en-US" altLang="en-US" sz="1718" i="1" dirty="0">
                            <a:solidFill>
                              <a:srgbClr val="001133"/>
                            </a:solidFill>
                            <a:latin typeface="Cambria Math" panose="02040503050406030204" pitchFamily="18" charset="0"/>
                          </a:rPr>
                          <m:t>𝑛</m:t>
                        </m:r>
                      </m:sub>
                    </m:sSub>
                  </m:oMath>
                </a14:m>
                <a:r>
                  <a:rPr lang="en-US" altLang="en-US" sz="1718" dirty="0">
                    <a:solidFill>
                      <a:srgbClr val="001133"/>
                    </a:solidFill>
                    <a:latin typeface="Bodoni MT" panose="02070603080606020203" pitchFamily="18" charset="0"/>
                  </a:rPr>
                  <a:t>}</a:t>
                </a:r>
                <a:r>
                  <a:rPr lang="en-US" altLang="en-US" sz="1718" i="1" dirty="0">
                    <a:solidFill>
                      <a:srgbClr val="001133"/>
                    </a:solidFill>
                    <a:latin typeface="Bodoni MT" panose="02070603080606020203" pitchFamily="18" charset="0"/>
                  </a:rPr>
                  <a:t> if and only if...</a:t>
                </a:r>
                <a:endParaRPr lang="en-US" altLang="en-US" sz="1718" dirty="0">
                  <a:solidFill>
                    <a:prstClr val="black"/>
                  </a:solidFill>
                  <a:latin typeface="Bodoni MT" panose="02070603080606020203" pitchFamily="18" charset="0"/>
                </a:endParaRPr>
              </a:p>
            </p:txBody>
          </p:sp>
        </mc:Choice>
        <mc:Fallback xmlns="">
          <p:sp>
            <p:nvSpPr>
              <p:cNvPr id="6" name="Rectangle 2">
                <a:extLst>
                  <a:ext uri="{FF2B5EF4-FFF2-40B4-BE49-F238E27FC236}">
                    <a16:creationId xmlns:a16="http://schemas.microsoft.com/office/drawing/2014/main" id="{F85774C4-FF08-480A-952B-63E51C6A7604}"/>
                  </a:ext>
                </a:extLst>
              </p:cNvPr>
              <p:cNvSpPr>
                <a:spLocks noRot="1" noChangeAspect="1" noMove="1" noResize="1" noEditPoints="1" noAdjustHandles="1" noChangeArrowheads="1" noChangeShapeType="1" noTextEdit="1"/>
              </p:cNvSpPr>
              <p:nvPr/>
            </p:nvSpPr>
            <p:spPr bwMode="auto">
              <a:xfrm>
                <a:off x="932506" y="1050760"/>
                <a:ext cx="7814930" cy="4756479"/>
              </a:xfrm>
              <a:prstGeom prst="roundRect">
                <a:avLst/>
              </a:prstGeom>
              <a:blipFill>
                <a:blip r:embed="rId2"/>
                <a:stretch>
                  <a:fillRect/>
                </a:stretch>
              </a:blipFill>
              <a:ln>
                <a:noFill/>
              </a:ln>
              <a:effectLst/>
            </p:spPr>
            <p:txBody>
              <a:bodyPr/>
              <a:lstStyle/>
              <a:p>
                <a:r>
                  <a:rPr lang="en-US">
                    <a:noFill/>
                  </a:rPr>
                  <a:t> </a:t>
                </a:r>
              </a:p>
            </p:txBody>
          </p:sp>
        </mc:Fallback>
      </mc:AlternateContent>
      <p:sp>
        <p:nvSpPr>
          <p:cNvPr id="7" name="Rectangle 3">
            <a:extLst>
              <a:ext uri="{FF2B5EF4-FFF2-40B4-BE49-F238E27FC236}">
                <a16:creationId xmlns:a16="http://schemas.microsoft.com/office/drawing/2014/main" id="{D3077869-EFB2-4C5E-AF1E-3E97B8FB6ABA}"/>
              </a:ext>
            </a:extLst>
          </p:cNvPr>
          <p:cNvSpPr>
            <a:spLocks noChangeArrowheads="1"/>
          </p:cNvSpPr>
          <p:nvPr/>
        </p:nvSpPr>
        <p:spPr bwMode="auto">
          <a:xfrm>
            <a:off x="262656" y="10525615"/>
            <a:ext cx="2744188"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dirty="0">
                <a:solidFill>
                  <a:srgbClr val="001133"/>
                </a:solidFill>
                <a:latin typeface="Helvetica Neue"/>
              </a:rPr>
              <a:t>Prompt 1: We all think that </a:t>
            </a:r>
            <a:r>
              <a:rPr lang="en-US" altLang="en-US" sz="1125" dirty="0" err="1">
                <a:solidFill>
                  <a:srgbClr val="001133"/>
                </a:solidFill>
                <a:latin typeface="MathJax_Math-italic"/>
              </a:rPr>
              <a:t>lim</a:t>
            </a:r>
            <a:r>
              <a:rPr lang="en-US" altLang="en-US" sz="750" dirty="0" err="1">
                <a:solidFill>
                  <a:srgbClr val="001133"/>
                </a:solidFill>
                <a:latin typeface="MathJax_Math-italic"/>
              </a:rPr>
              <a:t>k</a:t>
            </a:r>
            <a:r>
              <a:rPr lang="en-US" altLang="en-US" sz="750" dirty="0">
                <a:solidFill>
                  <a:srgbClr val="001133"/>
                </a:solidFill>
                <a:latin typeface="MathJax_Main"/>
              </a:rPr>
              <a:t>→∞</a:t>
            </a:r>
            <a:r>
              <a:rPr lang="en-US" altLang="en-US" sz="1125" dirty="0">
                <a:solidFill>
                  <a:srgbClr val="001133"/>
                </a:solidFill>
                <a:latin typeface="MathJax_Math-italic"/>
              </a:rPr>
              <a:t>b</a:t>
            </a:r>
            <a:r>
              <a:rPr lang="en-US" altLang="en-US" sz="750" dirty="0">
                <a:solidFill>
                  <a:srgbClr val="001133"/>
                </a:solidFill>
                <a:latin typeface="MathJax_Math-italic"/>
              </a:rPr>
              <a:t>k</a:t>
            </a:r>
            <a:r>
              <a:rPr lang="en-US" altLang="en-US" sz="1125" dirty="0">
                <a:solidFill>
                  <a:srgbClr val="001133"/>
                </a:solidFill>
                <a:latin typeface="MathJax_Main"/>
              </a:rPr>
              <a:t>−</a:t>
            </a:r>
            <a:r>
              <a:rPr lang="en-US" altLang="en-US" sz="1125" dirty="0" err="1">
                <a:solidFill>
                  <a:srgbClr val="001133"/>
                </a:solidFill>
                <a:latin typeface="MathJax_Math-italic"/>
              </a:rPr>
              <a:t>a</a:t>
            </a:r>
            <a:r>
              <a:rPr lang="en-US" altLang="en-US" sz="750" dirty="0" err="1">
                <a:solidFill>
                  <a:srgbClr val="001133"/>
                </a:solidFill>
                <a:latin typeface="MathJax_Math-italic"/>
              </a:rPr>
              <a:t>k</a:t>
            </a:r>
            <a:r>
              <a:rPr lang="en-US" altLang="en-US" sz="1125" dirty="0">
                <a:solidFill>
                  <a:srgbClr val="001133"/>
                </a:solidFill>
                <a:latin typeface="MathJax_Main"/>
              </a:rPr>
              <a:t>=0</a:t>
            </a:r>
            <a:r>
              <a:rPr lang="en-US" altLang="en-US" sz="825" dirty="0">
                <a:solidFill>
                  <a:srgbClr val="001133"/>
                </a:solidFill>
                <a:latin typeface="Helvetica Neue"/>
              </a:rPr>
              <a:t> using the bisection method. We want to prove this! So, suppose that we think that </a:t>
            </a:r>
            <a:r>
              <a:rPr lang="en-US" altLang="en-US" sz="1125" dirty="0" err="1">
                <a:solidFill>
                  <a:srgbClr val="001133"/>
                </a:solidFill>
                <a:latin typeface="MathJax_Math-italic"/>
              </a:rPr>
              <a:t>lim</a:t>
            </a:r>
            <a:r>
              <a:rPr lang="en-US" altLang="en-US" sz="750" dirty="0" err="1">
                <a:solidFill>
                  <a:srgbClr val="001133"/>
                </a:solidFill>
                <a:latin typeface="MathJax_Math-italic"/>
              </a:rPr>
              <a:t>k</a:t>
            </a:r>
            <a:r>
              <a:rPr lang="en-US" altLang="en-US" sz="750" dirty="0">
                <a:solidFill>
                  <a:srgbClr val="001133"/>
                </a:solidFill>
                <a:latin typeface="MathJax_Main"/>
              </a:rPr>
              <a:t>→∞</a:t>
            </a:r>
            <a:r>
              <a:rPr lang="en-US" altLang="en-US" sz="1125" dirty="0" err="1">
                <a:solidFill>
                  <a:srgbClr val="001133"/>
                </a:solidFill>
                <a:latin typeface="MathJax_Math-italic"/>
              </a:rPr>
              <a:t>c</a:t>
            </a:r>
            <a:r>
              <a:rPr lang="en-US" altLang="en-US" sz="750" dirty="0" err="1">
                <a:solidFill>
                  <a:srgbClr val="001133"/>
                </a:solidFill>
                <a:latin typeface="MathJax_Math-italic"/>
              </a:rPr>
              <a:t>n</a:t>
            </a:r>
            <a:r>
              <a:rPr lang="en-US" altLang="en-US" sz="1125" dirty="0">
                <a:solidFill>
                  <a:srgbClr val="001133"/>
                </a:solidFill>
                <a:latin typeface="MathJax_Main"/>
              </a:rPr>
              <a:t>=0</a:t>
            </a:r>
            <a:r>
              <a:rPr lang="en-US" altLang="en-US" sz="825" dirty="0">
                <a:solidFill>
                  <a:srgbClr val="001133"/>
                </a:solidFill>
                <a:latin typeface="Helvetica Neue"/>
              </a:rPr>
              <a:t> for some sequence </a:t>
            </a:r>
            <a:r>
              <a:rPr lang="en-US" altLang="en-US" sz="1125" dirty="0">
                <a:solidFill>
                  <a:srgbClr val="001133"/>
                </a:solidFill>
                <a:latin typeface="MathJax_Main"/>
              </a:rPr>
              <a:t>{</a:t>
            </a:r>
            <a:r>
              <a:rPr lang="en-US" altLang="en-US" sz="1125" dirty="0" err="1">
                <a:solidFill>
                  <a:srgbClr val="001133"/>
                </a:solidFill>
                <a:latin typeface="MathJax_Math-italic"/>
              </a:rPr>
              <a:t>c</a:t>
            </a:r>
            <a:r>
              <a:rPr lang="en-US" altLang="en-US" sz="750" dirty="0" err="1">
                <a:solidFill>
                  <a:srgbClr val="001133"/>
                </a:solidFill>
                <a:latin typeface="MathJax_Math-italic"/>
              </a:rPr>
              <a:t>n</a:t>
            </a:r>
            <a:r>
              <a:rPr lang="en-US" altLang="en-US" sz="1125" dirty="0">
                <a:solidFill>
                  <a:srgbClr val="001133"/>
                </a:solidFill>
                <a:latin typeface="MathJax_Main"/>
              </a:rPr>
              <a:t>}</a:t>
            </a:r>
            <a:r>
              <a:rPr lang="en-US" altLang="en-US" sz="825" dirty="0">
                <a:solidFill>
                  <a:srgbClr val="001133"/>
                </a:solidFill>
                <a:latin typeface="Helvetica Neue"/>
              </a:rPr>
              <a:t>. How do we go about proving that?</a:t>
            </a:r>
            <a:endParaRPr lang="en-US" altLang="en-US" sz="600" dirty="0">
              <a:solidFill>
                <a:prstClr val="black"/>
              </a:solidFill>
            </a:endParaRPr>
          </a:p>
          <a:p>
            <a:pPr defTabSz="685800"/>
            <a:r>
              <a:rPr lang="en-US" altLang="en-US" sz="825" dirty="0">
                <a:solidFill>
                  <a:srgbClr val="001133"/>
                </a:solidFill>
                <a:latin typeface="Helvetica Neue"/>
              </a:rPr>
              <a:t>Prompt 2: Write a proof that the sum of any two odd numbers is an even number.</a:t>
            </a:r>
            <a:endParaRPr lang="en-US" altLang="en-US" sz="1350" dirty="0">
              <a:solidFill>
                <a:prstClr val="black"/>
              </a:solidFill>
            </a:endParaRPr>
          </a:p>
        </p:txBody>
      </p:sp>
      <p:sp>
        <p:nvSpPr>
          <p:cNvPr id="2" name="TextBox 1">
            <a:extLst>
              <a:ext uri="{FF2B5EF4-FFF2-40B4-BE49-F238E27FC236}">
                <a16:creationId xmlns:a16="http://schemas.microsoft.com/office/drawing/2014/main" id="{8D44B9FE-AB44-6E4B-B424-8949239DD55B}"/>
              </a:ext>
            </a:extLst>
          </p:cNvPr>
          <p:cNvSpPr txBox="1"/>
          <p:nvPr/>
        </p:nvSpPr>
        <p:spPr>
          <a:xfrm>
            <a:off x="1447800" y="228600"/>
            <a:ext cx="7584860" cy="584775"/>
          </a:xfrm>
          <a:prstGeom prst="rect">
            <a:avLst/>
          </a:prstGeom>
          <a:noFill/>
        </p:spPr>
        <p:txBody>
          <a:bodyPr wrap="square" rtlCol="0">
            <a:spAutoFit/>
          </a:bodyPr>
          <a:lstStyle/>
          <a:p>
            <a:r>
              <a:rPr lang="en-US" sz="3200" dirty="0">
                <a:latin typeface="Bodoni 72 Book" pitchFamily="2" charset="0"/>
              </a:rPr>
              <a:t>Some student work &amp; journal prompts</a:t>
            </a:r>
          </a:p>
        </p:txBody>
      </p:sp>
    </p:spTree>
    <p:extLst>
      <p:ext uri="{BB962C8B-B14F-4D97-AF65-F5344CB8AC3E}">
        <p14:creationId xmlns:p14="http://schemas.microsoft.com/office/powerpoint/2010/main" val="1037875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8A73-0EA4-4826-8457-C5B0C34FA7BA}"/>
              </a:ext>
            </a:extLst>
          </p:cNvPr>
          <p:cNvSpPr>
            <a:spLocks noGrp="1"/>
          </p:cNvSpPr>
          <p:nvPr>
            <p:ph type="title"/>
          </p:nvPr>
        </p:nvSpPr>
        <p:spPr>
          <a:xfrm>
            <a:off x="1202386" y="381000"/>
            <a:ext cx="7200900" cy="514735"/>
          </a:xfrm>
        </p:spPr>
        <p:txBody>
          <a:bodyPr>
            <a:noAutofit/>
          </a:bodyPr>
          <a:lstStyle/>
          <a:p>
            <a:pPr algn="ctr"/>
            <a:r>
              <a:rPr lang="en-US" b="1" dirty="0">
                <a:solidFill>
                  <a:schemeClr val="tx1"/>
                </a:solidFill>
                <a:latin typeface="Bodoni MT" panose="02070603080606020203" pitchFamily="18" charset="0"/>
              </a:rPr>
              <a:t>The Bisection Method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064E46-40D1-469F-BA7E-745B23F8E40B}"/>
                  </a:ext>
                </a:extLst>
              </p:cNvPr>
              <p:cNvSpPr>
                <a:spLocks noGrp="1"/>
              </p:cNvSpPr>
              <p:nvPr>
                <p:ph idx="1"/>
              </p:nvPr>
            </p:nvSpPr>
            <p:spPr>
              <a:xfrm>
                <a:off x="1052530" y="1329844"/>
                <a:ext cx="3566539" cy="2022956"/>
              </a:xfrm>
              <a:prstGeom prst="snip2DiagRect">
                <a:avLst/>
              </a:prstGeom>
              <a:solidFill>
                <a:schemeClr val="accent5">
                  <a:lumMod val="40000"/>
                  <a:lumOff val="60000"/>
                </a:schemeClr>
              </a:solidFill>
            </p:spPr>
            <p:txBody>
              <a:bodyPr numCol="1">
                <a:noAutofit/>
              </a:bodyPr>
              <a:lstStyle/>
              <a:p>
                <a:pPr marL="0" indent="0" algn="ctr">
                  <a:buNone/>
                </a:pPr>
                <a:r>
                  <a:rPr lang="en-US" sz="1600" b="1" u="sng" dirty="0">
                    <a:solidFill>
                      <a:schemeClr val="tx1"/>
                    </a:solidFill>
                    <a:latin typeface="Bodoni MT" panose="02070603080606020203" pitchFamily="18" charset="0"/>
                  </a:rPr>
                  <a:t>Relevant Sequences</a:t>
                </a:r>
              </a:p>
              <a:p>
                <a:pPr marL="0" indent="0">
                  <a:buNone/>
                </a:pPr>
                <a14:m>
                  <m:oMath xmlns:m="http://schemas.openxmlformats.org/officeDocument/2006/math">
                    <m:r>
                      <a:rPr lang="en-US" sz="1600" i="1" dirty="0">
                        <a:solidFill>
                          <a:schemeClr val="tx1"/>
                        </a:solidFill>
                        <a:latin typeface="Cambria Math" panose="02040503050406030204" pitchFamily="18" charset="0"/>
                      </a:rPr>
                      <m:t>{</m:t>
                    </m:r>
                    <m:sSub>
                      <m:sSubPr>
                        <m:ctrlPr>
                          <a:rPr lang="en-US" sz="1600" i="1" dirty="0">
                            <a:solidFill>
                              <a:schemeClr val="tx1"/>
                            </a:solidFill>
                            <a:latin typeface="Cambria Math" panose="02040503050406030204" pitchFamily="18" charset="0"/>
                          </a:rPr>
                        </m:ctrlPr>
                      </m:sSubPr>
                      <m:e>
                        <m:r>
                          <a:rPr lang="en-US" sz="1600" i="1" dirty="0">
                            <a:solidFill>
                              <a:schemeClr val="tx1"/>
                            </a:solidFill>
                            <a:latin typeface="Cambria Math" panose="02040503050406030204" pitchFamily="18" charset="0"/>
                          </a:rPr>
                          <m:t>𝑎</m:t>
                        </m:r>
                      </m:e>
                      <m:sub>
                        <m:r>
                          <a:rPr lang="en-US" sz="1600" i="1" dirty="0">
                            <a:solidFill>
                              <a:schemeClr val="tx1"/>
                            </a:solidFill>
                            <a:latin typeface="Cambria Math" panose="02040503050406030204" pitchFamily="18" charset="0"/>
                          </a:rPr>
                          <m:t>𝑛</m:t>
                        </m:r>
                      </m:sub>
                    </m:sSub>
                    <m:r>
                      <a:rPr lang="en-US" sz="1600" i="1" dirty="0">
                        <a:solidFill>
                          <a:schemeClr val="tx1"/>
                        </a:solidFill>
                        <a:latin typeface="Cambria Math" panose="02040503050406030204" pitchFamily="18" charset="0"/>
                      </a:rPr>
                      <m:t>}</m:t>
                    </m:r>
                  </m:oMath>
                </a14:m>
                <a:r>
                  <a:rPr lang="en-US" sz="1600" dirty="0">
                    <a:solidFill>
                      <a:schemeClr val="tx1"/>
                    </a:solidFill>
                  </a:rPr>
                  <a:t> </a:t>
                </a:r>
                <a:r>
                  <a:rPr lang="en-US" sz="1600" dirty="0">
                    <a:solidFill>
                      <a:schemeClr val="tx1"/>
                    </a:solidFill>
                    <a:latin typeface="Bodoni MT" panose="02070603080606020203" pitchFamily="18" charset="0"/>
                  </a:rPr>
                  <a:t>– Sequence of left endpoints</a:t>
                </a:r>
              </a:p>
              <a:p>
                <a:pPr marL="0" indent="0">
                  <a:buNone/>
                </a:pPr>
                <a14:m>
                  <m:oMath xmlns:m="http://schemas.openxmlformats.org/officeDocument/2006/math">
                    <m:r>
                      <a:rPr lang="en-US" sz="1600" i="1" dirty="0">
                        <a:solidFill>
                          <a:schemeClr val="tx1"/>
                        </a:solidFill>
                        <a:latin typeface="Cambria Math" panose="02040503050406030204" pitchFamily="18" charset="0"/>
                      </a:rPr>
                      <m:t>{</m:t>
                    </m:r>
                    <m:sSub>
                      <m:sSubPr>
                        <m:ctrlPr>
                          <a:rPr lang="en-US" sz="1600" i="1" dirty="0">
                            <a:solidFill>
                              <a:schemeClr val="tx1"/>
                            </a:solidFill>
                            <a:latin typeface="Cambria Math" panose="02040503050406030204" pitchFamily="18" charset="0"/>
                          </a:rPr>
                        </m:ctrlPr>
                      </m:sSubPr>
                      <m:e>
                        <m:r>
                          <a:rPr lang="en-US" sz="1600" i="1" dirty="0">
                            <a:solidFill>
                              <a:schemeClr val="tx1"/>
                            </a:solidFill>
                            <a:latin typeface="Cambria Math" panose="02040503050406030204" pitchFamily="18" charset="0"/>
                          </a:rPr>
                          <m:t>𝑏</m:t>
                        </m:r>
                      </m:e>
                      <m:sub>
                        <m:r>
                          <a:rPr lang="en-US" sz="1600" i="1" dirty="0">
                            <a:solidFill>
                              <a:schemeClr val="tx1"/>
                            </a:solidFill>
                            <a:latin typeface="Cambria Math" panose="02040503050406030204" pitchFamily="18" charset="0"/>
                          </a:rPr>
                          <m:t>𝑛</m:t>
                        </m:r>
                      </m:sub>
                    </m:sSub>
                    <m:r>
                      <a:rPr lang="en-US" sz="1600" i="1" dirty="0">
                        <a:solidFill>
                          <a:schemeClr val="tx1"/>
                        </a:solidFill>
                        <a:latin typeface="Cambria Math" panose="02040503050406030204" pitchFamily="18" charset="0"/>
                      </a:rPr>
                      <m:t>}</m:t>
                    </m:r>
                  </m:oMath>
                </a14:m>
                <a:r>
                  <a:rPr lang="en-US" sz="1600" dirty="0">
                    <a:solidFill>
                      <a:schemeClr val="tx1"/>
                    </a:solidFill>
                  </a:rPr>
                  <a:t> </a:t>
                </a:r>
                <a:r>
                  <a:rPr lang="en-US" sz="1600" dirty="0">
                    <a:solidFill>
                      <a:schemeClr val="tx1"/>
                    </a:solidFill>
                    <a:latin typeface="Bodoni MT" panose="02070603080606020203" pitchFamily="18" charset="0"/>
                  </a:rPr>
                  <a:t>– Sequence of right endpoints</a:t>
                </a:r>
              </a:p>
              <a:p>
                <a:pPr marL="0" indent="0">
                  <a:buNone/>
                </a:pPr>
                <a14:m>
                  <m:oMath xmlns:m="http://schemas.openxmlformats.org/officeDocument/2006/math">
                    <m:r>
                      <a:rPr lang="en-US" sz="1600" i="1" dirty="0">
                        <a:solidFill>
                          <a:schemeClr val="tx1"/>
                        </a:solidFill>
                        <a:latin typeface="Cambria Math" panose="02040503050406030204" pitchFamily="18" charset="0"/>
                      </a:rPr>
                      <m:t>{</m:t>
                    </m:r>
                    <m:sSub>
                      <m:sSubPr>
                        <m:ctrlPr>
                          <a:rPr lang="en-US" sz="1600" i="1" dirty="0">
                            <a:solidFill>
                              <a:schemeClr val="tx1"/>
                            </a:solidFill>
                            <a:latin typeface="Cambria Math" panose="02040503050406030204" pitchFamily="18" charset="0"/>
                          </a:rPr>
                        </m:ctrlPr>
                      </m:sSubPr>
                      <m:e>
                        <m:r>
                          <a:rPr lang="en-US" sz="1600" i="1" dirty="0">
                            <a:solidFill>
                              <a:schemeClr val="tx1"/>
                            </a:solidFill>
                            <a:latin typeface="Cambria Math" panose="02040503050406030204" pitchFamily="18" charset="0"/>
                          </a:rPr>
                          <m:t>𝑚</m:t>
                        </m:r>
                      </m:e>
                      <m:sub>
                        <m:r>
                          <a:rPr lang="en-US" sz="1600" i="1" dirty="0">
                            <a:solidFill>
                              <a:schemeClr val="tx1"/>
                            </a:solidFill>
                            <a:latin typeface="Cambria Math" panose="02040503050406030204" pitchFamily="18" charset="0"/>
                          </a:rPr>
                          <m:t>𝑛</m:t>
                        </m:r>
                      </m:sub>
                    </m:sSub>
                    <m:r>
                      <a:rPr lang="en-US" sz="1600" i="1" dirty="0">
                        <a:solidFill>
                          <a:schemeClr val="tx1"/>
                        </a:solidFill>
                        <a:latin typeface="Cambria Math" panose="02040503050406030204" pitchFamily="18" charset="0"/>
                      </a:rPr>
                      <m:t>}</m:t>
                    </m:r>
                  </m:oMath>
                </a14:m>
                <a:r>
                  <a:rPr lang="en-US" sz="1600" dirty="0">
                    <a:solidFill>
                      <a:schemeClr val="tx1"/>
                    </a:solidFill>
                  </a:rPr>
                  <a:t> </a:t>
                </a:r>
                <a:r>
                  <a:rPr lang="en-US" sz="1600" dirty="0">
                    <a:solidFill>
                      <a:schemeClr val="tx1"/>
                    </a:solidFill>
                    <a:latin typeface="Bodoni MT" panose="02070603080606020203" pitchFamily="18" charset="0"/>
                  </a:rPr>
                  <a:t>– Sequence of midpoints</a:t>
                </a:r>
              </a:p>
              <a:p>
                <a:pPr marL="0" indent="0">
                  <a:buNone/>
                </a:pPr>
                <a14:m>
                  <m:oMath xmlns:m="http://schemas.openxmlformats.org/officeDocument/2006/math">
                    <m:r>
                      <a:rPr lang="en-US" sz="1600" i="1" dirty="0">
                        <a:solidFill>
                          <a:schemeClr val="tx1"/>
                        </a:solidFill>
                        <a:latin typeface="Cambria Math" panose="02040503050406030204" pitchFamily="18" charset="0"/>
                      </a:rPr>
                      <m:t>{</m:t>
                    </m:r>
                    <m:sSub>
                      <m:sSubPr>
                        <m:ctrlPr>
                          <a:rPr lang="en-US" sz="1600" i="1" dirty="0">
                            <a:solidFill>
                              <a:schemeClr val="tx1"/>
                            </a:solidFill>
                            <a:latin typeface="Cambria Math" panose="02040503050406030204" pitchFamily="18" charset="0"/>
                          </a:rPr>
                        </m:ctrlPr>
                      </m:sSubPr>
                      <m:e>
                        <m:r>
                          <a:rPr lang="en-US" sz="1600" i="1" dirty="0">
                            <a:solidFill>
                              <a:schemeClr val="tx1"/>
                            </a:solidFill>
                            <a:latin typeface="Cambria Math" panose="02040503050406030204" pitchFamily="18" charset="0"/>
                          </a:rPr>
                          <m:t>𝐿</m:t>
                        </m:r>
                      </m:e>
                      <m:sub>
                        <m:r>
                          <a:rPr lang="en-US" sz="1600" i="1" dirty="0">
                            <a:solidFill>
                              <a:schemeClr val="tx1"/>
                            </a:solidFill>
                            <a:latin typeface="Cambria Math" panose="02040503050406030204" pitchFamily="18" charset="0"/>
                          </a:rPr>
                          <m:t>𝑛</m:t>
                        </m:r>
                      </m:sub>
                    </m:sSub>
                    <m:r>
                      <a:rPr lang="en-US" sz="1600" i="1" dirty="0">
                        <a:solidFill>
                          <a:schemeClr val="tx1"/>
                        </a:solidFill>
                        <a:latin typeface="Cambria Math" panose="02040503050406030204" pitchFamily="18" charset="0"/>
                      </a:rPr>
                      <m:t>}</m:t>
                    </m:r>
                  </m:oMath>
                </a14:m>
                <a:r>
                  <a:rPr lang="en-US" sz="1600" dirty="0">
                    <a:solidFill>
                      <a:schemeClr val="tx1"/>
                    </a:solidFill>
                    <a:latin typeface="Bodoni MT" panose="02070603080606020203" pitchFamily="18" charset="0"/>
                  </a:rPr>
                  <a:t> – Sequence of interval lengths</a:t>
                </a: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p:txBody>
          </p:sp>
        </mc:Choice>
        <mc:Fallback xmlns="">
          <p:sp>
            <p:nvSpPr>
              <p:cNvPr id="3" name="Content Placeholder 2">
                <a:extLst>
                  <a:ext uri="{FF2B5EF4-FFF2-40B4-BE49-F238E27FC236}">
                    <a16:creationId xmlns:a16="http://schemas.microsoft.com/office/drawing/2014/main" id="{FC064E46-40D1-469F-BA7E-745B23F8E40B}"/>
                  </a:ext>
                </a:extLst>
              </p:cNvPr>
              <p:cNvSpPr>
                <a:spLocks noGrp="1" noRot="1" noChangeAspect="1" noMove="1" noResize="1" noEditPoints="1" noAdjustHandles="1" noChangeArrowheads="1" noChangeShapeType="1" noTextEdit="1"/>
              </p:cNvSpPr>
              <p:nvPr>
                <p:ph idx="1"/>
              </p:nvPr>
            </p:nvSpPr>
            <p:spPr>
              <a:xfrm>
                <a:off x="1052530" y="1329844"/>
                <a:ext cx="3566539" cy="2022956"/>
              </a:xfrm>
              <a:prstGeom prst="snip2DiagRect">
                <a:avLst/>
              </a:prstGeom>
              <a:blipFill>
                <a:blip r:embed="rId2"/>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82DF501-7184-4908-BD1C-8377E03A2EDD}"/>
              </a:ext>
            </a:extLst>
          </p:cNvPr>
          <p:cNvSpPr txBox="1"/>
          <p:nvPr/>
        </p:nvSpPr>
        <p:spPr>
          <a:xfrm>
            <a:off x="4802836" y="1066800"/>
            <a:ext cx="4158398" cy="5324535"/>
          </a:xfrm>
          <a:prstGeom prst="rect">
            <a:avLst/>
          </a:prstGeom>
          <a:noFill/>
        </p:spPr>
        <p:txBody>
          <a:bodyPr wrap="square" rtlCol="0">
            <a:spAutoFit/>
          </a:bodyPr>
          <a:lstStyle/>
          <a:p>
            <a:pPr defTabSz="342900"/>
            <a:r>
              <a:rPr lang="en-US" sz="2000" dirty="0">
                <a:solidFill>
                  <a:prstClr val="black"/>
                </a:solidFill>
                <a:latin typeface="Bodoni MT" panose="02070603080606020203" pitchFamily="18" charset="0"/>
              </a:rPr>
              <a:t>1.  Choose a left endpoint and a right endpoint so that the endpoints’ outputs are of opposite sign and the endpoints are within at least one integer value to each other.</a:t>
            </a:r>
          </a:p>
          <a:p>
            <a:pPr algn="ctr" defTabSz="342900"/>
            <a:r>
              <a:rPr lang="en-US" sz="2000" dirty="0">
                <a:solidFill>
                  <a:prstClr val="black"/>
                </a:solidFill>
                <a:latin typeface="Bodoni MT" panose="02070603080606020203" pitchFamily="18" charset="0"/>
              </a:rPr>
              <a:t>-----------------------------------------------</a:t>
            </a:r>
          </a:p>
          <a:p>
            <a:pPr defTabSz="342900"/>
            <a:r>
              <a:rPr lang="en-US" sz="2000" dirty="0">
                <a:solidFill>
                  <a:prstClr val="black"/>
                </a:solidFill>
                <a:latin typeface="Bodoni MT" panose="02070603080606020203" pitchFamily="18" charset="0"/>
              </a:rPr>
              <a:t>2.  Find the midpoint and evaluate its output.</a:t>
            </a:r>
          </a:p>
          <a:p>
            <a:pPr algn="ctr" defTabSz="342900"/>
            <a:r>
              <a:rPr lang="en-US" sz="2000" dirty="0">
                <a:solidFill>
                  <a:prstClr val="black"/>
                </a:solidFill>
                <a:latin typeface="Bodoni MT" panose="02070603080606020203" pitchFamily="18" charset="0"/>
              </a:rPr>
              <a:t>------------------------------------------------</a:t>
            </a:r>
          </a:p>
          <a:p>
            <a:pPr defTabSz="342900"/>
            <a:r>
              <a:rPr lang="en-US" sz="2000" dirty="0">
                <a:solidFill>
                  <a:prstClr val="black"/>
                </a:solidFill>
                <a:latin typeface="Bodoni MT" panose="02070603080606020203" pitchFamily="18" charset="0"/>
              </a:rPr>
              <a:t>3.  Change the bounds so that the midpoint replaces the bound whose output is of the same sign.</a:t>
            </a:r>
          </a:p>
          <a:p>
            <a:pPr algn="ctr" defTabSz="342900"/>
            <a:r>
              <a:rPr lang="en-US" sz="2000" dirty="0">
                <a:solidFill>
                  <a:prstClr val="black"/>
                </a:solidFill>
                <a:latin typeface="Bodoni MT" panose="02070603080606020203" pitchFamily="18" charset="0"/>
              </a:rPr>
              <a:t>------------------------------------------------------</a:t>
            </a:r>
          </a:p>
          <a:p>
            <a:pPr algn="ctr" defTabSz="342900"/>
            <a:r>
              <a:rPr lang="en-US" sz="2000" dirty="0">
                <a:solidFill>
                  <a:prstClr val="black"/>
                </a:solidFill>
                <a:latin typeface="Bodoni MT" panose="02070603080606020203" pitchFamily="18" charset="0"/>
              </a:rPr>
              <a:t>For each step, the root approximation is taken to be the midpoint.</a:t>
            </a:r>
          </a:p>
        </p:txBody>
      </p:sp>
      <p:pic>
        <p:nvPicPr>
          <p:cNvPr id="1026" name="Picture 2" descr="Bisection.jpeg">
            <a:extLst>
              <a:ext uri="{FF2B5EF4-FFF2-40B4-BE49-F238E27FC236}">
                <a16:creationId xmlns:a16="http://schemas.microsoft.com/office/drawing/2014/main" id="{05665D17-35FB-41F2-8AE5-879AD52C6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7" t="9403" r="2870" b="7230"/>
          <a:stretch/>
        </p:blipFill>
        <p:spPr bwMode="auto">
          <a:xfrm>
            <a:off x="1236298" y="3596229"/>
            <a:ext cx="3199004" cy="2192104"/>
          </a:xfrm>
          <a:prstGeom prst="rect">
            <a:avLst/>
          </a:prstGeom>
          <a:noFill/>
          <a:ln w="381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746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061F-1702-424C-BF93-AA92CCE12BE0}"/>
              </a:ext>
            </a:extLst>
          </p:cNvPr>
          <p:cNvSpPr>
            <a:spLocks noGrp="1"/>
          </p:cNvSpPr>
          <p:nvPr>
            <p:ph type="title"/>
          </p:nvPr>
        </p:nvSpPr>
        <p:spPr>
          <a:xfrm>
            <a:off x="628650" y="1092751"/>
            <a:ext cx="7886700" cy="502621"/>
          </a:xfrm>
        </p:spPr>
        <p:txBody>
          <a:bodyPr>
            <a:noAutofit/>
          </a:bodyPr>
          <a:lstStyle/>
          <a:p>
            <a:pPr algn="ctr"/>
            <a:r>
              <a:rPr lang="en-US" b="1" dirty="0">
                <a:latin typeface="Bodoni MT" panose="02070603080606020203" pitchFamily="18" charset="0"/>
              </a:rPr>
              <a:t>How the Bisection Method Works</a:t>
            </a:r>
          </a:p>
        </p:txBody>
      </p:sp>
      <p:sp>
        <p:nvSpPr>
          <p:cNvPr id="8" name="TextBox 7">
            <a:extLst>
              <a:ext uri="{FF2B5EF4-FFF2-40B4-BE49-F238E27FC236}">
                <a16:creationId xmlns:a16="http://schemas.microsoft.com/office/drawing/2014/main" id="{2CE3E961-504F-42DE-9F15-43C8B34A1AB1}"/>
              </a:ext>
            </a:extLst>
          </p:cNvPr>
          <p:cNvSpPr txBox="1"/>
          <p:nvPr/>
        </p:nvSpPr>
        <p:spPr>
          <a:xfrm>
            <a:off x="1017048" y="5202882"/>
            <a:ext cx="2465773" cy="300082"/>
          </a:xfrm>
          <a:prstGeom prst="rect">
            <a:avLst/>
          </a:prstGeom>
          <a:noFill/>
        </p:spPr>
        <p:txBody>
          <a:bodyPr wrap="square" rtlCol="0">
            <a:spAutoFit/>
          </a:bodyPr>
          <a:lstStyle/>
          <a:p>
            <a:pPr defTabSz="342900"/>
            <a:r>
              <a:rPr lang="en-US" sz="1350" i="1" dirty="0">
                <a:solidFill>
                  <a:prstClr val="black"/>
                </a:solidFill>
                <a:latin typeface="Bodoni MT" panose="02070603080606020203" pitchFamily="18" charset="0"/>
              </a:rPr>
              <a:t>All graphs drawn in Desmos</a:t>
            </a:r>
          </a:p>
        </p:txBody>
      </p:sp>
      <p:grpSp>
        <p:nvGrpSpPr>
          <p:cNvPr id="13" name="Group 12">
            <a:extLst>
              <a:ext uri="{FF2B5EF4-FFF2-40B4-BE49-F238E27FC236}">
                <a16:creationId xmlns:a16="http://schemas.microsoft.com/office/drawing/2014/main" id="{A8B29089-4EAC-4314-AE4B-F61FE94B6477}"/>
              </a:ext>
            </a:extLst>
          </p:cNvPr>
          <p:cNvGrpSpPr/>
          <p:nvPr/>
        </p:nvGrpSpPr>
        <p:grpSpPr>
          <a:xfrm>
            <a:off x="1017048" y="1925863"/>
            <a:ext cx="4832995" cy="3277019"/>
            <a:chOff x="1356064" y="1424817"/>
            <a:chExt cx="6443993" cy="4369359"/>
          </a:xfrm>
        </p:grpSpPr>
        <p:pic>
          <p:nvPicPr>
            <p:cNvPr id="12" name="Picture 11">
              <a:extLst>
                <a:ext uri="{FF2B5EF4-FFF2-40B4-BE49-F238E27FC236}">
                  <a16:creationId xmlns:a16="http://schemas.microsoft.com/office/drawing/2014/main" id="{29C312F6-E003-4F40-BD21-0BCF6D7D8881}"/>
                </a:ext>
              </a:extLst>
            </p:cNvPr>
            <p:cNvPicPr>
              <a:picLocks noChangeAspect="1"/>
            </p:cNvPicPr>
            <p:nvPr/>
          </p:nvPicPr>
          <p:blipFill rotWithShape="1">
            <a:blip r:embed="rId2"/>
            <a:srcRect l="7718" t="21618" r="27257"/>
            <a:stretch/>
          </p:blipFill>
          <p:spPr>
            <a:xfrm>
              <a:off x="1356064" y="1424817"/>
              <a:ext cx="6443993" cy="4369359"/>
            </a:xfrm>
            <a:prstGeom prst="rect">
              <a:avLst/>
            </a:prstGeom>
            <a:ln w="38100">
              <a:solidFill>
                <a:schemeClr val="tx1"/>
              </a:solidFill>
            </a:ln>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19B80FC-7606-45B3-A8AD-6F504EC3CFF0}"/>
                    </a:ext>
                  </a:extLst>
                </p:cNvPr>
                <p:cNvSpPr txBox="1"/>
                <p:nvPr/>
              </p:nvSpPr>
              <p:spPr>
                <a:xfrm>
                  <a:off x="4805250" y="2108218"/>
                  <a:ext cx="1961965" cy="492443"/>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r>
                          <a:rPr lang="en-US" b="1" i="1">
                            <a:solidFill>
                              <a:prstClr val="black"/>
                            </a:solidFill>
                            <a:latin typeface="Cambria Math" panose="02040503050406030204" pitchFamily="18" charset="0"/>
                          </a:rPr>
                          <m:t>𝒚</m:t>
                        </m:r>
                        <m:r>
                          <a:rPr lang="en-US" b="1" i="1">
                            <a:solidFill>
                              <a:prstClr val="black"/>
                            </a:solidFill>
                            <a:latin typeface="Cambria Math" panose="02040503050406030204" pitchFamily="18" charset="0"/>
                          </a:rPr>
                          <m:t>=</m:t>
                        </m:r>
                        <m:r>
                          <a:rPr lang="en-US" b="1" i="1">
                            <a:solidFill>
                              <a:prstClr val="black"/>
                            </a:solidFill>
                            <a:latin typeface="Cambria Math" panose="02040503050406030204" pitchFamily="18" charset="0"/>
                          </a:rPr>
                          <m:t>𝒇</m:t>
                        </m:r>
                        <m:r>
                          <a:rPr lang="en-US" b="1" i="1">
                            <a:solidFill>
                              <a:prstClr val="black"/>
                            </a:solidFill>
                            <a:latin typeface="Cambria Math" panose="02040503050406030204" pitchFamily="18" charset="0"/>
                          </a:rPr>
                          <m:t>(</m:t>
                        </m:r>
                        <m:r>
                          <a:rPr lang="en-US" b="1" i="1">
                            <a:solidFill>
                              <a:prstClr val="black"/>
                            </a:solidFill>
                            <a:latin typeface="Cambria Math" panose="02040503050406030204" pitchFamily="18" charset="0"/>
                          </a:rPr>
                          <m:t>𝒙</m:t>
                        </m:r>
                        <m:r>
                          <a:rPr lang="en-US" b="1" i="1">
                            <a:solidFill>
                              <a:prstClr val="black"/>
                            </a:solidFill>
                            <a:latin typeface="Cambria Math" panose="02040503050406030204" pitchFamily="18" charset="0"/>
                          </a:rPr>
                          <m:t>)</m:t>
                        </m:r>
                      </m:oMath>
                    </m:oMathPara>
                  </a14:m>
                  <a:endParaRPr lang="en-US" b="1" dirty="0">
                    <a:solidFill>
                      <a:prstClr val="black"/>
                    </a:solidFill>
                    <a:latin typeface="Franklin Gothic Book" panose="020B0503020102020204"/>
                  </a:endParaRPr>
                </a:p>
              </p:txBody>
            </p:sp>
          </mc:Choice>
          <mc:Fallback xmlns="">
            <p:sp>
              <p:nvSpPr>
                <p:cNvPr id="10" name="TextBox 9">
                  <a:extLst>
                    <a:ext uri="{FF2B5EF4-FFF2-40B4-BE49-F238E27FC236}">
                      <a16:creationId xmlns:a16="http://schemas.microsoft.com/office/drawing/2014/main" id="{219B80FC-7606-45B3-A8AD-6F504EC3CFF0}"/>
                    </a:ext>
                  </a:extLst>
                </p:cNvPr>
                <p:cNvSpPr txBox="1">
                  <a:spLocks noRot="1" noChangeAspect="1" noMove="1" noResize="1" noEditPoints="1" noAdjustHandles="1" noChangeArrowheads="1" noChangeShapeType="1" noTextEdit="1"/>
                </p:cNvSpPr>
                <p:nvPr/>
              </p:nvSpPr>
              <p:spPr>
                <a:xfrm>
                  <a:off x="4805250" y="2108218"/>
                  <a:ext cx="1961965" cy="492443"/>
                </a:xfrm>
                <a:prstGeom prst="rect">
                  <a:avLst/>
                </a:prstGeom>
                <a:blipFill>
                  <a:blip r:embed="rId3"/>
                  <a:stretch>
                    <a:fillRect b="-13793"/>
                  </a:stretch>
                </a:blipFill>
                <a:ln w="38100">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9B3533-64B2-41EE-984C-48A143977C2B}"/>
                  </a:ext>
                </a:extLst>
              </p:cNvPr>
              <p:cNvSpPr txBox="1"/>
              <p:nvPr/>
            </p:nvSpPr>
            <p:spPr>
              <a:xfrm>
                <a:off x="6564086" y="3116462"/>
                <a:ext cx="1768877" cy="773489"/>
              </a:xfrm>
              <a:prstGeom prst="snip2DiagRect">
                <a:avLst/>
              </a:prstGeom>
              <a:solidFill>
                <a:schemeClr val="accent5">
                  <a:lumMod val="40000"/>
                  <a:lumOff val="60000"/>
                </a:schemeClr>
              </a:solidFill>
            </p:spPr>
            <p:txBody>
              <a:bodyPr wrap="square" rtlCol="0">
                <a:spAutoFit/>
              </a:bodyPr>
              <a:lstStyle/>
              <a:p>
                <a:pPr defTabSz="342900"/>
                <a14:m>
                  <m:oMathPara xmlns:m="http://schemas.openxmlformats.org/officeDocument/2006/math">
                    <m:oMathParaPr>
                      <m:jc m:val="center"/>
                    </m:oMathParaPr>
                    <m:oMath xmlns:m="http://schemas.openxmlformats.org/officeDocument/2006/math">
                      <m:r>
                        <a:rPr lang="en-US" i="1">
                          <a:solidFill>
                            <a:prstClr val="black"/>
                          </a:solidFill>
                          <a:latin typeface="Cambria Math" panose="02040503050406030204" pitchFamily="18" charset="0"/>
                        </a:rPr>
                        <m:t>𝑓</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𝑥</m:t>
                          </m:r>
                        </m:e>
                      </m:d>
                      <m:r>
                        <a:rPr lang="en-US" i="1">
                          <a:solidFill>
                            <a:prstClr val="black"/>
                          </a:solidFill>
                          <a:latin typeface="Cambria Math" panose="02040503050406030204" pitchFamily="18" charset="0"/>
                        </a:rPr>
                        <m:t>=4−</m:t>
                      </m:r>
                      <m:f>
                        <m:fPr>
                          <m:ctrlPr>
                            <a:rPr lang="en-US" i="1">
                              <a:solidFill>
                                <a:prstClr val="black"/>
                              </a:solidFill>
                              <a:latin typeface="Cambria Math" panose="02040503050406030204" pitchFamily="18" charset="0"/>
                            </a:rPr>
                          </m:ctrlPr>
                        </m:fPr>
                        <m:num>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𝑥</m:t>
                              </m:r>
                            </m:e>
                            <m:sup>
                              <m:r>
                                <a:rPr lang="en-US" i="1">
                                  <a:solidFill>
                                    <a:prstClr val="black"/>
                                  </a:solidFill>
                                  <a:latin typeface="Cambria Math" panose="02040503050406030204" pitchFamily="18" charset="0"/>
                                </a:rPr>
                                <m:t>2</m:t>
                              </m:r>
                            </m:sup>
                          </m:sSup>
                        </m:num>
                        <m:den>
                          <m:r>
                            <a:rPr lang="en-US" i="1">
                              <a:solidFill>
                                <a:prstClr val="black"/>
                              </a:solidFill>
                              <a:latin typeface="Cambria Math" panose="02040503050406030204" pitchFamily="18" charset="0"/>
                            </a:rPr>
                            <m:t>10</m:t>
                          </m:r>
                        </m:den>
                      </m:f>
                    </m:oMath>
                  </m:oMathPara>
                </a14:m>
                <a:endParaRPr lang="en-US" dirty="0">
                  <a:solidFill>
                    <a:prstClr val="black"/>
                  </a:solidFill>
                  <a:latin typeface="Franklin Gothic Book" panose="020B0503020102020204"/>
                </a:endParaRPr>
              </a:p>
            </p:txBody>
          </p:sp>
        </mc:Choice>
        <mc:Fallback xmlns="">
          <p:sp>
            <p:nvSpPr>
              <p:cNvPr id="11" name="TextBox 10">
                <a:extLst>
                  <a:ext uri="{FF2B5EF4-FFF2-40B4-BE49-F238E27FC236}">
                    <a16:creationId xmlns:a16="http://schemas.microsoft.com/office/drawing/2014/main" id="{E79B3533-64B2-41EE-984C-48A143977C2B}"/>
                  </a:ext>
                </a:extLst>
              </p:cNvPr>
              <p:cNvSpPr txBox="1">
                <a:spLocks noRot="1" noChangeAspect="1" noMove="1" noResize="1" noEditPoints="1" noAdjustHandles="1" noChangeArrowheads="1" noChangeShapeType="1" noTextEdit="1"/>
              </p:cNvSpPr>
              <p:nvPr/>
            </p:nvSpPr>
            <p:spPr>
              <a:xfrm>
                <a:off x="6564086" y="3116462"/>
                <a:ext cx="1768877" cy="773489"/>
              </a:xfrm>
              <a:prstGeom prst="snip2Diag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7367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A4C6CC3-1979-4C7C-A862-90CE98290521}"/>
                  </a:ext>
                </a:extLst>
              </p:cNvPr>
              <p:cNvSpPr>
                <a:spLocks noGrp="1"/>
              </p:cNvSpPr>
              <p:nvPr>
                <p:ph type="title"/>
              </p:nvPr>
            </p:nvSpPr>
            <p:spPr>
              <a:xfrm>
                <a:off x="971550" y="1072281"/>
                <a:ext cx="7200900" cy="557213"/>
              </a:xfrm>
            </p:spPr>
            <p:txBody>
              <a:bodyPr/>
              <a:lstStyle/>
              <a:p>
                <a:pPr algn="ctr"/>
                <a:r>
                  <a:rPr lang="en-US" b="1" dirty="0">
                    <a:latin typeface="Bodoni MT" panose="02070603080606020203" pitchFamily="18" charset="0"/>
                  </a:rPr>
                  <a:t>Step 1: Find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oMath>
                </a14:m>
                <a:r>
                  <a:rPr lang="en-US" dirty="0"/>
                  <a:t> </a:t>
                </a:r>
                <a:r>
                  <a:rPr lang="en-US" b="1" dirty="0">
                    <a:latin typeface="Bodoni MT" panose="02070603080606020203" pitchFamily="18" charset="0"/>
                  </a:rPr>
                  <a:t>and</a:t>
                </a:r>
                <a:r>
                  <a:rPr lang="en-US" b="1"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oMath>
                </a14:m>
                <a:r>
                  <a:rPr lang="en-US" dirty="0"/>
                  <a:t> </a:t>
                </a:r>
              </a:p>
            </p:txBody>
          </p:sp>
        </mc:Choice>
        <mc:Fallback xmlns="">
          <p:sp>
            <p:nvSpPr>
              <p:cNvPr id="2" name="Title 1">
                <a:extLst>
                  <a:ext uri="{FF2B5EF4-FFF2-40B4-BE49-F238E27FC236}">
                    <a16:creationId xmlns:a16="http://schemas.microsoft.com/office/drawing/2014/main" id="{EA4C6CC3-1979-4C7C-A862-90CE98290521}"/>
                  </a:ext>
                </a:extLst>
              </p:cNvPr>
              <p:cNvSpPr>
                <a:spLocks noGrp="1" noRot="1" noChangeAspect="1" noMove="1" noResize="1" noEditPoints="1" noAdjustHandles="1" noChangeArrowheads="1" noChangeShapeType="1" noTextEdit="1"/>
              </p:cNvSpPr>
              <p:nvPr>
                <p:ph type="title"/>
              </p:nvPr>
            </p:nvSpPr>
            <p:spPr>
              <a:xfrm>
                <a:off x="971550" y="1072281"/>
                <a:ext cx="7200900" cy="557213"/>
              </a:xfrm>
              <a:blipFill>
                <a:blip r:embed="rId2"/>
                <a:stretch>
                  <a:fillRect t="-25000" b="-34091"/>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10F03016-271F-4F8E-AA75-64D6A5928888}"/>
              </a:ext>
            </a:extLst>
          </p:cNvPr>
          <p:cNvGrpSpPr/>
          <p:nvPr/>
        </p:nvGrpSpPr>
        <p:grpSpPr>
          <a:xfrm>
            <a:off x="808699" y="1837148"/>
            <a:ext cx="5420651" cy="3567610"/>
            <a:chOff x="1078266" y="1306530"/>
            <a:chExt cx="7216336" cy="4583751"/>
          </a:xfrm>
        </p:grpSpPr>
        <p:pic>
          <p:nvPicPr>
            <p:cNvPr id="8" name="Picture 7">
              <a:extLst>
                <a:ext uri="{FF2B5EF4-FFF2-40B4-BE49-F238E27FC236}">
                  <a16:creationId xmlns:a16="http://schemas.microsoft.com/office/drawing/2014/main" id="{96289F5F-D2DA-47CA-98CF-ECF4C9FE35C4}"/>
                </a:ext>
              </a:extLst>
            </p:cNvPr>
            <p:cNvPicPr>
              <a:picLocks noChangeAspect="1"/>
            </p:cNvPicPr>
            <p:nvPr/>
          </p:nvPicPr>
          <p:blipFill rotWithShape="1">
            <a:blip r:embed="rId3"/>
            <a:srcRect l="11359" t="20324" r="18083"/>
            <a:stretch/>
          </p:blipFill>
          <p:spPr>
            <a:xfrm>
              <a:off x="1078266" y="1306530"/>
              <a:ext cx="7216336" cy="4583751"/>
            </a:xfrm>
            <a:prstGeom prst="rect">
              <a:avLst/>
            </a:prstGeom>
            <a:ln w="38100">
              <a:solidFill>
                <a:schemeClr val="tx2"/>
              </a:solid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FFC9580-EFC5-4FBE-B79A-33554CD26417}"/>
                    </a:ext>
                  </a:extLst>
                </p:cNvPr>
                <p:cNvSpPr txBox="1"/>
                <p:nvPr/>
              </p:nvSpPr>
              <p:spPr>
                <a:xfrm>
                  <a:off x="5529942" y="4212025"/>
                  <a:ext cx="803323" cy="474527"/>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𝒂</m:t>
                            </m:r>
                          </m:e>
                          <m:sub>
                            <m:r>
                              <a:rPr lang="en-US" b="1" i="1">
                                <a:solidFill>
                                  <a:prstClr val="black"/>
                                </a:solidFill>
                                <a:latin typeface="Cambria Math" panose="02040503050406030204" pitchFamily="18" charset="0"/>
                              </a:rPr>
                              <m:t>𝟏</m:t>
                            </m:r>
                          </m:sub>
                        </m:sSub>
                      </m:oMath>
                    </m:oMathPara>
                  </a14:m>
                  <a:endParaRPr lang="en-US" b="1" dirty="0">
                    <a:solidFill>
                      <a:prstClr val="black"/>
                    </a:solidFill>
                    <a:latin typeface="Franklin Gothic Book" panose="020B0503020102020204"/>
                  </a:endParaRPr>
                </a:p>
              </p:txBody>
            </p:sp>
          </mc:Choice>
          <mc:Fallback xmlns="">
            <p:sp>
              <p:nvSpPr>
                <p:cNvPr id="5" name="TextBox 4">
                  <a:extLst>
                    <a:ext uri="{FF2B5EF4-FFF2-40B4-BE49-F238E27FC236}">
                      <a16:creationId xmlns:a16="http://schemas.microsoft.com/office/drawing/2014/main" id="{EFFC9580-EFC5-4FBE-B79A-33554CD26417}"/>
                    </a:ext>
                  </a:extLst>
                </p:cNvPr>
                <p:cNvSpPr txBox="1">
                  <a:spLocks noRot="1" noChangeAspect="1" noMove="1" noResize="1" noEditPoints="1" noAdjustHandles="1" noChangeArrowheads="1" noChangeShapeType="1" noTextEdit="1"/>
                </p:cNvSpPr>
                <p:nvPr/>
              </p:nvSpPr>
              <p:spPr>
                <a:xfrm>
                  <a:off x="5529942" y="4212025"/>
                  <a:ext cx="803323" cy="474527"/>
                </a:xfrm>
                <a:prstGeom prst="rect">
                  <a:avLst/>
                </a:prstGeom>
                <a:blipFill>
                  <a:blip r:embed="rId4"/>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C2BF37-65F0-4D29-AD51-C907BF88972B}"/>
                    </a:ext>
                  </a:extLst>
                </p:cNvPr>
                <p:cNvSpPr txBox="1"/>
                <p:nvPr/>
              </p:nvSpPr>
              <p:spPr>
                <a:xfrm>
                  <a:off x="6333266" y="5202165"/>
                  <a:ext cx="798991" cy="474527"/>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𝒃</m:t>
                            </m:r>
                          </m:e>
                          <m:sub>
                            <m:r>
                              <a:rPr lang="en-US" b="1" i="1">
                                <a:solidFill>
                                  <a:prstClr val="black"/>
                                </a:solidFill>
                                <a:latin typeface="Cambria Math" panose="02040503050406030204" pitchFamily="18" charset="0"/>
                              </a:rPr>
                              <m:t>𝟏</m:t>
                            </m:r>
                          </m:sub>
                        </m:sSub>
                      </m:oMath>
                    </m:oMathPara>
                  </a14:m>
                  <a:endParaRPr lang="en-US" b="1" dirty="0">
                    <a:solidFill>
                      <a:prstClr val="black"/>
                    </a:solidFill>
                    <a:latin typeface="Franklin Gothic Book" panose="020B0503020102020204"/>
                  </a:endParaRPr>
                </a:p>
              </p:txBody>
            </p:sp>
          </mc:Choice>
          <mc:Fallback xmlns="">
            <p:sp>
              <p:nvSpPr>
                <p:cNvPr id="6" name="TextBox 5">
                  <a:extLst>
                    <a:ext uri="{FF2B5EF4-FFF2-40B4-BE49-F238E27FC236}">
                      <a16:creationId xmlns:a16="http://schemas.microsoft.com/office/drawing/2014/main" id="{AAC2BF37-65F0-4D29-AD51-C907BF88972B}"/>
                    </a:ext>
                  </a:extLst>
                </p:cNvPr>
                <p:cNvSpPr txBox="1">
                  <a:spLocks noRot="1" noChangeAspect="1" noMove="1" noResize="1" noEditPoints="1" noAdjustHandles="1" noChangeArrowheads="1" noChangeShapeType="1" noTextEdit="1"/>
                </p:cNvSpPr>
                <p:nvPr/>
              </p:nvSpPr>
              <p:spPr>
                <a:xfrm>
                  <a:off x="6333266" y="5202165"/>
                  <a:ext cx="798991" cy="474527"/>
                </a:xfrm>
                <a:prstGeom prst="rect">
                  <a:avLst/>
                </a:prstGeom>
                <a:blipFill>
                  <a:blip r:embed="rId5"/>
                  <a:stretch>
                    <a:fillRect/>
                  </a:stretch>
                </a:blipFill>
                <a:ln w="38100">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B88CAA7-7A33-4C23-A9BC-57FD9B764FFF}"/>
                  </a:ext>
                </a:extLst>
              </p:cNvPr>
              <p:cNvSpPr txBox="1"/>
              <p:nvPr/>
            </p:nvSpPr>
            <p:spPr>
              <a:xfrm>
                <a:off x="6383244" y="2722335"/>
                <a:ext cx="2592846" cy="2093655"/>
              </a:xfrm>
              <a:prstGeom prst="snip2DiagRect">
                <a:avLst/>
              </a:prstGeom>
              <a:solidFill>
                <a:schemeClr val="accent5">
                  <a:lumMod val="40000"/>
                  <a:lumOff val="60000"/>
                </a:schemeClr>
              </a:solidFill>
            </p:spPr>
            <p:txBody>
              <a:bodyPr wrap="square" rtlCol="0">
                <a:spAutoFit/>
              </a:bodyPr>
              <a:lstStyle/>
              <a:p>
                <a:pPr algn="ctr" defTabSz="342900"/>
                <a:r>
                  <a:rPr lang="en-US" b="1" i="1" dirty="0">
                    <a:solidFill>
                      <a:prstClr val="black"/>
                    </a:solidFill>
                    <a:latin typeface="Bodoni MT" panose="02070603080606020203" pitchFamily="18" charset="0"/>
                  </a:rPr>
                  <a:t>First Left Endpoint:</a:t>
                </a:r>
              </a:p>
              <a:p>
                <a:pPr algn="ctr" defTabSz="342900"/>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𝑎</m:t>
                          </m:r>
                        </m:e>
                        <m:sub>
                          <m:r>
                            <a:rPr lang="en-US" i="1">
                              <a:solidFill>
                                <a:prstClr val="black"/>
                              </a:solidFill>
                              <a:latin typeface="Cambria Math" panose="02040503050406030204" pitchFamily="18" charset="0"/>
                            </a:rPr>
                            <m:t>1</m:t>
                          </m:r>
                        </m:sub>
                      </m:sSub>
                      <m:r>
                        <a:rPr lang="en-US" i="1">
                          <a:solidFill>
                            <a:prstClr val="black"/>
                          </a:solidFill>
                          <a:latin typeface="Cambria Math" panose="02040503050406030204" pitchFamily="18" charset="0"/>
                        </a:rPr>
                        <m:t>=</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6, 0.4</m:t>
                          </m:r>
                        </m:e>
                      </m:d>
                    </m:oMath>
                  </m:oMathPara>
                </a14:m>
                <a:endParaRPr lang="en-US" dirty="0">
                  <a:solidFill>
                    <a:prstClr val="black"/>
                  </a:solidFill>
                  <a:latin typeface="Franklin Gothic Book" panose="020B0503020102020204"/>
                </a:endParaRPr>
              </a:p>
              <a:p>
                <a:pPr algn="ctr" defTabSz="342900"/>
                <a:endParaRPr lang="en-US" dirty="0">
                  <a:solidFill>
                    <a:prstClr val="black"/>
                  </a:solidFill>
                  <a:latin typeface="Franklin Gothic Book" panose="020B0503020102020204"/>
                </a:endParaRPr>
              </a:p>
              <a:p>
                <a:pPr algn="ctr" defTabSz="342900"/>
                <a:r>
                  <a:rPr lang="en-US" b="1" i="1" dirty="0">
                    <a:solidFill>
                      <a:prstClr val="black"/>
                    </a:solidFill>
                    <a:latin typeface="Bodoni MT" panose="02070603080606020203" pitchFamily="18" charset="0"/>
                  </a:rPr>
                  <a:t>First Right Endpoint:</a:t>
                </a:r>
              </a:p>
              <a:p>
                <a:pPr algn="ctr" defTabSz="342900"/>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𝑏</m:t>
                          </m:r>
                        </m:e>
                        <m:sub>
                          <m:r>
                            <a:rPr lang="en-US" i="1">
                              <a:solidFill>
                                <a:prstClr val="black"/>
                              </a:solidFill>
                              <a:latin typeface="Cambria Math" panose="02040503050406030204" pitchFamily="18" charset="0"/>
                            </a:rPr>
                            <m:t>1</m:t>
                          </m:r>
                        </m:sub>
                      </m:sSub>
                      <m:r>
                        <a:rPr lang="en-US" i="1">
                          <a:solidFill>
                            <a:prstClr val="black"/>
                          </a:solidFill>
                          <a:latin typeface="Cambria Math" panose="02040503050406030204" pitchFamily="18" charset="0"/>
                        </a:rPr>
                        <m:t>=(7, −0.9)</m:t>
                      </m:r>
                    </m:oMath>
                  </m:oMathPara>
                </a14:m>
                <a:endParaRPr lang="en-US" dirty="0">
                  <a:solidFill>
                    <a:prstClr val="black"/>
                  </a:solidFill>
                  <a:latin typeface="Franklin Gothic Book" panose="020B0503020102020204"/>
                </a:endParaRPr>
              </a:p>
            </p:txBody>
          </p:sp>
        </mc:Choice>
        <mc:Fallback xmlns="">
          <p:sp>
            <p:nvSpPr>
              <p:cNvPr id="7" name="TextBox 6">
                <a:extLst>
                  <a:ext uri="{FF2B5EF4-FFF2-40B4-BE49-F238E27FC236}">
                    <a16:creationId xmlns:a16="http://schemas.microsoft.com/office/drawing/2014/main" id="{7B88CAA7-7A33-4C23-A9BC-57FD9B764FFF}"/>
                  </a:ext>
                </a:extLst>
              </p:cNvPr>
              <p:cNvSpPr txBox="1">
                <a:spLocks noRot="1" noChangeAspect="1" noMove="1" noResize="1" noEditPoints="1" noAdjustHandles="1" noChangeArrowheads="1" noChangeShapeType="1" noTextEdit="1"/>
              </p:cNvSpPr>
              <p:nvPr/>
            </p:nvSpPr>
            <p:spPr>
              <a:xfrm>
                <a:off x="6383244" y="2722335"/>
                <a:ext cx="2592846" cy="2093655"/>
              </a:xfrm>
              <a:prstGeom prst="snip2DiagRect">
                <a:avLst/>
              </a:prstGeom>
              <a:blipFill>
                <a:blip r:embed="rId6"/>
                <a:stretch>
                  <a:fillRect b="-7229"/>
                </a:stretch>
              </a:blipFill>
            </p:spPr>
            <p:txBody>
              <a:bodyPr/>
              <a:lstStyle/>
              <a:p>
                <a:r>
                  <a:rPr lang="en-US">
                    <a:noFill/>
                  </a:rPr>
                  <a:t> </a:t>
                </a:r>
              </a:p>
            </p:txBody>
          </p:sp>
        </mc:Fallback>
      </mc:AlternateContent>
    </p:spTree>
    <p:extLst>
      <p:ext uri="{BB962C8B-B14F-4D97-AF65-F5344CB8AC3E}">
        <p14:creationId xmlns:p14="http://schemas.microsoft.com/office/powerpoint/2010/main" val="1308454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80E3-6DA2-7D41-804C-C93EF8F09D36}"/>
              </a:ext>
            </a:extLst>
          </p:cNvPr>
          <p:cNvSpPr>
            <a:spLocks noGrp="1"/>
          </p:cNvSpPr>
          <p:nvPr>
            <p:ph type="title"/>
          </p:nvPr>
        </p:nvSpPr>
        <p:spPr>
          <a:xfrm>
            <a:off x="433387" y="914400"/>
            <a:ext cx="8534400" cy="758825"/>
          </a:xfrm>
        </p:spPr>
        <p:txBody>
          <a:bodyPr/>
          <a:lstStyle/>
          <a:p>
            <a:r>
              <a:rPr lang="en-US" b="1" dirty="0">
                <a:latin typeface="Avenir Black" panose="02000503020000020003" pitchFamily="2" charset="0"/>
              </a:rPr>
              <a:t>You may ask yourself </a:t>
            </a:r>
            <a:br>
              <a:rPr lang="en-US" b="1" dirty="0">
                <a:latin typeface="Avenir Black" panose="02000503020000020003" pitchFamily="2" charset="0"/>
              </a:rPr>
            </a:br>
            <a:r>
              <a:rPr lang="en-US" b="1" dirty="0">
                <a:latin typeface="Avenir Black" panose="02000503020000020003" pitchFamily="2" charset="0"/>
              </a:rPr>
              <a:t>"How did I get here?"</a:t>
            </a:r>
          </a:p>
        </p:txBody>
      </p:sp>
      <p:pic>
        <p:nvPicPr>
          <p:cNvPr id="4" name="Content Placeholder 3">
            <a:extLst>
              <a:ext uri="{FF2B5EF4-FFF2-40B4-BE49-F238E27FC236}">
                <a16:creationId xmlns:a16="http://schemas.microsoft.com/office/drawing/2014/main" id="{2B129B71-3CFC-4643-B366-0E2597681CF2}"/>
              </a:ext>
            </a:extLst>
          </p:cNvPr>
          <p:cNvPicPr>
            <a:picLocks noGrp="1" noChangeAspect="1"/>
          </p:cNvPicPr>
          <p:nvPr>
            <p:ph idx="1"/>
          </p:nvPr>
        </p:nvPicPr>
        <p:blipFill>
          <a:blip r:embed="rId2"/>
          <a:stretch>
            <a:fillRect/>
          </a:stretch>
        </p:blipFill>
        <p:spPr>
          <a:xfrm>
            <a:off x="2209800" y="2133600"/>
            <a:ext cx="4981575" cy="3593267"/>
          </a:xfrm>
          <a:prstGeom prst="rect">
            <a:avLst/>
          </a:prstGeom>
        </p:spPr>
      </p:pic>
    </p:spTree>
    <p:extLst>
      <p:ext uri="{BB962C8B-B14F-4D97-AF65-F5344CB8AC3E}">
        <p14:creationId xmlns:p14="http://schemas.microsoft.com/office/powerpoint/2010/main" val="3182683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565D964-096D-48A5-97E1-0DF69733F36B}"/>
                  </a:ext>
                </a:extLst>
              </p:cNvPr>
              <p:cNvSpPr>
                <a:spLocks noGrp="1"/>
              </p:cNvSpPr>
              <p:nvPr>
                <p:ph type="title"/>
              </p:nvPr>
            </p:nvSpPr>
            <p:spPr>
              <a:xfrm>
                <a:off x="971550" y="1074388"/>
                <a:ext cx="7200900" cy="561770"/>
              </a:xfrm>
            </p:spPr>
            <p:txBody>
              <a:bodyPr/>
              <a:lstStyle/>
              <a:p>
                <a:pPr algn="ctr"/>
                <a:r>
                  <a:rPr lang="en-US" b="1" dirty="0">
                    <a:latin typeface="Bodoni MT" panose="02070603080606020203" pitchFamily="18" charset="0"/>
                  </a:rPr>
                  <a:t>Step 2: Find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a14:m>
                <a:r>
                  <a:rPr lang="en-US" dirty="0"/>
                  <a:t> </a:t>
                </a:r>
                <a:r>
                  <a:rPr lang="en-US" b="1" dirty="0">
                    <a:latin typeface="Bodoni MT" panose="02070603080606020203" pitchFamily="18" charset="0"/>
                  </a:rPr>
                  <a:t>– The First Midpoint</a:t>
                </a:r>
              </a:p>
            </p:txBody>
          </p:sp>
        </mc:Choice>
        <mc:Fallback xmlns="">
          <p:sp>
            <p:nvSpPr>
              <p:cNvPr id="2" name="Title 1">
                <a:extLst>
                  <a:ext uri="{FF2B5EF4-FFF2-40B4-BE49-F238E27FC236}">
                    <a16:creationId xmlns:a16="http://schemas.microsoft.com/office/drawing/2014/main" id="{0565D964-096D-48A5-97E1-0DF69733F36B}"/>
                  </a:ext>
                </a:extLst>
              </p:cNvPr>
              <p:cNvSpPr>
                <a:spLocks noGrp="1" noRot="1" noChangeAspect="1" noMove="1" noResize="1" noEditPoints="1" noAdjustHandles="1" noChangeArrowheads="1" noChangeShapeType="1" noTextEdit="1"/>
              </p:cNvSpPr>
              <p:nvPr>
                <p:ph type="title"/>
              </p:nvPr>
            </p:nvSpPr>
            <p:spPr>
              <a:xfrm>
                <a:off x="971550" y="1074388"/>
                <a:ext cx="7200900" cy="561770"/>
              </a:xfrm>
              <a:blipFill>
                <a:blip r:embed="rId2"/>
                <a:stretch>
                  <a:fillRect t="-24444" b="-31111"/>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E90A884D-A22D-4C57-AB4B-066F2E174D4E}"/>
              </a:ext>
            </a:extLst>
          </p:cNvPr>
          <p:cNvGrpSpPr/>
          <p:nvPr/>
        </p:nvGrpSpPr>
        <p:grpSpPr>
          <a:xfrm>
            <a:off x="846470" y="1966407"/>
            <a:ext cx="5525478" cy="3700006"/>
            <a:chOff x="1146419" y="1423648"/>
            <a:chExt cx="7465965" cy="4812966"/>
          </a:xfrm>
        </p:grpSpPr>
        <p:pic>
          <p:nvPicPr>
            <p:cNvPr id="6" name="Picture 5">
              <a:extLst>
                <a:ext uri="{FF2B5EF4-FFF2-40B4-BE49-F238E27FC236}">
                  <a16:creationId xmlns:a16="http://schemas.microsoft.com/office/drawing/2014/main" id="{E7862CB3-686A-454A-82B7-EBA73ECBC54A}"/>
                </a:ext>
              </a:extLst>
            </p:cNvPr>
            <p:cNvPicPr>
              <a:picLocks noChangeAspect="1"/>
            </p:cNvPicPr>
            <p:nvPr/>
          </p:nvPicPr>
          <p:blipFill rotWithShape="1">
            <a:blip r:embed="rId3"/>
            <a:srcRect l="24393" t="21230" r="6876"/>
            <a:stretch/>
          </p:blipFill>
          <p:spPr>
            <a:xfrm>
              <a:off x="1146419" y="1423648"/>
              <a:ext cx="7465965" cy="4812966"/>
            </a:xfrm>
            <a:prstGeom prst="rect">
              <a:avLst/>
            </a:prstGeom>
            <a:ln w="38100">
              <a:solidFill>
                <a:schemeClr val="tx2"/>
              </a:solid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757E9CA-B43F-4E9E-A256-85952D7CF528}"/>
                    </a:ext>
                  </a:extLst>
                </p:cNvPr>
                <p:cNvSpPr txBox="1"/>
                <p:nvPr/>
              </p:nvSpPr>
              <p:spPr>
                <a:xfrm>
                  <a:off x="5656554" y="4408900"/>
                  <a:ext cx="878890" cy="480427"/>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𝒂</m:t>
                            </m:r>
                          </m:e>
                          <m:sub>
                            <m:r>
                              <a:rPr lang="en-US" b="1" i="1">
                                <a:solidFill>
                                  <a:prstClr val="black"/>
                                </a:solidFill>
                                <a:latin typeface="Cambria Math" panose="02040503050406030204" pitchFamily="18" charset="0"/>
                              </a:rPr>
                              <m:t>𝟏</m:t>
                            </m:r>
                          </m:sub>
                        </m:sSub>
                      </m:oMath>
                    </m:oMathPara>
                  </a14:m>
                  <a:endParaRPr lang="en-US" b="1" dirty="0">
                    <a:solidFill>
                      <a:prstClr val="black"/>
                    </a:solidFill>
                    <a:latin typeface="Franklin Gothic Book" panose="020B0503020102020204"/>
                  </a:endParaRPr>
                </a:p>
              </p:txBody>
            </p:sp>
          </mc:Choice>
          <mc:Fallback xmlns="">
            <p:sp>
              <p:nvSpPr>
                <p:cNvPr id="7" name="TextBox 6">
                  <a:extLst>
                    <a:ext uri="{FF2B5EF4-FFF2-40B4-BE49-F238E27FC236}">
                      <a16:creationId xmlns:a16="http://schemas.microsoft.com/office/drawing/2014/main" id="{1757E9CA-B43F-4E9E-A256-85952D7CF528}"/>
                    </a:ext>
                  </a:extLst>
                </p:cNvPr>
                <p:cNvSpPr txBox="1">
                  <a:spLocks noRot="1" noChangeAspect="1" noMove="1" noResize="1" noEditPoints="1" noAdjustHandles="1" noChangeArrowheads="1" noChangeShapeType="1" noTextEdit="1"/>
                </p:cNvSpPr>
                <p:nvPr/>
              </p:nvSpPr>
              <p:spPr>
                <a:xfrm>
                  <a:off x="5656554" y="4408900"/>
                  <a:ext cx="878890" cy="480427"/>
                </a:xfrm>
                <a:prstGeom prst="rect">
                  <a:avLst/>
                </a:prstGeom>
                <a:blipFill>
                  <a:blip r:embed="rId4"/>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0C6169F-72CD-4A56-A642-9D1442C6A279}"/>
                    </a:ext>
                  </a:extLst>
                </p:cNvPr>
                <p:cNvSpPr txBox="1"/>
                <p:nvPr/>
              </p:nvSpPr>
              <p:spPr>
                <a:xfrm>
                  <a:off x="6635542" y="5645315"/>
                  <a:ext cx="798990" cy="480427"/>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𝒃</m:t>
                            </m:r>
                          </m:e>
                          <m:sub>
                            <m:r>
                              <a:rPr lang="en-US" b="1" i="1">
                                <a:solidFill>
                                  <a:prstClr val="black"/>
                                </a:solidFill>
                                <a:latin typeface="Cambria Math" panose="02040503050406030204" pitchFamily="18" charset="0"/>
                              </a:rPr>
                              <m:t>𝟏</m:t>
                            </m:r>
                          </m:sub>
                        </m:sSub>
                      </m:oMath>
                    </m:oMathPara>
                  </a14:m>
                  <a:endParaRPr lang="en-US" b="1" dirty="0">
                    <a:solidFill>
                      <a:prstClr val="black"/>
                    </a:solidFill>
                    <a:latin typeface="Franklin Gothic Book" panose="020B0503020102020204"/>
                  </a:endParaRPr>
                </a:p>
              </p:txBody>
            </p:sp>
          </mc:Choice>
          <mc:Fallback xmlns="">
            <p:sp>
              <p:nvSpPr>
                <p:cNvPr id="8" name="TextBox 7">
                  <a:extLst>
                    <a:ext uri="{FF2B5EF4-FFF2-40B4-BE49-F238E27FC236}">
                      <a16:creationId xmlns:a16="http://schemas.microsoft.com/office/drawing/2014/main" id="{90C6169F-72CD-4A56-A642-9D1442C6A279}"/>
                    </a:ext>
                  </a:extLst>
                </p:cNvPr>
                <p:cNvSpPr txBox="1">
                  <a:spLocks noRot="1" noChangeAspect="1" noMove="1" noResize="1" noEditPoints="1" noAdjustHandles="1" noChangeArrowheads="1" noChangeShapeType="1" noTextEdit="1"/>
                </p:cNvSpPr>
                <p:nvPr/>
              </p:nvSpPr>
              <p:spPr>
                <a:xfrm>
                  <a:off x="6635542" y="5645315"/>
                  <a:ext cx="798990" cy="480427"/>
                </a:xfrm>
                <a:prstGeom prst="rect">
                  <a:avLst/>
                </a:prstGeom>
                <a:blipFill>
                  <a:blip r:embed="rId5"/>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F89213A-3724-4050-914B-CE3ADA6149CA}"/>
                    </a:ext>
                  </a:extLst>
                </p:cNvPr>
                <p:cNvSpPr/>
                <p:nvPr/>
              </p:nvSpPr>
              <p:spPr>
                <a:xfrm>
                  <a:off x="6787370" y="4869720"/>
                  <a:ext cx="647165" cy="480427"/>
                </a:xfrm>
                <a:prstGeom prst="rect">
                  <a:avLst/>
                </a:prstGeom>
                <a:ln w="38100">
                  <a:noFill/>
                </a:ln>
              </p:spPr>
              <p:txBody>
                <a:bodyPr wrap="square">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𝒎</m:t>
                            </m:r>
                          </m:e>
                          <m:sub>
                            <m:r>
                              <a:rPr lang="en-US" b="1" i="1">
                                <a:solidFill>
                                  <a:prstClr val="black"/>
                                </a:solidFill>
                                <a:latin typeface="Cambria Math" panose="02040503050406030204" pitchFamily="18" charset="0"/>
                              </a:rPr>
                              <m:t>𝟏</m:t>
                            </m:r>
                          </m:sub>
                        </m:sSub>
                      </m:oMath>
                    </m:oMathPara>
                  </a14:m>
                  <a:endParaRPr lang="en-US" b="1" dirty="0">
                    <a:solidFill>
                      <a:prstClr val="black"/>
                    </a:solidFill>
                    <a:latin typeface="Franklin Gothic Book" panose="020B0503020102020204"/>
                  </a:endParaRPr>
                </a:p>
              </p:txBody>
            </p:sp>
          </mc:Choice>
          <mc:Fallback xmlns="">
            <p:sp>
              <p:nvSpPr>
                <p:cNvPr id="9" name="Rectangle 8">
                  <a:extLst>
                    <a:ext uri="{FF2B5EF4-FFF2-40B4-BE49-F238E27FC236}">
                      <a16:creationId xmlns:a16="http://schemas.microsoft.com/office/drawing/2014/main" id="{1F89213A-3724-4050-914B-CE3ADA6149CA}"/>
                    </a:ext>
                  </a:extLst>
                </p:cNvPr>
                <p:cNvSpPr>
                  <a:spLocks noRot="1" noChangeAspect="1" noMove="1" noResize="1" noEditPoints="1" noAdjustHandles="1" noChangeArrowheads="1" noChangeShapeType="1" noTextEdit="1"/>
                </p:cNvSpPr>
                <p:nvPr/>
              </p:nvSpPr>
              <p:spPr>
                <a:xfrm>
                  <a:off x="6787370" y="4869720"/>
                  <a:ext cx="647165" cy="480427"/>
                </a:xfrm>
                <a:prstGeom prst="rect">
                  <a:avLst/>
                </a:prstGeom>
                <a:blipFill>
                  <a:blip r:embed="rId6"/>
                  <a:stretch>
                    <a:fillRect/>
                  </a:stretch>
                </a:blipFill>
                <a:ln w="38100">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Diagonal Corners Snipped 9">
                <a:extLst>
                  <a:ext uri="{FF2B5EF4-FFF2-40B4-BE49-F238E27FC236}">
                    <a16:creationId xmlns:a16="http://schemas.microsoft.com/office/drawing/2014/main" id="{2FC4075D-A9F1-4860-A84F-A7291AA5A4AF}"/>
                  </a:ext>
                </a:extLst>
              </p:cNvPr>
              <p:cNvSpPr/>
              <p:nvPr/>
            </p:nvSpPr>
            <p:spPr>
              <a:xfrm>
                <a:off x="6504835" y="3072611"/>
                <a:ext cx="2476038" cy="771346"/>
              </a:xfrm>
              <a:prstGeom prst="snip2DiagRect">
                <a:avLst/>
              </a:prstGeom>
              <a:solidFill>
                <a:schemeClr val="accent5">
                  <a:lumMod val="40000"/>
                  <a:lumOff val="60000"/>
                </a:schemeClr>
              </a:solidFill>
            </p:spPr>
            <p:txBody>
              <a:bodyPr wrap="square">
                <a:spAutoFit/>
              </a:bodyPr>
              <a:lstStyle/>
              <a:p>
                <a:pPr algn="ctr" defTabSz="342900"/>
                <a:r>
                  <a:rPr lang="en-US" b="1" i="1" dirty="0">
                    <a:solidFill>
                      <a:prstClr val="black"/>
                    </a:solidFill>
                    <a:latin typeface="Bodoni MT" panose="02070603080606020203" pitchFamily="18" charset="0"/>
                  </a:rPr>
                  <a:t>First Midpoint:</a:t>
                </a:r>
              </a:p>
              <a:p>
                <a:pPr algn="ctr" defTabSz="342900"/>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𝑚</m:t>
                          </m:r>
                        </m:e>
                        <m:sub>
                          <m:r>
                            <a:rPr lang="en-US" i="1">
                              <a:solidFill>
                                <a:prstClr val="black"/>
                              </a:solidFill>
                              <a:latin typeface="Cambria Math" panose="02040503050406030204" pitchFamily="18" charset="0"/>
                            </a:rPr>
                            <m:t>1</m:t>
                          </m:r>
                        </m:sub>
                      </m:sSub>
                      <m:r>
                        <a:rPr lang="en-US" i="1">
                          <a:solidFill>
                            <a:prstClr val="black"/>
                          </a:solidFill>
                          <a:latin typeface="Cambria Math" panose="02040503050406030204" pitchFamily="18" charset="0"/>
                        </a:rPr>
                        <m:t>=</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6,.5 −0.225</m:t>
                          </m:r>
                        </m:e>
                      </m:d>
                    </m:oMath>
                  </m:oMathPara>
                </a14:m>
                <a:endParaRPr lang="en-US" dirty="0">
                  <a:solidFill>
                    <a:prstClr val="black"/>
                  </a:solidFill>
                  <a:latin typeface="Franklin Gothic Book" panose="020B0503020102020204"/>
                </a:endParaRPr>
              </a:p>
            </p:txBody>
          </p:sp>
        </mc:Choice>
        <mc:Fallback xmlns="">
          <p:sp>
            <p:nvSpPr>
              <p:cNvPr id="10" name="Rectangle: Diagonal Corners Snipped 9">
                <a:extLst>
                  <a:ext uri="{FF2B5EF4-FFF2-40B4-BE49-F238E27FC236}">
                    <a16:creationId xmlns:a16="http://schemas.microsoft.com/office/drawing/2014/main" id="{2FC4075D-A9F1-4860-A84F-A7291AA5A4AF}"/>
                  </a:ext>
                </a:extLst>
              </p:cNvPr>
              <p:cNvSpPr>
                <a:spLocks noRot="1" noChangeAspect="1" noMove="1" noResize="1" noEditPoints="1" noAdjustHandles="1" noChangeArrowheads="1" noChangeShapeType="1" noTextEdit="1"/>
              </p:cNvSpPr>
              <p:nvPr/>
            </p:nvSpPr>
            <p:spPr>
              <a:xfrm>
                <a:off x="6504835" y="3072611"/>
                <a:ext cx="2476038" cy="771346"/>
              </a:xfrm>
              <a:prstGeom prst="snip2Diag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78814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AA540-BD8A-479D-B783-02DF7E316428}"/>
              </a:ext>
            </a:extLst>
          </p:cNvPr>
          <p:cNvSpPr>
            <a:spLocks noGrp="1"/>
          </p:cNvSpPr>
          <p:nvPr>
            <p:ph type="title"/>
          </p:nvPr>
        </p:nvSpPr>
        <p:spPr>
          <a:xfrm>
            <a:off x="971550" y="1185151"/>
            <a:ext cx="7200900" cy="506592"/>
          </a:xfrm>
        </p:spPr>
        <p:txBody>
          <a:bodyPr>
            <a:noAutofit/>
          </a:bodyPr>
          <a:lstStyle/>
          <a:p>
            <a:pPr algn="ctr"/>
            <a:r>
              <a:rPr lang="en-US" b="1" dirty="0">
                <a:latin typeface="Bodoni MT" panose="02070603080606020203" pitchFamily="18" charset="0"/>
              </a:rPr>
              <a:t>Step 3:  Redefine the Bounds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65996A1-C7B1-4D45-B791-80F7AE5813D7}"/>
                  </a:ext>
                </a:extLst>
              </p:cNvPr>
              <p:cNvSpPr txBox="1"/>
              <p:nvPr/>
            </p:nvSpPr>
            <p:spPr>
              <a:xfrm>
                <a:off x="5772150" y="2843908"/>
                <a:ext cx="3014575" cy="1763078"/>
              </a:xfrm>
              <a:prstGeom prst="snip2DiagRect">
                <a:avLst/>
              </a:prstGeom>
              <a:solidFill>
                <a:schemeClr val="accent5">
                  <a:lumMod val="40000"/>
                  <a:lumOff val="60000"/>
                </a:schemeClr>
              </a:solidFill>
            </p:spPr>
            <p:txBody>
              <a:bodyPr wrap="square" rtlCol="0">
                <a:spAutoFit/>
              </a:bodyPr>
              <a:lstStyle/>
              <a:p>
                <a:pPr algn="ctr" defTabSz="342900"/>
                <a:r>
                  <a:rPr lang="en-US" b="1" i="1" dirty="0">
                    <a:solidFill>
                      <a:prstClr val="black"/>
                    </a:solidFill>
                    <a:latin typeface="Bodoni MT" panose="02070603080606020203" pitchFamily="18" charset="0"/>
                  </a:rPr>
                  <a:t>Second Left Endpoint:</a:t>
                </a:r>
              </a:p>
              <a:p>
                <a:pPr algn="ctr" defTabSz="342900"/>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𝑎</m:t>
                          </m:r>
                        </m:e>
                        <m:sub>
                          <m:r>
                            <a:rPr lang="en-US" i="1">
                              <a:solidFill>
                                <a:prstClr val="black"/>
                              </a:solidFill>
                              <a:latin typeface="Cambria Math" panose="02040503050406030204" pitchFamily="18" charset="0"/>
                            </a:rPr>
                            <m:t>1</m:t>
                          </m:r>
                        </m:sub>
                      </m:sSub>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𝑎</m:t>
                          </m:r>
                        </m:e>
                        <m:sub>
                          <m:r>
                            <a:rPr lang="en-US" i="1">
                              <a:solidFill>
                                <a:prstClr val="black"/>
                              </a:solidFill>
                              <a:latin typeface="Cambria Math" panose="02040503050406030204" pitchFamily="18" charset="0"/>
                            </a:rPr>
                            <m:t>2</m:t>
                          </m:r>
                        </m:sub>
                      </m:sSub>
                      <m:r>
                        <a:rPr lang="en-US" i="1">
                          <a:solidFill>
                            <a:prstClr val="black"/>
                          </a:solidFill>
                          <a:latin typeface="Cambria Math" panose="02040503050406030204" pitchFamily="18" charset="0"/>
                        </a:rPr>
                        <m:t>=</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6, 0.4</m:t>
                          </m:r>
                        </m:e>
                      </m:d>
                    </m:oMath>
                  </m:oMathPara>
                </a14:m>
                <a:endParaRPr lang="en-US" dirty="0">
                  <a:solidFill>
                    <a:prstClr val="black"/>
                  </a:solidFill>
                  <a:latin typeface="Franklin Gothic Book" panose="020B0503020102020204"/>
                </a:endParaRPr>
              </a:p>
              <a:p>
                <a:pPr algn="ctr" defTabSz="342900"/>
                <a:endParaRPr lang="en-US" dirty="0">
                  <a:solidFill>
                    <a:prstClr val="black"/>
                  </a:solidFill>
                  <a:latin typeface="Franklin Gothic Book" panose="020B0503020102020204"/>
                </a:endParaRPr>
              </a:p>
              <a:p>
                <a:pPr algn="ctr" defTabSz="342900"/>
                <a:r>
                  <a:rPr lang="en-US" b="1" i="1" dirty="0">
                    <a:solidFill>
                      <a:prstClr val="black"/>
                    </a:solidFill>
                    <a:latin typeface="Bodoni MT" panose="02070603080606020203" pitchFamily="18" charset="0"/>
                  </a:rPr>
                  <a:t>Second Right Endpoint:</a:t>
                </a:r>
              </a:p>
              <a:p>
                <a:pPr algn="ctr" defTabSz="342900"/>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𝑚</m:t>
                          </m:r>
                        </m:e>
                        <m:sub>
                          <m:r>
                            <a:rPr lang="en-US" i="1">
                              <a:solidFill>
                                <a:prstClr val="black"/>
                              </a:solidFill>
                              <a:latin typeface="Cambria Math" panose="02040503050406030204" pitchFamily="18" charset="0"/>
                            </a:rPr>
                            <m:t>1</m:t>
                          </m:r>
                        </m:sub>
                      </m:sSub>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𝑏</m:t>
                          </m:r>
                        </m:e>
                        <m:sub>
                          <m:r>
                            <a:rPr lang="en-US" i="1">
                              <a:solidFill>
                                <a:prstClr val="black"/>
                              </a:solidFill>
                              <a:latin typeface="Cambria Math" panose="02040503050406030204" pitchFamily="18" charset="0"/>
                            </a:rPr>
                            <m:t>2</m:t>
                          </m:r>
                        </m:sub>
                      </m:sSub>
                      <m:r>
                        <a:rPr lang="en-US" i="1">
                          <a:solidFill>
                            <a:prstClr val="black"/>
                          </a:solidFill>
                          <a:latin typeface="Cambria Math" panose="02040503050406030204" pitchFamily="18" charset="0"/>
                        </a:rPr>
                        <m:t>=(6.5, −0.225)</m:t>
                      </m:r>
                    </m:oMath>
                  </m:oMathPara>
                </a14:m>
                <a:endParaRPr lang="en-US" sz="1350" dirty="0">
                  <a:solidFill>
                    <a:prstClr val="black"/>
                  </a:solidFill>
                  <a:latin typeface="Franklin Gothic Book" panose="020B0503020102020204"/>
                </a:endParaRPr>
              </a:p>
            </p:txBody>
          </p:sp>
        </mc:Choice>
        <mc:Fallback xmlns="">
          <p:sp>
            <p:nvSpPr>
              <p:cNvPr id="6" name="TextBox 5">
                <a:extLst>
                  <a:ext uri="{FF2B5EF4-FFF2-40B4-BE49-F238E27FC236}">
                    <a16:creationId xmlns:a16="http://schemas.microsoft.com/office/drawing/2014/main" id="{865996A1-C7B1-4D45-B791-80F7AE5813D7}"/>
                  </a:ext>
                </a:extLst>
              </p:cNvPr>
              <p:cNvSpPr txBox="1">
                <a:spLocks noRot="1" noChangeAspect="1" noMove="1" noResize="1" noEditPoints="1" noAdjustHandles="1" noChangeArrowheads="1" noChangeShapeType="1" noTextEdit="1"/>
              </p:cNvSpPr>
              <p:nvPr/>
            </p:nvSpPr>
            <p:spPr>
              <a:xfrm>
                <a:off x="5772150" y="2843908"/>
                <a:ext cx="3014575" cy="1763078"/>
              </a:xfrm>
              <a:prstGeom prst="snip2DiagRect">
                <a:avLst/>
              </a:prstGeom>
              <a:blipFill>
                <a:blip r:embed="rId2"/>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940640ED-237D-4B12-B8F9-8131B3F964A0}"/>
              </a:ext>
            </a:extLst>
          </p:cNvPr>
          <p:cNvGrpSpPr/>
          <p:nvPr/>
        </p:nvGrpSpPr>
        <p:grpSpPr>
          <a:xfrm>
            <a:off x="759279" y="1772448"/>
            <a:ext cx="4806437" cy="3878450"/>
            <a:chOff x="1287616" y="1459855"/>
            <a:chExt cx="5943225" cy="4876183"/>
          </a:xfrm>
        </p:grpSpPr>
        <p:pic>
          <p:nvPicPr>
            <p:cNvPr id="4" name="Picture 3">
              <a:extLst>
                <a:ext uri="{FF2B5EF4-FFF2-40B4-BE49-F238E27FC236}">
                  <a16:creationId xmlns:a16="http://schemas.microsoft.com/office/drawing/2014/main" id="{E5228A86-8391-4EA9-A250-5030C4A35A77}"/>
                </a:ext>
              </a:extLst>
            </p:cNvPr>
            <p:cNvPicPr>
              <a:picLocks noChangeAspect="1"/>
            </p:cNvPicPr>
            <p:nvPr/>
          </p:nvPicPr>
          <p:blipFill rotWithShape="1">
            <a:blip r:embed="rId3"/>
            <a:srcRect l="23010" t="21618" r="23252"/>
            <a:stretch/>
          </p:blipFill>
          <p:spPr>
            <a:xfrm>
              <a:off x="1287616" y="1459855"/>
              <a:ext cx="5943225" cy="4876183"/>
            </a:xfrm>
            <a:prstGeom prst="rect">
              <a:avLst/>
            </a:prstGeom>
            <a:ln w="38100">
              <a:solidFill>
                <a:schemeClr val="tx1"/>
              </a:solid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6D8D35C-CDD1-444A-80B0-4C8BE747AFB9}"/>
                    </a:ext>
                  </a:extLst>
                </p:cNvPr>
                <p:cNvSpPr txBox="1"/>
                <p:nvPr/>
              </p:nvSpPr>
              <p:spPr>
                <a:xfrm>
                  <a:off x="2288522" y="1459855"/>
                  <a:ext cx="1266601" cy="464343"/>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𝒂</m:t>
                            </m:r>
                          </m:e>
                          <m:sub>
                            <m:r>
                              <a:rPr lang="en-US" b="1" i="1">
                                <a:solidFill>
                                  <a:prstClr val="black"/>
                                </a:solidFill>
                                <a:latin typeface="Cambria Math" panose="02040503050406030204" pitchFamily="18" charset="0"/>
                              </a:rPr>
                              <m:t>𝟐</m:t>
                            </m:r>
                          </m:sub>
                        </m:sSub>
                      </m:oMath>
                    </m:oMathPara>
                  </a14:m>
                  <a:endParaRPr lang="en-US" b="1" dirty="0">
                    <a:solidFill>
                      <a:prstClr val="black"/>
                    </a:solidFill>
                    <a:latin typeface="Franklin Gothic Book" panose="020B0503020102020204"/>
                  </a:endParaRPr>
                </a:p>
              </p:txBody>
            </p:sp>
          </mc:Choice>
          <mc:Fallback xmlns="">
            <p:sp>
              <p:nvSpPr>
                <p:cNvPr id="7" name="TextBox 6">
                  <a:extLst>
                    <a:ext uri="{FF2B5EF4-FFF2-40B4-BE49-F238E27FC236}">
                      <a16:creationId xmlns:a16="http://schemas.microsoft.com/office/drawing/2014/main" id="{F6D8D35C-CDD1-444A-80B0-4C8BE747AFB9}"/>
                    </a:ext>
                  </a:extLst>
                </p:cNvPr>
                <p:cNvSpPr txBox="1">
                  <a:spLocks noRot="1" noChangeAspect="1" noMove="1" noResize="1" noEditPoints="1" noAdjustHandles="1" noChangeArrowheads="1" noChangeShapeType="1" noTextEdit="1"/>
                </p:cNvSpPr>
                <p:nvPr/>
              </p:nvSpPr>
              <p:spPr>
                <a:xfrm>
                  <a:off x="2288522" y="1459855"/>
                  <a:ext cx="1266601" cy="464343"/>
                </a:xfrm>
                <a:prstGeom prst="rect">
                  <a:avLst/>
                </a:prstGeom>
                <a:blipFill>
                  <a:blip r:embed="rId4"/>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557D8D9-E75E-4098-BC49-C92787087652}"/>
                    </a:ext>
                  </a:extLst>
                </p:cNvPr>
                <p:cNvSpPr/>
                <p:nvPr/>
              </p:nvSpPr>
              <p:spPr>
                <a:xfrm>
                  <a:off x="4259229" y="3575066"/>
                  <a:ext cx="553166" cy="464343"/>
                </a:xfrm>
                <a:prstGeom prst="rect">
                  <a:avLst/>
                </a:prstGeom>
                <a:ln w="38100">
                  <a:noFill/>
                </a:ln>
              </p:spPr>
              <p:txBody>
                <a:bodyPr wrap="square">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𝒃</m:t>
                            </m:r>
                          </m:e>
                          <m:sub>
                            <m:r>
                              <a:rPr lang="en-US" b="1" i="1">
                                <a:solidFill>
                                  <a:prstClr val="black"/>
                                </a:solidFill>
                                <a:latin typeface="Cambria Math" panose="02040503050406030204" pitchFamily="18" charset="0"/>
                              </a:rPr>
                              <m:t>𝟐</m:t>
                            </m:r>
                          </m:sub>
                        </m:sSub>
                      </m:oMath>
                    </m:oMathPara>
                  </a14:m>
                  <a:endParaRPr lang="en-US" b="1" dirty="0">
                    <a:solidFill>
                      <a:prstClr val="black"/>
                    </a:solidFill>
                    <a:latin typeface="Franklin Gothic Book" panose="020B0503020102020204"/>
                  </a:endParaRPr>
                </a:p>
              </p:txBody>
            </p:sp>
          </mc:Choice>
          <mc:Fallback xmlns="">
            <p:sp>
              <p:nvSpPr>
                <p:cNvPr id="8" name="Rectangle 7">
                  <a:extLst>
                    <a:ext uri="{FF2B5EF4-FFF2-40B4-BE49-F238E27FC236}">
                      <a16:creationId xmlns:a16="http://schemas.microsoft.com/office/drawing/2014/main" id="{C557D8D9-E75E-4098-BC49-C92787087652}"/>
                    </a:ext>
                  </a:extLst>
                </p:cNvPr>
                <p:cNvSpPr>
                  <a:spLocks noRot="1" noChangeAspect="1" noMove="1" noResize="1" noEditPoints="1" noAdjustHandles="1" noChangeArrowheads="1" noChangeShapeType="1" noTextEdit="1"/>
                </p:cNvSpPr>
                <p:nvPr/>
              </p:nvSpPr>
              <p:spPr>
                <a:xfrm>
                  <a:off x="4259229" y="3575066"/>
                  <a:ext cx="553166" cy="464343"/>
                </a:xfrm>
                <a:prstGeom prst="rect">
                  <a:avLst/>
                </a:prstGeom>
                <a:blipFill>
                  <a:blip r:embed="rId5"/>
                  <a:stretch>
                    <a:fillRect/>
                  </a:stretch>
                </a:blipFill>
                <a:ln w="38100">
                  <a:noFill/>
                </a:ln>
              </p:spPr>
              <p:txBody>
                <a:bodyPr/>
                <a:lstStyle/>
                <a:p>
                  <a:r>
                    <a:rPr lang="en-US">
                      <a:noFill/>
                    </a:rPr>
                    <a:t> </a:t>
                  </a:r>
                </a:p>
              </p:txBody>
            </p:sp>
          </mc:Fallback>
        </mc:AlternateContent>
      </p:grpSp>
    </p:spTree>
    <p:extLst>
      <p:ext uri="{BB962C8B-B14F-4D97-AF65-F5344CB8AC3E}">
        <p14:creationId xmlns:p14="http://schemas.microsoft.com/office/powerpoint/2010/main" val="1484398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BDFD-C422-452D-B0C8-648DC9FECD75}"/>
              </a:ext>
            </a:extLst>
          </p:cNvPr>
          <p:cNvSpPr>
            <a:spLocks noGrp="1"/>
          </p:cNvSpPr>
          <p:nvPr>
            <p:ph type="title"/>
          </p:nvPr>
        </p:nvSpPr>
        <p:spPr>
          <a:xfrm>
            <a:off x="906043" y="590603"/>
            <a:ext cx="7200900" cy="593795"/>
          </a:xfrm>
        </p:spPr>
        <p:txBody>
          <a:bodyPr>
            <a:normAutofit/>
          </a:bodyPr>
          <a:lstStyle/>
          <a:p>
            <a:r>
              <a:rPr lang="en-US" b="1" dirty="0">
                <a:latin typeface="Bodoni MT" panose="02070603080606020203" pitchFamily="18" charset="0"/>
              </a:rPr>
              <a:t>Conjectures About the Bisection Method</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0ED82F5-063D-4A8A-8489-969B9AFE2E5F}"/>
                  </a:ext>
                </a:extLst>
              </p:cNvPr>
              <p:cNvSpPr txBox="1"/>
              <p:nvPr/>
            </p:nvSpPr>
            <p:spPr>
              <a:xfrm>
                <a:off x="722405" y="1634750"/>
                <a:ext cx="2963174" cy="1021556"/>
              </a:xfrm>
              <a:prstGeom prst="roundRect">
                <a:avLst/>
              </a:prstGeom>
              <a:solidFill>
                <a:schemeClr val="accent6">
                  <a:lumMod val="20000"/>
                  <a:lumOff val="80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The sequence of midpoints </a:t>
                </a:r>
                <a14:m>
                  <m:oMath xmlns:m="http://schemas.openxmlformats.org/officeDocument/2006/math">
                    <m:r>
                      <a:rPr lang="en-US" sz="1350">
                        <a:solidFill>
                          <a:prstClr val="black"/>
                        </a:solidFill>
                        <a:latin typeface="Cambria Math" panose="02040503050406030204" pitchFamily="18" charset="0"/>
                        <a:ea typeface="Cambria Math" panose="02040503050406030204" pitchFamily="18" charset="0"/>
                      </a:rPr>
                      <m:t>{</m:t>
                    </m:r>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𝑚</m:t>
                        </m:r>
                      </m:e>
                      <m:sub>
                        <m:r>
                          <a:rPr lang="en-US" sz="1350" i="1">
                            <a:solidFill>
                              <a:prstClr val="black"/>
                            </a:solidFill>
                            <a:latin typeface="Cambria Math" panose="02040503050406030204" pitchFamily="18" charset="0"/>
                            <a:ea typeface="Cambria Math" panose="02040503050406030204" pitchFamily="18" charset="0"/>
                          </a:rPr>
                          <m:t>𝑘</m:t>
                        </m:r>
                      </m:sub>
                    </m:sSub>
                    <m:r>
                      <a:rPr lang="en-US" sz="1350" i="1">
                        <a:solidFill>
                          <a:prstClr val="black"/>
                        </a:solidFill>
                        <a:latin typeface="Cambria Math" panose="02040503050406030204" pitchFamily="18" charset="0"/>
                        <a:ea typeface="Cambria Math" panose="02040503050406030204" pitchFamily="18" charset="0"/>
                      </a:rPr>
                      <m:t>}</m:t>
                    </m:r>
                  </m:oMath>
                </a14:m>
                <a:r>
                  <a:rPr lang="en-US" sz="1350" dirty="0">
                    <a:solidFill>
                      <a:prstClr val="black"/>
                    </a:solidFill>
                    <a:latin typeface="Bodoni MT" panose="02070603080606020203" pitchFamily="18" charset="0"/>
                  </a:rPr>
                  <a:t> converges to the root, but it is unsure if the sequence converges from the left of the right.</a:t>
                </a:r>
              </a:p>
            </p:txBody>
          </p:sp>
        </mc:Choice>
        <mc:Fallback xmlns="">
          <p:sp>
            <p:nvSpPr>
              <p:cNvPr id="5" name="TextBox 4">
                <a:extLst>
                  <a:ext uri="{FF2B5EF4-FFF2-40B4-BE49-F238E27FC236}">
                    <a16:creationId xmlns:a16="http://schemas.microsoft.com/office/drawing/2014/main" id="{50ED82F5-063D-4A8A-8489-969B9AFE2E5F}"/>
                  </a:ext>
                </a:extLst>
              </p:cNvPr>
              <p:cNvSpPr txBox="1">
                <a:spLocks noRot="1" noChangeAspect="1" noMove="1" noResize="1" noEditPoints="1" noAdjustHandles="1" noChangeArrowheads="1" noChangeShapeType="1" noTextEdit="1"/>
              </p:cNvSpPr>
              <p:nvPr/>
            </p:nvSpPr>
            <p:spPr>
              <a:xfrm>
                <a:off x="722405" y="1634750"/>
                <a:ext cx="2963174" cy="1021556"/>
              </a:xfrm>
              <a:prstGeom prst="round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1F2812D-3DD8-4693-B38C-77F7226A9C4E}"/>
                  </a:ext>
                </a:extLst>
              </p:cNvPr>
              <p:cNvSpPr txBox="1"/>
              <p:nvPr/>
            </p:nvSpPr>
            <p:spPr>
              <a:xfrm>
                <a:off x="3757140" y="1682973"/>
                <a:ext cx="2409097" cy="332006"/>
              </a:xfrm>
              <a:prstGeom prst="roundRect">
                <a:avLst/>
              </a:prstGeom>
              <a:solidFill>
                <a:schemeClr val="accent3">
                  <a:lumMod val="20000"/>
                  <a:lumOff val="80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As </a:t>
                </a:r>
                <a14:m>
                  <m:oMath xmlns:m="http://schemas.openxmlformats.org/officeDocument/2006/math">
                    <m:r>
                      <a:rPr lang="en-US" sz="1350" i="1" dirty="0">
                        <a:solidFill>
                          <a:prstClr val="black"/>
                        </a:solidFill>
                        <a:latin typeface="Cambria Math" panose="02040503050406030204" pitchFamily="18" charset="0"/>
                      </a:rPr>
                      <m:t>𝑘</m:t>
                    </m:r>
                    <m:r>
                      <a:rPr lang="en-US" sz="1350" i="1" dirty="0">
                        <a:solidFill>
                          <a:prstClr val="black"/>
                        </a:solidFill>
                        <a:latin typeface="Cambria Math" panose="02040503050406030204" pitchFamily="18" charset="0"/>
                      </a:rPr>
                      <m:t>→ ∞</m:t>
                    </m:r>
                  </m:oMath>
                </a14:m>
                <a:r>
                  <a:rPr lang="en-US" sz="1350" dirty="0">
                    <a:solidFill>
                      <a:prstClr val="black"/>
                    </a:solidFill>
                    <a:latin typeface="Bodoni MT" panose="02070603080606020203" pitchFamily="18" charset="0"/>
                  </a:rPr>
                  <a:t> , </a:t>
                </a:r>
                <a14:m>
                  <m:oMath xmlns:m="http://schemas.openxmlformats.org/officeDocument/2006/math">
                    <m:r>
                      <a:rPr lang="en-US" sz="1350">
                        <a:solidFill>
                          <a:prstClr val="black"/>
                        </a:solidFill>
                        <a:latin typeface="Cambria Math" panose="02040503050406030204" pitchFamily="18" charset="0"/>
                        <a:ea typeface="Cambria Math" panose="02040503050406030204" pitchFamily="18" charset="0"/>
                      </a:rPr>
                      <m:t>{</m:t>
                    </m:r>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𝐿</m:t>
                        </m:r>
                      </m:e>
                      <m:sub>
                        <m:r>
                          <a:rPr lang="en-US" sz="1350" i="1">
                            <a:solidFill>
                              <a:prstClr val="black"/>
                            </a:solidFill>
                            <a:latin typeface="Cambria Math" panose="02040503050406030204" pitchFamily="18" charset="0"/>
                            <a:ea typeface="Cambria Math" panose="02040503050406030204" pitchFamily="18" charset="0"/>
                          </a:rPr>
                          <m:t>𝑘</m:t>
                        </m:r>
                      </m:sub>
                    </m:sSub>
                    <m:r>
                      <a:rPr lang="en-US" sz="1350" i="1">
                        <a:solidFill>
                          <a:prstClr val="black"/>
                        </a:solidFill>
                        <a:latin typeface="Cambria Math" panose="02040503050406030204" pitchFamily="18" charset="0"/>
                        <a:ea typeface="Cambria Math" panose="02040503050406030204" pitchFamily="18" charset="0"/>
                      </a:rPr>
                      <m:t>} </m:t>
                    </m:r>
                  </m:oMath>
                </a14:m>
                <a:r>
                  <a:rPr lang="en-US" sz="1350" dirty="0">
                    <a:solidFill>
                      <a:prstClr val="black"/>
                    </a:solidFill>
                    <a:latin typeface="Bodoni MT" panose="02070603080606020203" pitchFamily="18" charset="0"/>
                  </a:rPr>
                  <a:t>approaches 0.</a:t>
                </a:r>
              </a:p>
            </p:txBody>
          </p:sp>
        </mc:Choice>
        <mc:Fallback xmlns="">
          <p:sp>
            <p:nvSpPr>
              <p:cNvPr id="6" name="TextBox 5">
                <a:extLst>
                  <a:ext uri="{FF2B5EF4-FFF2-40B4-BE49-F238E27FC236}">
                    <a16:creationId xmlns:a16="http://schemas.microsoft.com/office/drawing/2014/main" id="{B1F2812D-3DD8-4693-B38C-77F7226A9C4E}"/>
                  </a:ext>
                </a:extLst>
              </p:cNvPr>
              <p:cNvSpPr txBox="1">
                <a:spLocks noRot="1" noChangeAspect="1" noMove="1" noResize="1" noEditPoints="1" noAdjustHandles="1" noChangeArrowheads="1" noChangeShapeType="1" noTextEdit="1"/>
              </p:cNvSpPr>
              <p:nvPr/>
            </p:nvSpPr>
            <p:spPr>
              <a:xfrm>
                <a:off x="3757140" y="1682973"/>
                <a:ext cx="2409097" cy="332006"/>
              </a:xfrm>
              <a:prstGeom prst="roundRect">
                <a:avLst/>
              </a:prstGeom>
              <a:blipFill>
                <a:blip r:embed="rId3"/>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F1ED7F5-DC11-48FB-A898-279467CB57D6}"/>
                  </a:ext>
                </a:extLst>
              </p:cNvPr>
              <p:cNvSpPr txBox="1"/>
              <p:nvPr/>
            </p:nvSpPr>
            <p:spPr>
              <a:xfrm>
                <a:off x="3823732" y="2168750"/>
                <a:ext cx="2409097" cy="561856"/>
              </a:xfrm>
              <a:prstGeom prst="roundRect">
                <a:avLst/>
              </a:prstGeom>
              <a:solidFill>
                <a:schemeClr val="accent2"/>
              </a:solidFill>
            </p:spPr>
            <p:txBody>
              <a:bodyPr wrap="square" rtlCol="0">
                <a:spAutoFit/>
              </a:bodyPr>
              <a:lstStyle/>
              <a:p>
                <a:pPr algn="ctr" defTabSz="342900"/>
                <a:r>
                  <a:rPr lang="en-US" sz="1350" dirty="0">
                    <a:solidFill>
                      <a:prstClr val="black"/>
                    </a:solidFill>
                    <a:latin typeface="Bodoni MT" panose="02070603080606020203" pitchFamily="18" charset="0"/>
                  </a:rPr>
                  <a:t>As</a:t>
                </a:r>
                <a:r>
                  <a:rPr lang="en-US" sz="135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r>
                      <a:rPr lang="en-US" sz="1350" i="1" dirty="0">
                        <a:solidFill>
                          <a:prstClr val="black"/>
                        </a:solidFill>
                        <a:latin typeface="Cambria Math" panose="02040503050406030204" pitchFamily="18" charset="0"/>
                        <a:ea typeface="Cambria Math" panose="02040503050406030204" pitchFamily="18" charset="0"/>
                      </a:rPr>
                      <m:t>𝑘</m:t>
                    </m:r>
                    <m:r>
                      <a:rPr lang="en-US" sz="1350" i="1" dirty="0">
                        <a:solidFill>
                          <a:prstClr val="black"/>
                        </a:solidFill>
                        <a:latin typeface="Cambria Math" panose="02040503050406030204" pitchFamily="18" charset="0"/>
                        <a:ea typeface="Cambria Math" panose="02040503050406030204" pitchFamily="18" charset="0"/>
                      </a:rPr>
                      <m:t>→ ∞</m:t>
                    </m:r>
                  </m:oMath>
                </a14:m>
                <a:r>
                  <a:rPr lang="en-US" sz="1350" dirty="0">
                    <a:solidFill>
                      <a:prstClr val="black"/>
                    </a:solidFill>
                    <a:latin typeface="Bodoni MT" panose="02070603080606020203" pitchFamily="18" charset="0"/>
                  </a:rPr>
                  <a:t>, </a:t>
                </a:r>
                <a14:m>
                  <m:oMath xmlns:m="http://schemas.openxmlformats.org/officeDocument/2006/math">
                    <m:r>
                      <a:rPr lang="en-US" sz="1350">
                        <a:solidFill>
                          <a:prstClr val="black"/>
                        </a:solidFill>
                        <a:latin typeface="Cambria Math" panose="02040503050406030204" pitchFamily="18" charset="0"/>
                        <a:ea typeface="Cambria Math" panose="02040503050406030204" pitchFamily="18" charset="0"/>
                      </a:rPr>
                      <m:t>{</m:t>
                    </m:r>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𝑎</m:t>
                        </m:r>
                      </m:e>
                      <m:sub>
                        <m:r>
                          <a:rPr lang="en-US" sz="1350" i="1">
                            <a:solidFill>
                              <a:prstClr val="black"/>
                            </a:solidFill>
                            <a:latin typeface="Cambria Math" panose="02040503050406030204" pitchFamily="18" charset="0"/>
                            <a:ea typeface="Cambria Math" panose="02040503050406030204" pitchFamily="18" charset="0"/>
                          </a:rPr>
                          <m:t>𝑘</m:t>
                        </m:r>
                      </m:sub>
                    </m:sSub>
                    <m:r>
                      <a:rPr lang="en-US" sz="1350" i="1">
                        <a:solidFill>
                          <a:prstClr val="black"/>
                        </a:solidFill>
                        <a:latin typeface="Cambria Math" panose="02040503050406030204" pitchFamily="18" charset="0"/>
                        <a:ea typeface="Cambria Math" panose="02040503050406030204" pitchFamily="18" charset="0"/>
                      </a:rPr>
                      <m:t>}</m:t>
                    </m:r>
                    <m:r>
                      <a:rPr lang="en-US" sz="1350" i="1">
                        <a:solidFill>
                          <a:prstClr val="black"/>
                        </a:solidFill>
                        <a:latin typeface="Cambria Math" panose="02040503050406030204" pitchFamily="18" charset="0"/>
                      </a:rPr>
                      <m:t> </m:t>
                    </m:r>
                  </m:oMath>
                </a14:m>
                <a:r>
                  <a:rPr lang="en-US" sz="1350" dirty="0">
                    <a:solidFill>
                      <a:prstClr val="black"/>
                    </a:solidFill>
                    <a:latin typeface="Bodoni MT" panose="02070603080606020203" pitchFamily="18" charset="0"/>
                  </a:rPr>
                  <a:t>will approach the root from the left.</a:t>
                </a:r>
              </a:p>
            </p:txBody>
          </p:sp>
        </mc:Choice>
        <mc:Fallback xmlns="">
          <p:sp>
            <p:nvSpPr>
              <p:cNvPr id="8" name="TextBox 7">
                <a:extLst>
                  <a:ext uri="{FF2B5EF4-FFF2-40B4-BE49-F238E27FC236}">
                    <a16:creationId xmlns:a16="http://schemas.microsoft.com/office/drawing/2014/main" id="{0F1ED7F5-DC11-48FB-A898-279467CB57D6}"/>
                  </a:ext>
                </a:extLst>
              </p:cNvPr>
              <p:cNvSpPr txBox="1">
                <a:spLocks noRot="1" noChangeAspect="1" noMove="1" noResize="1" noEditPoints="1" noAdjustHandles="1" noChangeArrowheads="1" noChangeShapeType="1" noTextEdit="1"/>
              </p:cNvSpPr>
              <p:nvPr/>
            </p:nvSpPr>
            <p:spPr>
              <a:xfrm>
                <a:off x="3823732" y="2168750"/>
                <a:ext cx="2409097" cy="561856"/>
              </a:xfrm>
              <a:prstGeom prst="roundRect">
                <a:avLst/>
              </a:prstGeom>
              <a:blipFill>
                <a:blip r:embed="rId4"/>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F407C7C-B74B-433F-B333-725890BC21D4}"/>
                  </a:ext>
                </a:extLst>
              </p:cNvPr>
              <p:cNvSpPr txBox="1"/>
              <p:nvPr/>
            </p:nvSpPr>
            <p:spPr>
              <a:xfrm>
                <a:off x="667411" y="4457233"/>
                <a:ext cx="2409097" cy="561856"/>
              </a:xfrm>
              <a:prstGeom prst="roundRect">
                <a:avLst/>
              </a:prstGeom>
              <a:solidFill>
                <a:schemeClr val="accent3">
                  <a:lumMod val="20000"/>
                  <a:lumOff val="80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As</a:t>
                </a:r>
                <a:r>
                  <a:rPr lang="en-US" sz="135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r>
                      <a:rPr lang="en-US" sz="1350" i="1" dirty="0">
                        <a:solidFill>
                          <a:prstClr val="black"/>
                        </a:solidFill>
                        <a:latin typeface="Cambria Math" panose="02040503050406030204" pitchFamily="18" charset="0"/>
                        <a:ea typeface="Cambria Math" panose="02040503050406030204" pitchFamily="18" charset="0"/>
                      </a:rPr>
                      <m:t>𝑘</m:t>
                    </m:r>
                    <m:r>
                      <a:rPr lang="en-US" sz="1350" i="1" dirty="0">
                        <a:solidFill>
                          <a:prstClr val="black"/>
                        </a:solidFill>
                        <a:latin typeface="Cambria Math" panose="02040503050406030204" pitchFamily="18" charset="0"/>
                        <a:ea typeface="Cambria Math" panose="02040503050406030204" pitchFamily="18" charset="0"/>
                      </a:rPr>
                      <m:t>→ ∞</m:t>
                    </m:r>
                  </m:oMath>
                </a14:m>
                <a:r>
                  <a:rPr lang="en-US" sz="1350" dirty="0">
                    <a:solidFill>
                      <a:prstClr val="black"/>
                    </a:solidFill>
                    <a:latin typeface="Bodoni MT" panose="02070603080606020203" pitchFamily="18" charset="0"/>
                  </a:rPr>
                  <a:t>, </a:t>
                </a:r>
                <a14:m>
                  <m:oMath xmlns:m="http://schemas.openxmlformats.org/officeDocument/2006/math">
                    <m:r>
                      <a:rPr lang="en-US" sz="1350">
                        <a:solidFill>
                          <a:prstClr val="black"/>
                        </a:solidFill>
                        <a:latin typeface="Cambria Math" panose="02040503050406030204" pitchFamily="18" charset="0"/>
                        <a:ea typeface="Cambria Math" panose="02040503050406030204" pitchFamily="18" charset="0"/>
                      </a:rPr>
                      <m:t>{</m:t>
                    </m:r>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𝑏</m:t>
                        </m:r>
                      </m:e>
                      <m:sub>
                        <m:r>
                          <a:rPr lang="en-US" sz="1350" i="1">
                            <a:solidFill>
                              <a:prstClr val="black"/>
                            </a:solidFill>
                            <a:latin typeface="Cambria Math" panose="02040503050406030204" pitchFamily="18" charset="0"/>
                            <a:ea typeface="Cambria Math" panose="02040503050406030204" pitchFamily="18" charset="0"/>
                          </a:rPr>
                          <m:t>𝑘</m:t>
                        </m:r>
                      </m:sub>
                    </m:sSub>
                    <m:r>
                      <a:rPr lang="en-US" sz="1350" i="1">
                        <a:solidFill>
                          <a:prstClr val="black"/>
                        </a:solidFill>
                        <a:latin typeface="Cambria Math" panose="02040503050406030204" pitchFamily="18" charset="0"/>
                        <a:ea typeface="Cambria Math" panose="02040503050406030204" pitchFamily="18" charset="0"/>
                      </a:rPr>
                      <m:t>}</m:t>
                    </m:r>
                    <m:r>
                      <a:rPr lang="en-US" sz="1350" i="1">
                        <a:solidFill>
                          <a:prstClr val="black"/>
                        </a:solidFill>
                        <a:latin typeface="Cambria Math" panose="02040503050406030204" pitchFamily="18" charset="0"/>
                      </a:rPr>
                      <m:t> </m:t>
                    </m:r>
                  </m:oMath>
                </a14:m>
                <a:r>
                  <a:rPr lang="en-US" sz="1350" dirty="0">
                    <a:solidFill>
                      <a:prstClr val="black"/>
                    </a:solidFill>
                    <a:latin typeface="Bodoni MT" panose="02070603080606020203" pitchFamily="18" charset="0"/>
                  </a:rPr>
                  <a:t>will approach the root from the right.</a:t>
                </a:r>
              </a:p>
            </p:txBody>
          </p:sp>
        </mc:Choice>
        <mc:Fallback xmlns="">
          <p:sp>
            <p:nvSpPr>
              <p:cNvPr id="9" name="TextBox 8">
                <a:extLst>
                  <a:ext uri="{FF2B5EF4-FFF2-40B4-BE49-F238E27FC236}">
                    <a16:creationId xmlns:a16="http://schemas.microsoft.com/office/drawing/2014/main" id="{3F407C7C-B74B-433F-B333-725890BC21D4}"/>
                  </a:ext>
                </a:extLst>
              </p:cNvPr>
              <p:cNvSpPr txBox="1">
                <a:spLocks noRot="1" noChangeAspect="1" noMove="1" noResize="1" noEditPoints="1" noAdjustHandles="1" noChangeArrowheads="1" noChangeShapeType="1" noTextEdit="1"/>
              </p:cNvSpPr>
              <p:nvPr/>
            </p:nvSpPr>
            <p:spPr>
              <a:xfrm>
                <a:off x="667411" y="4457233"/>
                <a:ext cx="2409097" cy="561856"/>
              </a:xfrm>
              <a:prstGeom prst="roundRect">
                <a:avLst/>
              </a:prstGeom>
              <a:blipFill>
                <a:blip r:embed="rId5"/>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DB174F-0E8E-4D0D-9A00-B0C99DF045D8}"/>
                  </a:ext>
                </a:extLst>
              </p:cNvPr>
              <p:cNvSpPr txBox="1"/>
              <p:nvPr/>
            </p:nvSpPr>
            <p:spPr>
              <a:xfrm>
                <a:off x="667411" y="5081918"/>
                <a:ext cx="2540753" cy="791706"/>
              </a:xfrm>
              <a:prstGeom prst="roundRect">
                <a:avLst/>
              </a:prstGeom>
              <a:solidFill>
                <a:schemeClr val="bg1">
                  <a:lumMod val="85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As</a:t>
                </a:r>
                <a:r>
                  <a:rPr lang="en-US" sz="1350" dirty="0">
                    <a:solidFill>
                      <a:prstClr val="black"/>
                    </a:solidFill>
                    <a:latin typeface="Bodoni MT" panose="02070603080606020203" pitchFamily="18" charset="0"/>
                    <a:ea typeface="Cambria Math" panose="02040503050406030204" pitchFamily="18" charset="0"/>
                  </a:rPr>
                  <a:t> </a:t>
                </a:r>
                <a14:m>
                  <m:oMath xmlns:m="http://schemas.openxmlformats.org/officeDocument/2006/math">
                    <m:r>
                      <a:rPr lang="en-US" sz="1350" i="1" dirty="0">
                        <a:solidFill>
                          <a:prstClr val="black"/>
                        </a:solidFill>
                        <a:latin typeface="Cambria Math" panose="02040503050406030204" pitchFamily="18" charset="0"/>
                        <a:ea typeface="Cambria Math" panose="02040503050406030204" pitchFamily="18" charset="0"/>
                      </a:rPr>
                      <m:t>𝑘</m:t>
                    </m:r>
                    <m:r>
                      <a:rPr lang="en-US" sz="1350" i="1" dirty="0">
                        <a:solidFill>
                          <a:prstClr val="black"/>
                        </a:solidFill>
                        <a:latin typeface="Cambria Math" panose="02040503050406030204" pitchFamily="18" charset="0"/>
                        <a:ea typeface="Cambria Math" panose="02040503050406030204" pitchFamily="18" charset="0"/>
                      </a:rPr>
                      <m:t>→ ∞</m:t>
                    </m:r>
                  </m:oMath>
                </a14:m>
                <a:r>
                  <a:rPr lang="en-US" sz="1350" dirty="0">
                    <a:solidFill>
                      <a:prstClr val="black"/>
                    </a:solidFill>
                    <a:latin typeface="Bodoni MT" panose="02070603080606020203" pitchFamily="18" charset="0"/>
                  </a:rPr>
                  <a:t>, </a:t>
                </a:r>
                <a14:m>
                  <m:oMath xmlns:m="http://schemas.openxmlformats.org/officeDocument/2006/math">
                    <m:r>
                      <a:rPr lang="en-US" sz="1350">
                        <a:solidFill>
                          <a:prstClr val="black"/>
                        </a:solidFill>
                        <a:latin typeface="Cambria Math" panose="02040503050406030204" pitchFamily="18" charset="0"/>
                        <a:ea typeface="Cambria Math" panose="02040503050406030204" pitchFamily="18" charset="0"/>
                      </a:rPr>
                      <m:t>{</m:t>
                    </m:r>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𝑚</m:t>
                        </m:r>
                      </m:e>
                      <m:sub>
                        <m:r>
                          <a:rPr lang="en-US" sz="1350" i="1">
                            <a:solidFill>
                              <a:prstClr val="black"/>
                            </a:solidFill>
                            <a:latin typeface="Cambria Math" panose="02040503050406030204" pitchFamily="18" charset="0"/>
                            <a:ea typeface="Cambria Math" panose="02040503050406030204" pitchFamily="18" charset="0"/>
                          </a:rPr>
                          <m:t>𝑘</m:t>
                        </m:r>
                      </m:sub>
                    </m:sSub>
                    <m:r>
                      <a:rPr lang="en-US" sz="1350" i="1">
                        <a:solidFill>
                          <a:prstClr val="black"/>
                        </a:solidFill>
                        <a:latin typeface="Cambria Math" panose="02040503050406030204" pitchFamily="18" charset="0"/>
                        <a:ea typeface="Cambria Math" panose="02040503050406030204" pitchFamily="18" charset="0"/>
                      </a:rPr>
                      <m:t>} </m:t>
                    </m:r>
                  </m:oMath>
                </a14:m>
                <a:r>
                  <a:rPr lang="en-US" sz="1350" dirty="0">
                    <a:solidFill>
                      <a:prstClr val="black"/>
                    </a:solidFill>
                    <a:latin typeface="Bodoni MT" panose="02070603080606020203" pitchFamily="18" charset="0"/>
                  </a:rPr>
                  <a:t>will approach the root and become either the new </a:t>
                </a:r>
                <a14:m>
                  <m:oMath xmlns:m="http://schemas.openxmlformats.org/officeDocument/2006/math">
                    <m:r>
                      <a:rPr lang="en-US" sz="1350">
                        <a:solidFill>
                          <a:prstClr val="black"/>
                        </a:solidFill>
                        <a:latin typeface="Cambria Math" panose="02040503050406030204" pitchFamily="18" charset="0"/>
                        <a:ea typeface="Cambria Math" panose="02040503050406030204" pitchFamily="18" charset="0"/>
                      </a:rPr>
                      <m:t>{</m:t>
                    </m:r>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𝑎</m:t>
                        </m:r>
                      </m:e>
                      <m:sub>
                        <m:r>
                          <a:rPr lang="en-US" sz="1350" i="1">
                            <a:solidFill>
                              <a:prstClr val="black"/>
                            </a:solidFill>
                            <a:latin typeface="Cambria Math" panose="02040503050406030204" pitchFamily="18" charset="0"/>
                            <a:ea typeface="Cambria Math" panose="02040503050406030204" pitchFamily="18" charset="0"/>
                          </a:rPr>
                          <m:t>𝑘</m:t>
                        </m:r>
                      </m:sub>
                    </m:sSub>
                    <m:r>
                      <a:rPr lang="en-US" sz="1350" i="1">
                        <a:solidFill>
                          <a:prstClr val="black"/>
                        </a:solidFill>
                        <a:latin typeface="Cambria Math" panose="02040503050406030204" pitchFamily="18" charset="0"/>
                        <a:ea typeface="Cambria Math" panose="02040503050406030204" pitchFamily="18" charset="0"/>
                      </a:rPr>
                      <m:t>}</m:t>
                    </m:r>
                  </m:oMath>
                </a14:m>
                <a:r>
                  <a:rPr lang="en-US" sz="1350" dirty="0">
                    <a:solidFill>
                      <a:prstClr val="black"/>
                    </a:solidFill>
                    <a:latin typeface="Bodoni MT" panose="02070603080606020203" pitchFamily="18" charset="0"/>
                  </a:rPr>
                  <a:t> or </a:t>
                </a:r>
                <a14:m>
                  <m:oMath xmlns:m="http://schemas.openxmlformats.org/officeDocument/2006/math">
                    <m:d>
                      <m:dPr>
                        <m:begChr m:val="{"/>
                        <m:endChr m:val="}"/>
                        <m:ctrlPr>
                          <a:rPr lang="en-US" sz="1350" i="1">
                            <a:solidFill>
                              <a:prstClr val="black"/>
                            </a:solidFill>
                            <a:latin typeface="Cambria Math" panose="02040503050406030204" pitchFamily="18" charset="0"/>
                            <a:ea typeface="Cambria Math" panose="02040503050406030204" pitchFamily="18" charset="0"/>
                          </a:rPr>
                        </m:ctrlPr>
                      </m:dPr>
                      <m:e>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𝑏</m:t>
                            </m:r>
                          </m:e>
                          <m:sub>
                            <m:r>
                              <a:rPr lang="en-US" sz="1350" i="1">
                                <a:solidFill>
                                  <a:prstClr val="black"/>
                                </a:solidFill>
                                <a:latin typeface="Cambria Math" panose="02040503050406030204" pitchFamily="18" charset="0"/>
                                <a:ea typeface="Cambria Math" panose="02040503050406030204" pitchFamily="18" charset="0"/>
                              </a:rPr>
                              <m:t>𝑘</m:t>
                            </m:r>
                          </m:sub>
                        </m:sSub>
                      </m:e>
                    </m:d>
                  </m:oMath>
                </a14:m>
                <a:r>
                  <a:rPr lang="en-US" sz="1350" dirty="0">
                    <a:solidFill>
                      <a:prstClr val="black"/>
                    </a:solidFill>
                    <a:latin typeface="Cambria Math" panose="02040503050406030204" pitchFamily="18" charset="0"/>
                    <a:ea typeface="Cambria Math" panose="02040503050406030204" pitchFamily="18" charset="0"/>
                  </a:rPr>
                  <a:t>.</a:t>
                </a:r>
              </a:p>
            </p:txBody>
          </p:sp>
        </mc:Choice>
        <mc:Fallback xmlns="">
          <p:sp>
            <p:nvSpPr>
              <p:cNvPr id="10" name="TextBox 9">
                <a:extLst>
                  <a:ext uri="{FF2B5EF4-FFF2-40B4-BE49-F238E27FC236}">
                    <a16:creationId xmlns:a16="http://schemas.microsoft.com/office/drawing/2014/main" id="{FFDB174F-0E8E-4D0D-9A00-B0C99DF045D8}"/>
                  </a:ext>
                </a:extLst>
              </p:cNvPr>
              <p:cNvSpPr txBox="1">
                <a:spLocks noRot="1" noChangeAspect="1" noMove="1" noResize="1" noEditPoints="1" noAdjustHandles="1" noChangeArrowheads="1" noChangeShapeType="1" noTextEdit="1"/>
              </p:cNvSpPr>
              <p:nvPr/>
            </p:nvSpPr>
            <p:spPr>
              <a:xfrm>
                <a:off x="667411" y="5081918"/>
                <a:ext cx="2540753" cy="791706"/>
              </a:xfrm>
              <a:prstGeom prst="roundRect">
                <a:avLst/>
              </a:prstGeom>
              <a:blipFill>
                <a:blip r:embed="rId6"/>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5B312A-A8EC-4E7A-8E8E-00D9ECE7F354}"/>
                  </a:ext>
                </a:extLst>
              </p:cNvPr>
              <p:cNvSpPr txBox="1"/>
              <p:nvPr/>
            </p:nvSpPr>
            <p:spPr>
              <a:xfrm>
                <a:off x="3208164" y="2792581"/>
                <a:ext cx="2409097" cy="791706"/>
              </a:xfrm>
              <a:prstGeom prst="roundRect">
                <a:avLst/>
              </a:prstGeom>
              <a:solidFill>
                <a:schemeClr val="accent3">
                  <a:lumMod val="20000"/>
                  <a:lumOff val="80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The sequence of left endpoints </a:t>
                </a:r>
                <a14:m>
                  <m:oMath xmlns:m="http://schemas.openxmlformats.org/officeDocument/2006/math">
                    <m:d>
                      <m:dPr>
                        <m:begChr m:val="{"/>
                        <m:endChr m:val="}"/>
                        <m:ctrlPr>
                          <a:rPr lang="en-US" sz="1350" i="1">
                            <a:solidFill>
                              <a:prstClr val="black"/>
                            </a:solidFill>
                            <a:latin typeface="Cambria Math" panose="02040503050406030204" pitchFamily="18" charset="0"/>
                            <a:ea typeface="Cambria Math" panose="02040503050406030204" pitchFamily="18" charset="0"/>
                          </a:rPr>
                        </m:ctrlPr>
                      </m:dPr>
                      <m:e>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𝑎</m:t>
                            </m:r>
                          </m:e>
                          <m:sub>
                            <m:r>
                              <a:rPr lang="en-US" sz="1350" i="1">
                                <a:solidFill>
                                  <a:prstClr val="black"/>
                                </a:solidFill>
                                <a:latin typeface="Cambria Math" panose="02040503050406030204" pitchFamily="18" charset="0"/>
                                <a:ea typeface="Cambria Math" panose="02040503050406030204" pitchFamily="18" charset="0"/>
                              </a:rPr>
                              <m:t>𝑘</m:t>
                            </m:r>
                          </m:sub>
                        </m:sSub>
                      </m:e>
                    </m:d>
                  </m:oMath>
                </a14:m>
                <a:r>
                  <a:rPr lang="en-US" sz="1350" dirty="0">
                    <a:solidFill>
                      <a:prstClr val="black"/>
                    </a:solidFill>
                    <a:latin typeface="Bodoni MT" panose="02070603080606020203" pitchFamily="18" charset="0"/>
                  </a:rPr>
                  <a:t> must converge to the root.</a:t>
                </a:r>
              </a:p>
            </p:txBody>
          </p:sp>
        </mc:Choice>
        <mc:Fallback xmlns="">
          <p:sp>
            <p:nvSpPr>
              <p:cNvPr id="11" name="TextBox 10">
                <a:extLst>
                  <a:ext uri="{FF2B5EF4-FFF2-40B4-BE49-F238E27FC236}">
                    <a16:creationId xmlns:a16="http://schemas.microsoft.com/office/drawing/2014/main" id="{A25B312A-A8EC-4E7A-8E8E-00D9ECE7F354}"/>
                  </a:ext>
                </a:extLst>
              </p:cNvPr>
              <p:cNvSpPr txBox="1">
                <a:spLocks noRot="1" noChangeAspect="1" noMove="1" noResize="1" noEditPoints="1" noAdjustHandles="1" noChangeArrowheads="1" noChangeShapeType="1" noTextEdit="1"/>
              </p:cNvSpPr>
              <p:nvPr/>
            </p:nvSpPr>
            <p:spPr>
              <a:xfrm>
                <a:off x="3208164" y="2792581"/>
                <a:ext cx="2409097" cy="791706"/>
              </a:xfrm>
              <a:prstGeom prst="roundRect">
                <a:avLst/>
              </a:prstGeom>
              <a:blipFill>
                <a:blip r:embed="rId7"/>
                <a:stretch>
                  <a:fillRect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C458A0C-CA7B-4644-BB65-6F7AA42C4295}"/>
                  </a:ext>
                </a:extLst>
              </p:cNvPr>
              <p:cNvSpPr txBox="1"/>
              <p:nvPr/>
            </p:nvSpPr>
            <p:spPr>
              <a:xfrm>
                <a:off x="6520566" y="1567168"/>
                <a:ext cx="1790038" cy="791706"/>
              </a:xfrm>
              <a:prstGeom prst="roundRect">
                <a:avLst/>
              </a:prstGeom>
              <a:solidFill>
                <a:schemeClr val="accent6">
                  <a:lumMod val="20000"/>
                  <a:lumOff val="80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The sequence of right endpoints </a:t>
                </a:r>
                <a14:m>
                  <m:oMath xmlns:m="http://schemas.openxmlformats.org/officeDocument/2006/math">
                    <m:d>
                      <m:dPr>
                        <m:begChr m:val="{"/>
                        <m:endChr m:val="}"/>
                        <m:ctrlPr>
                          <a:rPr lang="en-US" sz="1350" i="1">
                            <a:solidFill>
                              <a:prstClr val="black"/>
                            </a:solidFill>
                            <a:latin typeface="Cambria Math" panose="02040503050406030204" pitchFamily="18" charset="0"/>
                            <a:ea typeface="Cambria Math" panose="02040503050406030204" pitchFamily="18" charset="0"/>
                          </a:rPr>
                        </m:ctrlPr>
                      </m:dPr>
                      <m:e>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b="0" i="1" smtClean="0">
                                <a:solidFill>
                                  <a:prstClr val="black"/>
                                </a:solidFill>
                                <a:latin typeface="Cambria Math" panose="02040503050406030204" pitchFamily="18" charset="0"/>
                                <a:ea typeface="Cambria Math" panose="02040503050406030204" pitchFamily="18" charset="0"/>
                              </a:rPr>
                              <m:t>𝑏</m:t>
                            </m:r>
                          </m:e>
                          <m:sub>
                            <m:r>
                              <a:rPr lang="en-US" sz="1350" i="1">
                                <a:solidFill>
                                  <a:prstClr val="black"/>
                                </a:solidFill>
                                <a:latin typeface="Cambria Math" panose="02040503050406030204" pitchFamily="18" charset="0"/>
                                <a:ea typeface="Cambria Math" panose="02040503050406030204" pitchFamily="18" charset="0"/>
                              </a:rPr>
                              <m:t>𝑘</m:t>
                            </m:r>
                          </m:sub>
                        </m:sSub>
                      </m:e>
                    </m:d>
                  </m:oMath>
                </a14:m>
                <a:r>
                  <a:rPr lang="en-US" sz="1350" dirty="0">
                    <a:solidFill>
                      <a:prstClr val="black"/>
                    </a:solidFill>
                    <a:latin typeface="Bodoni MT" panose="02070603080606020203" pitchFamily="18" charset="0"/>
                  </a:rPr>
                  <a:t> must converge to the root.</a:t>
                </a:r>
              </a:p>
            </p:txBody>
          </p:sp>
        </mc:Choice>
        <mc:Fallback xmlns="">
          <p:sp>
            <p:nvSpPr>
              <p:cNvPr id="12" name="TextBox 11">
                <a:extLst>
                  <a:ext uri="{FF2B5EF4-FFF2-40B4-BE49-F238E27FC236}">
                    <a16:creationId xmlns:a16="http://schemas.microsoft.com/office/drawing/2014/main" id="{FC458A0C-CA7B-4644-BB65-6F7AA42C4295}"/>
                  </a:ext>
                </a:extLst>
              </p:cNvPr>
              <p:cNvSpPr txBox="1">
                <a:spLocks noRot="1" noChangeAspect="1" noMove="1" noResize="1" noEditPoints="1" noAdjustHandles="1" noChangeArrowheads="1" noChangeShapeType="1" noTextEdit="1"/>
              </p:cNvSpPr>
              <p:nvPr/>
            </p:nvSpPr>
            <p:spPr>
              <a:xfrm>
                <a:off x="6520566" y="1567168"/>
                <a:ext cx="1790038" cy="791706"/>
              </a:xfrm>
              <a:prstGeom prst="roundRect">
                <a:avLst/>
              </a:prstGeom>
              <a:blipFill>
                <a:blip r:embed="rId8"/>
                <a:stretch>
                  <a:fillRect b="-1563"/>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73577AD6-0D26-4BE1-BCCF-6094F6512CC5}"/>
              </a:ext>
            </a:extLst>
          </p:cNvPr>
          <p:cNvSpPr txBox="1"/>
          <p:nvPr/>
        </p:nvSpPr>
        <p:spPr>
          <a:xfrm>
            <a:off x="690993" y="2785951"/>
            <a:ext cx="2409097" cy="1021556"/>
          </a:xfrm>
          <a:prstGeom prst="roundRect">
            <a:avLst/>
          </a:prstGeom>
          <a:solidFill>
            <a:schemeClr val="bg1">
              <a:lumMod val="65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If the bisection method is run for an infinite number of steps, the approximation is infinitely accurate.</a:t>
            </a:r>
          </a:p>
        </p:txBody>
      </p:sp>
      <p:sp>
        <p:nvSpPr>
          <p:cNvPr id="14" name="TextBox 13">
            <a:extLst>
              <a:ext uri="{FF2B5EF4-FFF2-40B4-BE49-F238E27FC236}">
                <a16:creationId xmlns:a16="http://schemas.microsoft.com/office/drawing/2014/main" id="{51212563-5202-4CAF-B882-F5E0B01B8CE3}"/>
              </a:ext>
            </a:extLst>
          </p:cNvPr>
          <p:cNvSpPr txBox="1"/>
          <p:nvPr/>
        </p:nvSpPr>
        <p:spPr>
          <a:xfrm>
            <a:off x="6286623" y="2491482"/>
            <a:ext cx="2409097" cy="791706"/>
          </a:xfrm>
          <a:prstGeom prst="roundRect">
            <a:avLst/>
          </a:prstGeom>
          <a:solidFill>
            <a:schemeClr val="accent3">
              <a:lumMod val="20000"/>
              <a:lumOff val="80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Any value between </a:t>
            </a:r>
            <a:r>
              <a:rPr lang="en-US" sz="1350" i="1" dirty="0">
                <a:solidFill>
                  <a:prstClr val="black"/>
                </a:solidFill>
                <a:latin typeface="Bodoni MT" panose="02070603080606020203" pitchFamily="18" charset="0"/>
              </a:rPr>
              <a:t>a</a:t>
            </a:r>
            <a:r>
              <a:rPr lang="en-US" sz="1350" dirty="0">
                <a:solidFill>
                  <a:prstClr val="black"/>
                </a:solidFill>
                <a:latin typeface="Bodoni MT" panose="02070603080606020203" pitchFamily="18" charset="0"/>
              </a:rPr>
              <a:t> and </a:t>
            </a:r>
            <a:r>
              <a:rPr lang="en-US" sz="1350" i="1" dirty="0">
                <a:solidFill>
                  <a:prstClr val="black"/>
                </a:solidFill>
                <a:latin typeface="Bodoni MT" panose="02070603080606020203" pitchFamily="18" charset="0"/>
              </a:rPr>
              <a:t>b</a:t>
            </a:r>
            <a:r>
              <a:rPr lang="en-US" sz="1350" dirty="0">
                <a:solidFill>
                  <a:prstClr val="black"/>
                </a:solidFill>
                <a:latin typeface="Bodoni MT" panose="02070603080606020203" pitchFamily="18" charset="0"/>
              </a:rPr>
              <a:t> could replace </a:t>
            </a:r>
            <a:r>
              <a:rPr lang="en-US" sz="1350" i="1" dirty="0">
                <a:solidFill>
                  <a:prstClr val="black"/>
                </a:solidFill>
                <a:latin typeface="Bodoni MT" panose="02070603080606020203" pitchFamily="18" charset="0"/>
              </a:rPr>
              <a:t>a</a:t>
            </a:r>
            <a:r>
              <a:rPr lang="en-US" sz="1350" dirty="0">
                <a:solidFill>
                  <a:prstClr val="black"/>
                </a:solidFill>
                <a:latin typeface="Bodoni MT" panose="02070603080606020203" pitchFamily="18" charset="0"/>
              </a:rPr>
              <a:t> or </a:t>
            </a:r>
            <a:r>
              <a:rPr lang="en-US" sz="1350" i="1" dirty="0">
                <a:solidFill>
                  <a:prstClr val="black"/>
                </a:solidFill>
                <a:latin typeface="Bodoni MT" panose="02070603080606020203" pitchFamily="18" charset="0"/>
              </a:rPr>
              <a:t>b</a:t>
            </a:r>
            <a:r>
              <a:rPr lang="en-US" sz="1350" dirty="0">
                <a:solidFill>
                  <a:prstClr val="black"/>
                </a:solidFill>
                <a:latin typeface="Bodoni MT" panose="02070603080606020203" pitchFamily="18" charset="0"/>
              </a:rPr>
              <a:t> as a new bound.</a:t>
            </a:r>
          </a:p>
        </p:txBody>
      </p:sp>
      <p:sp>
        <p:nvSpPr>
          <p:cNvPr id="15" name="TextBox 14">
            <a:extLst>
              <a:ext uri="{FF2B5EF4-FFF2-40B4-BE49-F238E27FC236}">
                <a16:creationId xmlns:a16="http://schemas.microsoft.com/office/drawing/2014/main" id="{B6C01F20-5A05-4618-846D-7993970EEF74}"/>
              </a:ext>
            </a:extLst>
          </p:cNvPr>
          <p:cNvSpPr txBox="1"/>
          <p:nvPr/>
        </p:nvSpPr>
        <p:spPr>
          <a:xfrm>
            <a:off x="5665410" y="3309760"/>
            <a:ext cx="2409097" cy="1251406"/>
          </a:xfrm>
          <a:prstGeom prst="roundRect">
            <a:avLst/>
          </a:prstGeom>
          <a:solidFill>
            <a:schemeClr val="bg1">
              <a:lumMod val="85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It takes more iterations of the bisection method to obtain the same degree of accuracy as the decimal expansion method.</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9003186-61AA-415D-BD66-9477BADD3428}"/>
                  </a:ext>
                </a:extLst>
              </p:cNvPr>
              <p:cNvSpPr txBox="1"/>
              <p:nvPr/>
            </p:nvSpPr>
            <p:spPr>
              <a:xfrm>
                <a:off x="3154620" y="3669176"/>
                <a:ext cx="2409097" cy="1251406"/>
              </a:xfrm>
              <a:prstGeom prst="roundRect">
                <a:avLst/>
              </a:prstGeom>
              <a:solidFill>
                <a:schemeClr val="accent5">
                  <a:lumMod val="40000"/>
                  <a:lumOff val="60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If a continuous function has a positive value at </a:t>
                </a:r>
                <a14:m>
                  <m:oMath xmlns:m="http://schemas.openxmlformats.org/officeDocument/2006/math">
                    <m:r>
                      <a:rPr lang="en-US" sz="1350" i="1">
                        <a:solidFill>
                          <a:prstClr val="black"/>
                        </a:solidFill>
                        <a:latin typeface="Cambria Math" panose="02040503050406030204" pitchFamily="18" charset="0"/>
                      </a:rPr>
                      <m:t>𝑓</m:t>
                    </m:r>
                    <m:r>
                      <a:rPr lang="en-US" sz="1350" i="1">
                        <a:solidFill>
                          <a:prstClr val="black"/>
                        </a:solidFill>
                        <a:latin typeface="Cambria Math" panose="02040503050406030204" pitchFamily="18" charset="0"/>
                      </a:rPr>
                      <m:t>(</m:t>
                    </m:r>
                    <m:r>
                      <a:rPr lang="en-US" sz="1350" i="1">
                        <a:solidFill>
                          <a:prstClr val="black"/>
                        </a:solidFill>
                        <a:latin typeface="Cambria Math" panose="02040503050406030204" pitchFamily="18" charset="0"/>
                      </a:rPr>
                      <m:t>𝑎</m:t>
                    </m:r>
                    <m:r>
                      <a:rPr lang="en-US" sz="1350" i="1">
                        <a:solidFill>
                          <a:prstClr val="black"/>
                        </a:solidFill>
                        <a:latin typeface="Cambria Math" panose="02040503050406030204" pitchFamily="18" charset="0"/>
                      </a:rPr>
                      <m:t>)</m:t>
                    </m:r>
                  </m:oMath>
                </a14:m>
                <a:r>
                  <a:rPr lang="en-US" sz="1350" dirty="0">
                    <a:solidFill>
                      <a:prstClr val="black"/>
                    </a:solidFill>
                    <a:latin typeface="Cambria Math" panose="02040503050406030204" pitchFamily="18" charset="0"/>
                    <a:ea typeface="Cambria Math" panose="02040503050406030204" pitchFamily="18" charset="0"/>
                  </a:rPr>
                  <a:t> </a:t>
                </a:r>
                <a:r>
                  <a:rPr lang="en-US" sz="1350" dirty="0">
                    <a:solidFill>
                      <a:prstClr val="black"/>
                    </a:solidFill>
                    <a:latin typeface="Bodoni MT" panose="02070603080606020203" pitchFamily="18" charset="0"/>
                    <a:ea typeface="Cambria Math" panose="02040503050406030204" pitchFamily="18" charset="0"/>
                  </a:rPr>
                  <a:t>and a negative value at </a:t>
                </a:r>
                <a14:m>
                  <m:oMath xmlns:m="http://schemas.openxmlformats.org/officeDocument/2006/math">
                    <m:r>
                      <a:rPr lang="en-US" sz="1350" i="1">
                        <a:solidFill>
                          <a:prstClr val="black"/>
                        </a:solidFill>
                        <a:latin typeface="Cambria Math" panose="02040503050406030204" pitchFamily="18" charset="0"/>
                      </a:rPr>
                      <m:t>𝑓</m:t>
                    </m:r>
                    <m:r>
                      <a:rPr lang="en-US" sz="1350" i="1">
                        <a:solidFill>
                          <a:prstClr val="black"/>
                        </a:solidFill>
                        <a:latin typeface="Cambria Math" panose="02040503050406030204" pitchFamily="18" charset="0"/>
                      </a:rPr>
                      <m:t>(</m:t>
                    </m:r>
                    <m:r>
                      <a:rPr lang="en-US" sz="1350" i="1">
                        <a:solidFill>
                          <a:prstClr val="black"/>
                        </a:solidFill>
                        <a:latin typeface="Cambria Math" panose="02040503050406030204" pitchFamily="18" charset="0"/>
                      </a:rPr>
                      <m:t>𝑏</m:t>
                    </m:r>
                    <m:r>
                      <a:rPr lang="en-US" sz="1350" i="1">
                        <a:solidFill>
                          <a:prstClr val="black"/>
                        </a:solidFill>
                        <a:latin typeface="Cambria Math" panose="02040503050406030204" pitchFamily="18" charset="0"/>
                      </a:rPr>
                      <m:t>)</m:t>
                    </m:r>
                  </m:oMath>
                </a14:m>
                <a:r>
                  <a:rPr lang="en-US" sz="1350" dirty="0">
                    <a:solidFill>
                      <a:prstClr val="black"/>
                    </a:solidFill>
                    <a:latin typeface="Cambria Math" panose="02040503050406030204" pitchFamily="18" charset="0"/>
                    <a:ea typeface="Cambria Math" panose="02040503050406030204" pitchFamily="18" charset="0"/>
                  </a:rPr>
                  <a:t> </a:t>
                </a:r>
                <a:r>
                  <a:rPr lang="en-US" sz="1350" dirty="0">
                    <a:solidFill>
                      <a:prstClr val="black"/>
                    </a:solidFill>
                    <a:latin typeface="Bodoni MT" panose="02070603080606020203" pitchFamily="18" charset="0"/>
                    <a:ea typeface="Cambria Math" panose="02040503050406030204" pitchFamily="18" charset="0"/>
                  </a:rPr>
                  <a:t>then</a:t>
                </a:r>
                <a:r>
                  <a:rPr lang="en-US" sz="135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r>
                      <a:rPr lang="en-US" sz="1350" i="1">
                        <a:solidFill>
                          <a:prstClr val="black"/>
                        </a:solidFill>
                        <a:latin typeface="Cambria Math" panose="02040503050406030204" pitchFamily="18" charset="0"/>
                      </a:rPr>
                      <m:t>𝑓</m:t>
                    </m:r>
                    <m:r>
                      <a:rPr lang="en-US" sz="1350" i="1">
                        <a:solidFill>
                          <a:prstClr val="black"/>
                        </a:solidFill>
                        <a:latin typeface="Cambria Math" panose="02040503050406030204" pitchFamily="18" charset="0"/>
                      </a:rPr>
                      <m:t>(</m:t>
                    </m:r>
                    <m:r>
                      <a:rPr lang="en-US" sz="1350" i="1">
                        <a:solidFill>
                          <a:prstClr val="black"/>
                        </a:solidFill>
                        <a:latin typeface="Cambria Math" panose="02040503050406030204" pitchFamily="18" charset="0"/>
                      </a:rPr>
                      <m:t>𝑎</m:t>
                    </m:r>
                    <m:r>
                      <a:rPr lang="en-US" sz="1350" i="1">
                        <a:solidFill>
                          <a:prstClr val="black"/>
                        </a:solidFill>
                        <a:latin typeface="Cambria Math" panose="02040503050406030204" pitchFamily="18" charset="0"/>
                      </a:rPr>
                      <m:t>)</m:t>
                    </m:r>
                  </m:oMath>
                </a14:m>
                <a:r>
                  <a:rPr lang="en-US" sz="1350" dirty="0">
                    <a:solidFill>
                      <a:prstClr val="black"/>
                    </a:solidFill>
                    <a:latin typeface="Cambria Math" panose="02040503050406030204" pitchFamily="18" charset="0"/>
                    <a:ea typeface="Cambria Math" panose="02040503050406030204" pitchFamily="18" charset="0"/>
                  </a:rPr>
                  <a:t>  </a:t>
                </a:r>
                <a:r>
                  <a:rPr lang="en-US" sz="1350" dirty="0">
                    <a:solidFill>
                      <a:prstClr val="black"/>
                    </a:solidFill>
                    <a:latin typeface="Bodoni MT" panose="02070603080606020203" pitchFamily="18" charset="0"/>
                    <a:ea typeface="Cambria Math" panose="02040503050406030204" pitchFamily="18" charset="0"/>
                  </a:rPr>
                  <a:t>and</a:t>
                </a:r>
                <a:r>
                  <a:rPr lang="en-US" sz="135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r>
                      <a:rPr lang="en-US" sz="1350" i="1">
                        <a:solidFill>
                          <a:prstClr val="black"/>
                        </a:solidFill>
                        <a:latin typeface="Cambria Math" panose="02040503050406030204" pitchFamily="18" charset="0"/>
                      </a:rPr>
                      <m:t>𝑓</m:t>
                    </m:r>
                    <m:r>
                      <a:rPr lang="en-US" sz="1350" i="1">
                        <a:solidFill>
                          <a:prstClr val="black"/>
                        </a:solidFill>
                        <a:latin typeface="Cambria Math" panose="02040503050406030204" pitchFamily="18" charset="0"/>
                      </a:rPr>
                      <m:t>(</m:t>
                    </m:r>
                    <m:r>
                      <a:rPr lang="en-US" sz="1350" i="1">
                        <a:solidFill>
                          <a:prstClr val="black"/>
                        </a:solidFill>
                        <a:latin typeface="Cambria Math" panose="02040503050406030204" pitchFamily="18" charset="0"/>
                      </a:rPr>
                      <m:t>𝑏</m:t>
                    </m:r>
                    <m:r>
                      <a:rPr lang="en-US" sz="1350" i="1">
                        <a:solidFill>
                          <a:prstClr val="black"/>
                        </a:solidFill>
                        <a:latin typeface="Cambria Math" panose="02040503050406030204" pitchFamily="18" charset="0"/>
                      </a:rPr>
                      <m:t>)</m:t>
                    </m:r>
                  </m:oMath>
                </a14:m>
                <a:r>
                  <a:rPr lang="en-US" sz="1350" dirty="0">
                    <a:solidFill>
                      <a:prstClr val="black"/>
                    </a:solidFill>
                    <a:latin typeface="Cambria Math" panose="02040503050406030204" pitchFamily="18" charset="0"/>
                    <a:ea typeface="Cambria Math" panose="02040503050406030204" pitchFamily="18" charset="0"/>
                  </a:rPr>
                  <a:t> </a:t>
                </a:r>
                <a:r>
                  <a:rPr lang="en-US" sz="1350" dirty="0">
                    <a:solidFill>
                      <a:prstClr val="black"/>
                    </a:solidFill>
                    <a:latin typeface="Bodoni MT" panose="02070603080606020203" pitchFamily="18" charset="0"/>
                    <a:ea typeface="Cambria Math" panose="02040503050406030204" pitchFamily="18" charset="0"/>
                  </a:rPr>
                  <a:t>will exist in two separate quadrants. </a:t>
                </a:r>
              </a:p>
            </p:txBody>
          </p:sp>
        </mc:Choice>
        <mc:Fallback xmlns="">
          <p:sp>
            <p:nvSpPr>
              <p:cNvPr id="16" name="TextBox 15">
                <a:extLst>
                  <a:ext uri="{FF2B5EF4-FFF2-40B4-BE49-F238E27FC236}">
                    <a16:creationId xmlns:a16="http://schemas.microsoft.com/office/drawing/2014/main" id="{49003186-61AA-415D-BD66-9477BADD3428}"/>
                  </a:ext>
                </a:extLst>
              </p:cNvPr>
              <p:cNvSpPr txBox="1">
                <a:spLocks noRot="1" noChangeAspect="1" noMove="1" noResize="1" noEditPoints="1" noAdjustHandles="1" noChangeArrowheads="1" noChangeShapeType="1" noTextEdit="1"/>
              </p:cNvSpPr>
              <p:nvPr/>
            </p:nvSpPr>
            <p:spPr>
              <a:xfrm>
                <a:off x="3154620" y="3669176"/>
                <a:ext cx="2409097" cy="1251406"/>
              </a:xfrm>
              <a:prstGeom prst="round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26869B2-F49F-46F4-A044-DA390EE9F60A}"/>
                  </a:ext>
                </a:extLst>
              </p:cNvPr>
              <p:cNvSpPr txBox="1"/>
              <p:nvPr/>
            </p:nvSpPr>
            <p:spPr>
              <a:xfrm>
                <a:off x="667412" y="3832547"/>
                <a:ext cx="2409097" cy="561856"/>
              </a:xfrm>
              <a:prstGeom prst="roundRect">
                <a:avLst/>
              </a:prstGeom>
              <a:solidFill>
                <a:schemeClr val="bg2">
                  <a:lumMod val="75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The outputs of </a:t>
                </a:r>
                <a14:m>
                  <m:oMath xmlns:m="http://schemas.openxmlformats.org/officeDocument/2006/math">
                    <m:d>
                      <m:dPr>
                        <m:begChr m:val="{"/>
                        <m:endChr m:val="}"/>
                        <m:ctrlPr>
                          <a:rPr lang="en-US" sz="1350" i="1">
                            <a:solidFill>
                              <a:prstClr val="black"/>
                            </a:solidFill>
                            <a:latin typeface="Cambria Math" panose="02040503050406030204" pitchFamily="18" charset="0"/>
                            <a:ea typeface="Cambria Math" panose="02040503050406030204" pitchFamily="18" charset="0"/>
                          </a:rPr>
                        </m:ctrlPr>
                      </m:dPr>
                      <m:e>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𝑎</m:t>
                            </m:r>
                          </m:e>
                          <m:sub>
                            <m:r>
                              <a:rPr lang="en-US" sz="1350" i="1">
                                <a:solidFill>
                                  <a:prstClr val="black"/>
                                </a:solidFill>
                                <a:latin typeface="Cambria Math" panose="02040503050406030204" pitchFamily="18" charset="0"/>
                                <a:ea typeface="Cambria Math" panose="02040503050406030204" pitchFamily="18" charset="0"/>
                              </a:rPr>
                              <m:t>𝑘</m:t>
                            </m:r>
                          </m:sub>
                        </m:sSub>
                      </m:e>
                    </m:d>
                  </m:oMath>
                </a14:m>
                <a:r>
                  <a:rPr lang="en-US" sz="1350" dirty="0">
                    <a:solidFill>
                      <a:prstClr val="black"/>
                    </a:solidFill>
                    <a:latin typeface="Bodoni MT" panose="02070603080606020203" pitchFamily="18" charset="0"/>
                  </a:rPr>
                  <a:t> and </a:t>
                </a:r>
                <a14:m>
                  <m:oMath xmlns:m="http://schemas.openxmlformats.org/officeDocument/2006/math">
                    <m:d>
                      <m:dPr>
                        <m:begChr m:val="{"/>
                        <m:endChr m:val="}"/>
                        <m:ctrlPr>
                          <a:rPr lang="en-US" sz="1350" i="1">
                            <a:solidFill>
                              <a:prstClr val="black"/>
                            </a:solidFill>
                            <a:latin typeface="Cambria Math" panose="02040503050406030204" pitchFamily="18" charset="0"/>
                            <a:ea typeface="Cambria Math" panose="02040503050406030204" pitchFamily="18" charset="0"/>
                          </a:rPr>
                        </m:ctrlPr>
                      </m:dPr>
                      <m:e>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𝑏</m:t>
                            </m:r>
                          </m:e>
                          <m:sub>
                            <m:r>
                              <a:rPr lang="en-US" sz="1350" i="1">
                                <a:solidFill>
                                  <a:prstClr val="black"/>
                                </a:solidFill>
                                <a:latin typeface="Cambria Math" panose="02040503050406030204" pitchFamily="18" charset="0"/>
                                <a:ea typeface="Cambria Math" panose="02040503050406030204" pitchFamily="18" charset="0"/>
                              </a:rPr>
                              <m:t>𝑘</m:t>
                            </m:r>
                          </m:sub>
                        </m:sSub>
                      </m:e>
                    </m:d>
                  </m:oMath>
                </a14:m>
                <a:r>
                  <a:rPr lang="en-US" sz="1350" dirty="0">
                    <a:solidFill>
                      <a:prstClr val="black"/>
                    </a:solidFill>
                    <a:latin typeface="Bodoni MT" panose="02070603080606020203" pitchFamily="18" charset="0"/>
                  </a:rPr>
                  <a:t> converge to the same number.</a:t>
                </a:r>
              </a:p>
            </p:txBody>
          </p:sp>
        </mc:Choice>
        <mc:Fallback xmlns="">
          <p:sp>
            <p:nvSpPr>
              <p:cNvPr id="18" name="TextBox 17">
                <a:extLst>
                  <a:ext uri="{FF2B5EF4-FFF2-40B4-BE49-F238E27FC236}">
                    <a16:creationId xmlns:a16="http://schemas.microsoft.com/office/drawing/2014/main" id="{726869B2-F49F-46F4-A044-DA390EE9F60A}"/>
                  </a:ext>
                </a:extLst>
              </p:cNvPr>
              <p:cNvSpPr txBox="1">
                <a:spLocks noRot="1" noChangeAspect="1" noMove="1" noResize="1" noEditPoints="1" noAdjustHandles="1" noChangeArrowheads="1" noChangeShapeType="1" noTextEdit="1"/>
              </p:cNvSpPr>
              <p:nvPr/>
            </p:nvSpPr>
            <p:spPr>
              <a:xfrm>
                <a:off x="667412" y="3832547"/>
                <a:ext cx="2409097" cy="561856"/>
              </a:xfrm>
              <a:prstGeom prst="roundRect">
                <a:avLst/>
              </a:prstGeom>
              <a:blipFill>
                <a:blip r:embed="rId10"/>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FFB6774-BE27-457B-9966-D030877C74FF}"/>
                  </a:ext>
                </a:extLst>
              </p:cNvPr>
              <p:cNvSpPr txBox="1"/>
              <p:nvPr/>
            </p:nvSpPr>
            <p:spPr>
              <a:xfrm>
                <a:off x="3301945" y="5005471"/>
                <a:ext cx="2409097" cy="791706"/>
              </a:xfrm>
              <a:prstGeom prst="roundRect">
                <a:avLst/>
              </a:prstGeom>
              <a:solidFill>
                <a:schemeClr val="accent3">
                  <a:lumMod val="20000"/>
                  <a:lumOff val="80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If the outputs of</a:t>
                </a:r>
                <a14:m>
                  <m:oMath xmlns:m="http://schemas.openxmlformats.org/officeDocument/2006/math">
                    <m:r>
                      <a:rPr lang="en-US" sz="1350">
                        <a:solidFill>
                          <a:prstClr val="black"/>
                        </a:solidFill>
                        <a:latin typeface="Cambria Math" panose="02040503050406030204" pitchFamily="18" charset="0"/>
                      </a:rPr>
                      <m:t> </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𝑎</m:t>
                        </m:r>
                      </m:e>
                      <m:sub>
                        <m:r>
                          <a:rPr lang="en-US" sz="1350" i="1">
                            <a:solidFill>
                              <a:prstClr val="black"/>
                            </a:solidFill>
                            <a:latin typeface="Cambria Math" panose="02040503050406030204" pitchFamily="18" charset="0"/>
                          </a:rPr>
                          <m:t>𝑘</m:t>
                        </m:r>
                      </m:sub>
                    </m:sSub>
                    <m:r>
                      <a:rPr lang="en-US" sz="1350" i="1">
                        <a:solidFill>
                          <a:prstClr val="black"/>
                        </a:solidFill>
                        <a:latin typeface="Cambria Math" panose="02040503050406030204" pitchFamily="18" charset="0"/>
                      </a:rPr>
                      <m:t> </m:t>
                    </m:r>
                  </m:oMath>
                </a14:m>
                <a:r>
                  <a:rPr lang="en-US" sz="1350" dirty="0">
                    <a:solidFill>
                      <a:prstClr val="black"/>
                    </a:solidFill>
                    <a:latin typeface="Bodoni MT" panose="02070603080606020203" pitchFamily="18" charset="0"/>
                  </a:rPr>
                  <a:t>and</a:t>
                </a:r>
                <a14:m>
                  <m:oMath xmlns:m="http://schemas.openxmlformats.org/officeDocument/2006/math">
                    <m:r>
                      <a:rPr lang="en-US" sz="1350">
                        <a:solidFill>
                          <a:prstClr val="black"/>
                        </a:solidFill>
                        <a:latin typeface="Cambria Math" panose="02040503050406030204" pitchFamily="18" charset="0"/>
                      </a:rPr>
                      <m:t> </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𝑏</m:t>
                        </m:r>
                      </m:e>
                      <m:sub>
                        <m:r>
                          <a:rPr lang="en-US" sz="1350" i="1">
                            <a:solidFill>
                              <a:prstClr val="black"/>
                            </a:solidFill>
                            <a:latin typeface="Cambria Math" panose="02040503050406030204" pitchFamily="18" charset="0"/>
                          </a:rPr>
                          <m:t>𝑘</m:t>
                        </m:r>
                      </m:sub>
                    </m:sSub>
                  </m:oMath>
                </a14:m>
                <a:r>
                  <a:rPr lang="en-US" sz="1350" dirty="0">
                    <a:solidFill>
                      <a:prstClr val="black"/>
                    </a:solidFill>
                    <a:latin typeface="Bodoni MT" panose="02070603080606020203" pitchFamily="18" charset="0"/>
                  </a:rPr>
                  <a:t> are opposite signs, there must be a root between</a:t>
                </a:r>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 </m:t>
                        </m:r>
                        <m:r>
                          <a:rPr lang="en-US" sz="1350" i="1">
                            <a:solidFill>
                              <a:prstClr val="black"/>
                            </a:solidFill>
                            <a:latin typeface="Cambria Math" panose="02040503050406030204" pitchFamily="18" charset="0"/>
                          </a:rPr>
                          <m:t>𝑎</m:t>
                        </m:r>
                      </m:e>
                      <m:sub>
                        <m:r>
                          <a:rPr lang="en-US" sz="1350" i="1">
                            <a:solidFill>
                              <a:prstClr val="black"/>
                            </a:solidFill>
                            <a:latin typeface="Cambria Math" panose="02040503050406030204" pitchFamily="18" charset="0"/>
                          </a:rPr>
                          <m:t>𝑘</m:t>
                        </m:r>
                      </m:sub>
                    </m:sSub>
                    <m:r>
                      <a:rPr lang="en-US" sz="1350" i="1">
                        <a:solidFill>
                          <a:prstClr val="black"/>
                        </a:solidFill>
                        <a:latin typeface="Cambria Math" panose="02040503050406030204" pitchFamily="18" charset="0"/>
                      </a:rPr>
                      <m:t> </m:t>
                    </m:r>
                    <m:r>
                      <m:rPr>
                        <m:nor/>
                      </m:rPr>
                      <a:rPr lang="en-US" sz="1350" dirty="0">
                        <a:solidFill>
                          <a:prstClr val="black"/>
                        </a:solidFill>
                        <a:latin typeface="Bodoni MT" panose="02070603080606020203" pitchFamily="18" charset="0"/>
                      </a:rPr>
                      <m:t>and</m:t>
                    </m:r>
                    <m:r>
                      <m:rPr>
                        <m:nor/>
                      </m:rPr>
                      <a:rPr lang="en-US" sz="1350" dirty="0">
                        <a:solidFill>
                          <a:prstClr val="black"/>
                        </a:solidFill>
                        <a:latin typeface="Bodoni MT" panose="02070603080606020203" pitchFamily="18" charset="0"/>
                      </a:rPr>
                      <m:t> </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𝑏</m:t>
                        </m:r>
                      </m:e>
                      <m:sub>
                        <m:r>
                          <a:rPr lang="en-US" sz="1350" i="1">
                            <a:solidFill>
                              <a:prstClr val="black"/>
                            </a:solidFill>
                            <a:latin typeface="Cambria Math" panose="02040503050406030204" pitchFamily="18" charset="0"/>
                          </a:rPr>
                          <m:t>𝑘</m:t>
                        </m:r>
                      </m:sub>
                    </m:sSub>
                  </m:oMath>
                </a14:m>
                <a:endParaRPr lang="en-US" sz="1350" dirty="0">
                  <a:solidFill>
                    <a:prstClr val="black"/>
                  </a:solidFill>
                  <a:latin typeface="Bodoni MT" panose="02070603080606020203" pitchFamily="18" charset="0"/>
                </a:endParaRPr>
              </a:p>
            </p:txBody>
          </p:sp>
        </mc:Choice>
        <mc:Fallback xmlns="">
          <p:sp>
            <p:nvSpPr>
              <p:cNvPr id="19" name="TextBox 18">
                <a:extLst>
                  <a:ext uri="{FF2B5EF4-FFF2-40B4-BE49-F238E27FC236}">
                    <a16:creationId xmlns:a16="http://schemas.microsoft.com/office/drawing/2014/main" id="{1FFB6774-BE27-457B-9966-D030877C74FF}"/>
                  </a:ext>
                </a:extLst>
              </p:cNvPr>
              <p:cNvSpPr txBox="1">
                <a:spLocks noRot="1" noChangeAspect="1" noMove="1" noResize="1" noEditPoints="1" noAdjustHandles="1" noChangeArrowheads="1" noChangeShapeType="1" noTextEdit="1"/>
              </p:cNvSpPr>
              <p:nvPr/>
            </p:nvSpPr>
            <p:spPr>
              <a:xfrm>
                <a:off x="3301945" y="5005471"/>
                <a:ext cx="2409097" cy="791706"/>
              </a:xfrm>
              <a:prstGeom prst="roundRect">
                <a:avLst/>
              </a:prstGeom>
              <a:blipFill>
                <a:blip r:embed="rId11"/>
                <a:stretch>
                  <a:fillRect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F20DB27-89AF-40B7-BF15-6B0A5B68C2EF}"/>
                  </a:ext>
                </a:extLst>
              </p:cNvPr>
              <p:cNvSpPr txBox="1"/>
              <p:nvPr/>
            </p:nvSpPr>
            <p:spPr>
              <a:xfrm>
                <a:off x="5842698" y="4725391"/>
                <a:ext cx="2691702" cy="791706"/>
              </a:xfrm>
              <a:prstGeom prst="roundRect">
                <a:avLst/>
              </a:prstGeom>
              <a:solidFill>
                <a:schemeClr val="bg2">
                  <a:lumMod val="75000"/>
                </a:schemeClr>
              </a:solidFill>
            </p:spPr>
            <p:txBody>
              <a:bodyPr wrap="square" rtlCol="0">
                <a:spAutoFit/>
              </a:bodyPr>
              <a:lstStyle/>
              <a:p>
                <a:pPr algn="ctr" defTabSz="342900"/>
                <a:r>
                  <a:rPr lang="en-US" sz="1350" dirty="0">
                    <a:solidFill>
                      <a:prstClr val="black"/>
                    </a:solidFill>
                    <a:latin typeface="Bodoni MT" panose="02070603080606020203" pitchFamily="18" charset="0"/>
                  </a:rPr>
                  <a:t>As</a:t>
                </a:r>
                <a:r>
                  <a:rPr lang="en-US" sz="135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r>
                      <a:rPr lang="en-US" sz="1350" i="1" dirty="0">
                        <a:solidFill>
                          <a:prstClr val="black"/>
                        </a:solidFill>
                        <a:latin typeface="Cambria Math" panose="02040503050406030204" pitchFamily="18" charset="0"/>
                        <a:ea typeface="Cambria Math" panose="02040503050406030204" pitchFamily="18" charset="0"/>
                      </a:rPr>
                      <m:t>𝑘</m:t>
                    </m:r>
                    <m:r>
                      <a:rPr lang="en-US" sz="1350" i="1" dirty="0">
                        <a:solidFill>
                          <a:prstClr val="black"/>
                        </a:solidFill>
                        <a:latin typeface="Cambria Math" panose="02040503050406030204" pitchFamily="18" charset="0"/>
                        <a:ea typeface="Cambria Math" panose="02040503050406030204" pitchFamily="18" charset="0"/>
                      </a:rPr>
                      <m:t>→ ∞</m:t>
                    </m:r>
                  </m:oMath>
                </a14:m>
                <a:r>
                  <a:rPr lang="en-US" sz="1350" dirty="0">
                    <a:solidFill>
                      <a:prstClr val="black"/>
                    </a:solidFill>
                    <a:latin typeface="Bodoni MT" panose="02070603080606020203" pitchFamily="18" charset="0"/>
                  </a:rPr>
                  <a:t>, the constituents of </a:t>
                </a:r>
                <a14:m>
                  <m:oMath xmlns:m="http://schemas.openxmlformats.org/officeDocument/2006/math">
                    <m:d>
                      <m:dPr>
                        <m:begChr m:val="{"/>
                        <m:endChr m:val="}"/>
                        <m:ctrlPr>
                          <a:rPr lang="en-US" sz="1350" i="1">
                            <a:solidFill>
                              <a:prstClr val="black"/>
                            </a:solidFill>
                            <a:latin typeface="Cambria Math" panose="02040503050406030204" pitchFamily="18" charset="0"/>
                            <a:ea typeface="Cambria Math" panose="02040503050406030204" pitchFamily="18" charset="0"/>
                          </a:rPr>
                        </m:ctrlPr>
                      </m:dPr>
                      <m:e>
                        <m:sSub>
                          <m:sSubPr>
                            <m:ctrlPr>
                              <a:rPr lang="en-US" sz="1350" i="1">
                                <a:solidFill>
                                  <a:prstClr val="black"/>
                                </a:solidFill>
                                <a:latin typeface="Cambria Math" panose="02040503050406030204" pitchFamily="18" charset="0"/>
                                <a:ea typeface="Cambria Math" panose="02040503050406030204" pitchFamily="18" charset="0"/>
                              </a:rPr>
                            </m:ctrlPr>
                          </m:sSubPr>
                          <m:e>
                            <m:r>
                              <a:rPr lang="en-US" sz="1350" i="1">
                                <a:solidFill>
                                  <a:prstClr val="black"/>
                                </a:solidFill>
                                <a:latin typeface="Cambria Math" panose="02040503050406030204" pitchFamily="18" charset="0"/>
                                <a:ea typeface="Cambria Math" panose="02040503050406030204" pitchFamily="18" charset="0"/>
                              </a:rPr>
                              <m:t>𝐼</m:t>
                            </m:r>
                          </m:e>
                          <m:sub>
                            <m:r>
                              <a:rPr lang="en-US" sz="1350" i="1">
                                <a:solidFill>
                                  <a:prstClr val="black"/>
                                </a:solidFill>
                                <a:latin typeface="Cambria Math" panose="02040503050406030204" pitchFamily="18" charset="0"/>
                                <a:ea typeface="Cambria Math" panose="02040503050406030204" pitchFamily="18" charset="0"/>
                              </a:rPr>
                              <m:t>𝑘</m:t>
                            </m:r>
                          </m:sub>
                        </m:sSub>
                      </m:e>
                    </m:d>
                  </m:oMath>
                </a14:m>
                <a:r>
                  <a:rPr lang="en-US" sz="1350" dirty="0">
                    <a:solidFill>
                      <a:prstClr val="black"/>
                    </a:solidFill>
                    <a:latin typeface="Bodoni MT" panose="02070603080606020203" pitchFamily="18" charset="0"/>
                  </a:rPr>
                  <a:t>, the sequence of intervals, will approach the root.</a:t>
                </a:r>
              </a:p>
            </p:txBody>
          </p:sp>
        </mc:Choice>
        <mc:Fallback xmlns="">
          <p:sp>
            <p:nvSpPr>
              <p:cNvPr id="20" name="TextBox 19">
                <a:extLst>
                  <a:ext uri="{FF2B5EF4-FFF2-40B4-BE49-F238E27FC236}">
                    <a16:creationId xmlns:a16="http://schemas.microsoft.com/office/drawing/2014/main" id="{2F20DB27-89AF-40B7-BF15-6B0A5B68C2EF}"/>
                  </a:ext>
                </a:extLst>
              </p:cNvPr>
              <p:cNvSpPr txBox="1">
                <a:spLocks noRot="1" noChangeAspect="1" noMove="1" noResize="1" noEditPoints="1" noAdjustHandles="1" noChangeArrowheads="1" noChangeShapeType="1" noTextEdit="1"/>
              </p:cNvSpPr>
              <p:nvPr/>
            </p:nvSpPr>
            <p:spPr>
              <a:xfrm>
                <a:off x="5842698" y="4725391"/>
                <a:ext cx="2691702" cy="791706"/>
              </a:xfrm>
              <a:prstGeom prst="roundRect">
                <a:avLst/>
              </a:prstGeom>
              <a:blipFill>
                <a:blip r:embed="rId12"/>
                <a:stretch>
                  <a:fillRect b="-1613"/>
                </a:stretch>
              </a:blipFill>
            </p:spPr>
            <p:txBody>
              <a:bodyPr/>
              <a:lstStyle/>
              <a:p>
                <a:r>
                  <a:rPr lang="en-US">
                    <a:noFill/>
                  </a:rPr>
                  <a:t> </a:t>
                </a:r>
              </a:p>
            </p:txBody>
          </p:sp>
        </mc:Fallback>
      </mc:AlternateContent>
    </p:spTree>
    <p:extLst>
      <p:ext uri="{BB962C8B-B14F-4D97-AF65-F5344CB8AC3E}">
        <p14:creationId xmlns:p14="http://schemas.microsoft.com/office/powerpoint/2010/main" val="2105236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8A73-0EA4-4826-8457-C5B0C34FA7BA}"/>
              </a:ext>
            </a:extLst>
          </p:cNvPr>
          <p:cNvSpPr>
            <a:spLocks noGrp="1"/>
          </p:cNvSpPr>
          <p:nvPr>
            <p:ph type="title"/>
          </p:nvPr>
        </p:nvSpPr>
        <p:spPr>
          <a:xfrm>
            <a:off x="1236297" y="1069667"/>
            <a:ext cx="7200900" cy="753891"/>
          </a:xfrm>
        </p:spPr>
        <p:txBody>
          <a:bodyPr/>
          <a:lstStyle/>
          <a:p>
            <a:pPr algn="ctr"/>
            <a:r>
              <a:rPr lang="en-US" b="1" dirty="0">
                <a:solidFill>
                  <a:schemeClr val="tx1"/>
                </a:solidFill>
                <a:latin typeface="Bodoni MT" panose="02070603080606020203" pitchFamily="18" charset="0"/>
              </a:rPr>
              <a:t>The Decimal Expansion Method</a:t>
            </a:r>
          </a:p>
        </p:txBody>
      </p:sp>
      <p:sp>
        <p:nvSpPr>
          <p:cNvPr id="4" name="TextBox 3">
            <a:extLst>
              <a:ext uri="{FF2B5EF4-FFF2-40B4-BE49-F238E27FC236}">
                <a16:creationId xmlns:a16="http://schemas.microsoft.com/office/drawing/2014/main" id="{382DF501-7184-4908-BD1C-8377E03A2EDD}"/>
              </a:ext>
            </a:extLst>
          </p:cNvPr>
          <p:cNvSpPr txBox="1"/>
          <p:nvPr/>
        </p:nvSpPr>
        <p:spPr>
          <a:xfrm>
            <a:off x="4802836" y="1564100"/>
            <a:ext cx="4158398" cy="4408899"/>
          </a:xfrm>
          <a:prstGeom prst="rect">
            <a:avLst/>
          </a:prstGeom>
          <a:noFill/>
        </p:spPr>
        <p:txBody>
          <a:bodyPr wrap="square" rtlCol="0">
            <a:spAutoFit/>
          </a:bodyPr>
          <a:lstStyle/>
          <a:p>
            <a:pPr defTabSz="342900"/>
            <a:r>
              <a:rPr lang="en-US" sz="1650" dirty="0">
                <a:solidFill>
                  <a:prstClr val="black"/>
                </a:solidFill>
                <a:latin typeface="Bodoni MT" panose="02070603080606020203" pitchFamily="18" charset="0"/>
              </a:rPr>
              <a:t>1.  Choose a left endpoint and a right endpoint so that the endpoints’ outputs are of opposite sign and the endpoints are one apart.</a:t>
            </a:r>
          </a:p>
          <a:p>
            <a:pPr algn="ctr" defTabSz="342900"/>
            <a:r>
              <a:rPr lang="en-US" sz="1650" dirty="0">
                <a:solidFill>
                  <a:prstClr val="black"/>
                </a:solidFill>
                <a:latin typeface="Bodoni MT" panose="02070603080606020203" pitchFamily="18" charset="0"/>
              </a:rPr>
              <a:t>-----------------------------------------------</a:t>
            </a:r>
          </a:p>
          <a:p>
            <a:pPr defTabSz="342900"/>
            <a:r>
              <a:rPr lang="en-US" sz="1650" dirty="0">
                <a:solidFill>
                  <a:prstClr val="black"/>
                </a:solidFill>
                <a:latin typeface="Bodoni MT" panose="02070603080606020203" pitchFamily="18" charset="0"/>
              </a:rPr>
              <a:t>2.  Divide the region equally into ten fractions and calculate the output of each tenth.</a:t>
            </a:r>
          </a:p>
          <a:p>
            <a:pPr algn="ctr" defTabSz="342900"/>
            <a:r>
              <a:rPr lang="en-US" sz="1650" dirty="0">
                <a:solidFill>
                  <a:prstClr val="black"/>
                </a:solidFill>
                <a:latin typeface="Bodoni MT" panose="02070603080606020203" pitchFamily="18" charset="0"/>
              </a:rPr>
              <a:t>------------------------------------------------</a:t>
            </a:r>
          </a:p>
          <a:p>
            <a:pPr defTabSz="342900"/>
            <a:r>
              <a:rPr lang="en-US" sz="1650" dirty="0">
                <a:solidFill>
                  <a:prstClr val="black"/>
                </a:solidFill>
                <a:latin typeface="Bodoni MT" panose="02070603080606020203" pitchFamily="18" charset="0"/>
              </a:rPr>
              <a:t>3. Identify the region in which a sign change for the outputs takes place.  Subdivide this new region into tenths and repeat the process.</a:t>
            </a:r>
          </a:p>
          <a:p>
            <a:pPr defTabSz="342900"/>
            <a:r>
              <a:rPr lang="en-US" sz="1650" dirty="0">
                <a:solidFill>
                  <a:prstClr val="black"/>
                </a:solidFill>
                <a:latin typeface="Bodoni MT" panose="02070603080606020203" pitchFamily="18" charset="0"/>
              </a:rPr>
              <a:t>----------------------------------------------------------</a:t>
            </a:r>
          </a:p>
          <a:p>
            <a:pPr algn="ctr" defTabSz="342900"/>
            <a:r>
              <a:rPr lang="en-US" sz="1650" dirty="0">
                <a:solidFill>
                  <a:prstClr val="black"/>
                </a:solidFill>
                <a:latin typeface="Bodoni MT" panose="02070603080606020203" pitchFamily="18" charset="0"/>
              </a:rPr>
              <a:t>For each step, the root approximation is taken to be the left bound of the narrowest calculated range.</a:t>
            </a:r>
          </a:p>
        </p:txBody>
      </p:sp>
      <p:pic>
        <p:nvPicPr>
          <p:cNvPr id="10" name="Picture 9">
            <a:extLst>
              <a:ext uri="{FF2B5EF4-FFF2-40B4-BE49-F238E27FC236}">
                <a16:creationId xmlns:a16="http://schemas.microsoft.com/office/drawing/2014/main" id="{F5C2F89D-98C8-4284-934D-9A372EB6A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29688"/>
            <a:ext cx="3198165" cy="2398624"/>
          </a:xfrm>
          <a:prstGeom prst="rect">
            <a:avLst/>
          </a:prstGeom>
        </p:spPr>
      </p:pic>
    </p:spTree>
    <p:extLst>
      <p:ext uri="{BB962C8B-B14F-4D97-AF65-F5344CB8AC3E}">
        <p14:creationId xmlns:p14="http://schemas.microsoft.com/office/powerpoint/2010/main" val="241548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12C887-D32F-4EA1-BF93-7869200E4713}"/>
              </a:ext>
            </a:extLst>
          </p:cNvPr>
          <p:cNvPicPr>
            <a:picLocks noChangeAspect="1"/>
          </p:cNvPicPr>
          <p:nvPr/>
        </p:nvPicPr>
        <p:blipFill>
          <a:blip r:embed="rId2"/>
          <a:stretch>
            <a:fillRect/>
          </a:stretch>
        </p:blipFill>
        <p:spPr>
          <a:xfrm>
            <a:off x="766025" y="1842991"/>
            <a:ext cx="3962117" cy="3172018"/>
          </a:xfrm>
          <a:prstGeom prst="rect">
            <a:avLst/>
          </a:prstGeom>
        </p:spPr>
      </p:pic>
      <p:sp>
        <p:nvSpPr>
          <p:cNvPr id="2" name="Title 1">
            <a:extLst>
              <a:ext uri="{FF2B5EF4-FFF2-40B4-BE49-F238E27FC236}">
                <a16:creationId xmlns:a16="http://schemas.microsoft.com/office/drawing/2014/main" id="{AA7B061F-1702-424C-BF93-AA92CCE12BE0}"/>
              </a:ext>
            </a:extLst>
          </p:cNvPr>
          <p:cNvSpPr>
            <a:spLocks noGrp="1"/>
          </p:cNvSpPr>
          <p:nvPr>
            <p:ph type="title"/>
          </p:nvPr>
        </p:nvSpPr>
        <p:spPr>
          <a:xfrm>
            <a:off x="797327" y="1067063"/>
            <a:ext cx="7886700" cy="994172"/>
          </a:xfrm>
        </p:spPr>
        <p:txBody>
          <a:bodyPr/>
          <a:lstStyle/>
          <a:p>
            <a:pPr algn="ctr"/>
            <a:r>
              <a:rPr lang="en-US" b="1" dirty="0">
                <a:solidFill>
                  <a:schemeClr val="tx1"/>
                </a:solidFill>
                <a:latin typeface="Bodoni MT" panose="02070603080606020203" pitchFamily="18" charset="0"/>
              </a:rPr>
              <a:t>How the Decimal Expansion Method Works</a:t>
            </a:r>
          </a:p>
        </p:txBody>
      </p:sp>
      <p:sp>
        <p:nvSpPr>
          <p:cNvPr id="8" name="TextBox 7">
            <a:extLst>
              <a:ext uri="{FF2B5EF4-FFF2-40B4-BE49-F238E27FC236}">
                <a16:creationId xmlns:a16="http://schemas.microsoft.com/office/drawing/2014/main" id="{2CE3E961-504F-42DE-9F15-43C8B34A1AB1}"/>
              </a:ext>
            </a:extLst>
          </p:cNvPr>
          <p:cNvSpPr txBox="1"/>
          <p:nvPr/>
        </p:nvSpPr>
        <p:spPr>
          <a:xfrm>
            <a:off x="1017048" y="5202882"/>
            <a:ext cx="2465773" cy="300082"/>
          </a:xfrm>
          <a:prstGeom prst="rect">
            <a:avLst/>
          </a:prstGeom>
          <a:noFill/>
        </p:spPr>
        <p:txBody>
          <a:bodyPr wrap="square" rtlCol="0">
            <a:spAutoFit/>
          </a:bodyPr>
          <a:lstStyle/>
          <a:p>
            <a:pPr defTabSz="342900"/>
            <a:r>
              <a:rPr lang="en-US" sz="1350" i="1" dirty="0">
                <a:solidFill>
                  <a:prstClr val="black"/>
                </a:solidFill>
                <a:latin typeface="Bodoni MT" panose="02070603080606020203" pitchFamily="18" charset="0"/>
              </a:rPr>
              <a:t>All graphs drawn in Desmos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19B80FC-7606-45B3-A8AD-6F504EC3CFF0}"/>
                  </a:ext>
                </a:extLst>
              </p:cNvPr>
              <p:cNvSpPr txBox="1"/>
              <p:nvPr/>
            </p:nvSpPr>
            <p:spPr>
              <a:xfrm>
                <a:off x="2747084" y="2061234"/>
                <a:ext cx="1471474" cy="369332"/>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r>
                        <a:rPr lang="en-US" b="1" i="1">
                          <a:solidFill>
                            <a:prstClr val="black"/>
                          </a:solidFill>
                          <a:latin typeface="Cambria Math" panose="02040503050406030204" pitchFamily="18" charset="0"/>
                        </a:rPr>
                        <m:t>𝒚</m:t>
                      </m:r>
                      <m:r>
                        <a:rPr lang="en-US" b="1" i="1">
                          <a:solidFill>
                            <a:prstClr val="black"/>
                          </a:solidFill>
                          <a:latin typeface="Cambria Math" panose="02040503050406030204" pitchFamily="18" charset="0"/>
                        </a:rPr>
                        <m:t>=</m:t>
                      </m:r>
                      <m:r>
                        <a:rPr lang="en-US" b="1" i="1">
                          <a:solidFill>
                            <a:prstClr val="black"/>
                          </a:solidFill>
                          <a:latin typeface="Cambria Math" panose="02040503050406030204" pitchFamily="18" charset="0"/>
                        </a:rPr>
                        <m:t>𝒇</m:t>
                      </m:r>
                      <m:r>
                        <a:rPr lang="en-US" b="1" i="1">
                          <a:solidFill>
                            <a:prstClr val="black"/>
                          </a:solidFill>
                          <a:latin typeface="Cambria Math" panose="02040503050406030204" pitchFamily="18" charset="0"/>
                        </a:rPr>
                        <m:t>(</m:t>
                      </m:r>
                      <m:r>
                        <a:rPr lang="en-US" b="1" i="1">
                          <a:solidFill>
                            <a:prstClr val="black"/>
                          </a:solidFill>
                          <a:latin typeface="Cambria Math" panose="02040503050406030204" pitchFamily="18" charset="0"/>
                        </a:rPr>
                        <m:t>𝒙</m:t>
                      </m:r>
                      <m:r>
                        <a:rPr lang="en-US" b="1" i="1">
                          <a:solidFill>
                            <a:prstClr val="black"/>
                          </a:solidFill>
                          <a:latin typeface="Cambria Math" panose="02040503050406030204" pitchFamily="18" charset="0"/>
                        </a:rPr>
                        <m:t>)</m:t>
                      </m:r>
                    </m:oMath>
                  </m:oMathPara>
                </a14:m>
                <a:endParaRPr lang="en-US" b="1" dirty="0">
                  <a:solidFill>
                    <a:prstClr val="black"/>
                  </a:solidFill>
                  <a:latin typeface="Franklin Gothic Book" panose="020B0503020102020204"/>
                </a:endParaRPr>
              </a:p>
            </p:txBody>
          </p:sp>
        </mc:Choice>
        <mc:Fallback xmlns="">
          <p:sp>
            <p:nvSpPr>
              <p:cNvPr id="10" name="TextBox 9">
                <a:extLst>
                  <a:ext uri="{FF2B5EF4-FFF2-40B4-BE49-F238E27FC236}">
                    <a16:creationId xmlns:a16="http://schemas.microsoft.com/office/drawing/2014/main" id="{219B80FC-7606-45B3-A8AD-6F504EC3CFF0}"/>
                  </a:ext>
                </a:extLst>
              </p:cNvPr>
              <p:cNvSpPr txBox="1">
                <a:spLocks noRot="1" noChangeAspect="1" noMove="1" noResize="1" noEditPoints="1" noAdjustHandles="1" noChangeArrowheads="1" noChangeShapeType="1" noTextEdit="1"/>
              </p:cNvSpPr>
              <p:nvPr/>
            </p:nvSpPr>
            <p:spPr>
              <a:xfrm>
                <a:off x="2747084" y="2061234"/>
                <a:ext cx="1471474" cy="369332"/>
              </a:xfrm>
              <a:prstGeom prst="rect">
                <a:avLst/>
              </a:prstGeom>
              <a:blipFill>
                <a:blip r:embed="rId3"/>
                <a:stretch>
                  <a:fillRect b="-13333"/>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9B3533-64B2-41EE-984C-48A143977C2B}"/>
                  </a:ext>
                </a:extLst>
              </p:cNvPr>
              <p:cNvSpPr txBox="1"/>
              <p:nvPr/>
            </p:nvSpPr>
            <p:spPr>
              <a:xfrm>
                <a:off x="3122834" y="5086309"/>
                <a:ext cx="1768877" cy="773489"/>
              </a:xfrm>
              <a:prstGeom prst="snip2DiagRect">
                <a:avLst/>
              </a:prstGeom>
              <a:solidFill>
                <a:schemeClr val="accent5">
                  <a:lumMod val="20000"/>
                  <a:lumOff val="80000"/>
                </a:schemeClr>
              </a:solidFill>
            </p:spPr>
            <p:txBody>
              <a:bodyPr wrap="square" rtlCol="0">
                <a:spAutoFit/>
              </a:bodyPr>
              <a:lstStyle/>
              <a:p>
                <a:pPr defTabSz="342900"/>
                <a14:m>
                  <m:oMathPara xmlns:m="http://schemas.openxmlformats.org/officeDocument/2006/math">
                    <m:oMathParaPr>
                      <m:jc m:val="center"/>
                    </m:oMathParaPr>
                    <m:oMath xmlns:m="http://schemas.openxmlformats.org/officeDocument/2006/math">
                      <m:r>
                        <a:rPr lang="en-US" i="1">
                          <a:solidFill>
                            <a:prstClr val="black"/>
                          </a:solidFill>
                          <a:latin typeface="Cambria Math" panose="02040503050406030204" pitchFamily="18" charset="0"/>
                        </a:rPr>
                        <m:t>𝑓</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𝑥</m:t>
                          </m:r>
                        </m:e>
                      </m:d>
                      <m:r>
                        <a:rPr lang="en-US" i="1">
                          <a:solidFill>
                            <a:prstClr val="black"/>
                          </a:solidFill>
                          <a:latin typeface="Cambria Math" panose="02040503050406030204" pitchFamily="18" charset="0"/>
                        </a:rPr>
                        <m:t>=4−</m:t>
                      </m:r>
                      <m:f>
                        <m:fPr>
                          <m:ctrlPr>
                            <a:rPr lang="en-US" i="1">
                              <a:solidFill>
                                <a:prstClr val="black"/>
                              </a:solidFill>
                              <a:latin typeface="Cambria Math" panose="02040503050406030204" pitchFamily="18" charset="0"/>
                            </a:rPr>
                          </m:ctrlPr>
                        </m:fPr>
                        <m:num>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𝑥</m:t>
                              </m:r>
                            </m:e>
                            <m:sup>
                              <m:r>
                                <a:rPr lang="en-US" i="1">
                                  <a:solidFill>
                                    <a:prstClr val="black"/>
                                  </a:solidFill>
                                  <a:latin typeface="Cambria Math" panose="02040503050406030204" pitchFamily="18" charset="0"/>
                                </a:rPr>
                                <m:t>2</m:t>
                              </m:r>
                            </m:sup>
                          </m:sSup>
                        </m:num>
                        <m:den>
                          <m:r>
                            <a:rPr lang="en-US" i="1">
                              <a:solidFill>
                                <a:prstClr val="black"/>
                              </a:solidFill>
                              <a:latin typeface="Cambria Math" panose="02040503050406030204" pitchFamily="18" charset="0"/>
                            </a:rPr>
                            <m:t>10</m:t>
                          </m:r>
                        </m:den>
                      </m:f>
                    </m:oMath>
                  </m:oMathPara>
                </a14:m>
                <a:endParaRPr lang="en-US" dirty="0">
                  <a:solidFill>
                    <a:prstClr val="black"/>
                  </a:solidFill>
                  <a:latin typeface="Franklin Gothic Book" panose="020B0503020102020204"/>
                </a:endParaRPr>
              </a:p>
            </p:txBody>
          </p:sp>
        </mc:Choice>
        <mc:Fallback xmlns="">
          <p:sp>
            <p:nvSpPr>
              <p:cNvPr id="11" name="TextBox 10">
                <a:extLst>
                  <a:ext uri="{FF2B5EF4-FFF2-40B4-BE49-F238E27FC236}">
                    <a16:creationId xmlns:a16="http://schemas.microsoft.com/office/drawing/2014/main" id="{E79B3533-64B2-41EE-984C-48A143977C2B}"/>
                  </a:ext>
                </a:extLst>
              </p:cNvPr>
              <p:cNvSpPr txBox="1">
                <a:spLocks noRot="1" noChangeAspect="1" noMove="1" noResize="1" noEditPoints="1" noAdjustHandles="1" noChangeArrowheads="1" noChangeShapeType="1" noTextEdit="1"/>
              </p:cNvSpPr>
              <p:nvPr/>
            </p:nvSpPr>
            <p:spPr>
              <a:xfrm>
                <a:off x="3122834" y="5086309"/>
                <a:ext cx="1768877" cy="773489"/>
              </a:xfrm>
              <a:prstGeom prst="snip2DiagRect">
                <a:avLst/>
              </a:prstGeom>
              <a:blipFill>
                <a:blip r:embed="rId4"/>
                <a:stretch>
                  <a:fillRect/>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CF66C54F-1E00-4351-8AF0-58B1770B57BD}"/>
              </a:ext>
            </a:extLst>
          </p:cNvPr>
          <p:cNvSpPr/>
          <p:nvPr/>
        </p:nvSpPr>
        <p:spPr>
          <a:xfrm>
            <a:off x="2524327" y="3987125"/>
            <a:ext cx="109437" cy="1167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Franklin Gothic Book" panose="020B0503020102020204"/>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A740B4C-A046-4F7C-90EF-6A913E9AD3A5}"/>
                  </a:ext>
                </a:extLst>
              </p:cNvPr>
              <p:cNvSpPr txBox="1"/>
              <p:nvPr/>
            </p:nvSpPr>
            <p:spPr>
              <a:xfrm>
                <a:off x="2057087" y="3700763"/>
                <a:ext cx="603428" cy="369332"/>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𝒂</m:t>
                          </m:r>
                        </m:e>
                        <m:sub>
                          <m:r>
                            <a:rPr lang="en-US" b="1" i="1">
                              <a:solidFill>
                                <a:prstClr val="black"/>
                              </a:solidFill>
                              <a:latin typeface="Cambria Math" panose="02040503050406030204" pitchFamily="18" charset="0"/>
                            </a:rPr>
                            <m:t>𝟏</m:t>
                          </m:r>
                        </m:sub>
                      </m:sSub>
                    </m:oMath>
                  </m:oMathPara>
                </a14:m>
                <a:endParaRPr lang="en-US" b="1" dirty="0">
                  <a:solidFill>
                    <a:prstClr val="black"/>
                  </a:solidFill>
                  <a:latin typeface="Franklin Gothic Book" panose="020B0503020102020204"/>
                </a:endParaRPr>
              </a:p>
            </p:txBody>
          </p:sp>
        </mc:Choice>
        <mc:Fallback xmlns="">
          <p:sp>
            <p:nvSpPr>
              <p:cNvPr id="14" name="TextBox 13">
                <a:extLst>
                  <a:ext uri="{FF2B5EF4-FFF2-40B4-BE49-F238E27FC236}">
                    <a16:creationId xmlns:a16="http://schemas.microsoft.com/office/drawing/2014/main" id="{3A740B4C-A046-4F7C-90EF-6A913E9AD3A5}"/>
                  </a:ext>
                </a:extLst>
              </p:cNvPr>
              <p:cNvSpPr txBox="1">
                <a:spLocks noRot="1" noChangeAspect="1" noMove="1" noResize="1" noEditPoints="1" noAdjustHandles="1" noChangeArrowheads="1" noChangeShapeType="1" noTextEdit="1"/>
              </p:cNvSpPr>
              <p:nvPr/>
            </p:nvSpPr>
            <p:spPr>
              <a:xfrm>
                <a:off x="2057087" y="3700763"/>
                <a:ext cx="603428" cy="369332"/>
              </a:xfrm>
              <a:prstGeom prst="rect">
                <a:avLst/>
              </a:prstGeom>
              <a:blipFill>
                <a:blip r:embed="rId5"/>
                <a:stretch>
                  <a:fillRect/>
                </a:stretch>
              </a:blipFill>
              <a:ln w="38100">
                <a:noFill/>
              </a:ln>
            </p:spPr>
            <p:txBody>
              <a:bodyPr/>
              <a:lstStyle/>
              <a:p>
                <a:r>
                  <a:rPr lang="en-US">
                    <a:noFill/>
                  </a:rPr>
                  <a:t> </a:t>
                </a:r>
              </a:p>
            </p:txBody>
          </p:sp>
        </mc:Fallback>
      </mc:AlternateContent>
      <p:sp>
        <p:nvSpPr>
          <p:cNvPr id="6" name="Oval 5">
            <a:extLst>
              <a:ext uri="{FF2B5EF4-FFF2-40B4-BE49-F238E27FC236}">
                <a16:creationId xmlns:a16="http://schemas.microsoft.com/office/drawing/2014/main" id="{02F0A372-FDE7-4647-8CEC-EF11AA7484A1}"/>
              </a:ext>
            </a:extLst>
          </p:cNvPr>
          <p:cNvSpPr/>
          <p:nvPr/>
        </p:nvSpPr>
        <p:spPr>
          <a:xfrm>
            <a:off x="3312586" y="3986243"/>
            <a:ext cx="109437" cy="1094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Franklin Gothic Book" panose="020B0503020102020204"/>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892C5E7-64A2-4B92-AD50-9B4CBEBEB7D3}"/>
                  </a:ext>
                </a:extLst>
              </p:cNvPr>
              <p:cNvSpPr txBox="1"/>
              <p:nvPr/>
            </p:nvSpPr>
            <p:spPr>
              <a:xfrm>
                <a:off x="3312586" y="3712646"/>
                <a:ext cx="600173" cy="369332"/>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𝒃</m:t>
                          </m:r>
                        </m:e>
                        <m:sub>
                          <m:r>
                            <a:rPr lang="en-US" b="1" i="1">
                              <a:solidFill>
                                <a:prstClr val="black"/>
                              </a:solidFill>
                              <a:latin typeface="Cambria Math" panose="02040503050406030204" pitchFamily="18" charset="0"/>
                            </a:rPr>
                            <m:t>𝟏</m:t>
                          </m:r>
                        </m:sub>
                      </m:sSub>
                    </m:oMath>
                  </m:oMathPara>
                </a14:m>
                <a:endParaRPr lang="en-US" b="1" dirty="0">
                  <a:solidFill>
                    <a:prstClr val="black"/>
                  </a:solidFill>
                  <a:latin typeface="Franklin Gothic Book" panose="020B0503020102020204"/>
                </a:endParaRPr>
              </a:p>
            </p:txBody>
          </p:sp>
        </mc:Choice>
        <mc:Fallback xmlns="">
          <p:sp>
            <p:nvSpPr>
              <p:cNvPr id="15" name="TextBox 14">
                <a:extLst>
                  <a:ext uri="{FF2B5EF4-FFF2-40B4-BE49-F238E27FC236}">
                    <a16:creationId xmlns:a16="http://schemas.microsoft.com/office/drawing/2014/main" id="{5892C5E7-64A2-4B92-AD50-9B4CBEBEB7D3}"/>
                  </a:ext>
                </a:extLst>
              </p:cNvPr>
              <p:cNvSpPr txBox="1">
                <a:spLocks noRot="1" noChangeAspect="1" noMove="1" noResize="1" noEditPoints="1" noAdjustHandles="1" noChangeArrowheads="1" noChangeShapeType="1" noTextEdit="1"/>
              </p:cNvSpPr>
              <p:nvPr/>
            </p:nvSpPr>
            <p:spPr>
              <a:xfrm>
                <a:off x="3312586" y="3712646"/>
                <a:ext cx="600173" cy="369332"/>
              </a:xfrm>
              <a:prstGeom prst="rect">
                <a:avLst/>
              </a:prstGeom>
              <a:blipFill>
                <a:blip r:embed="rId6"/>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EA4668-6DAB-4ED6-AC9C-F7BEAA7AA548}"/>
                  </a:ext>
                </a:extLst>
              </p:cNvPr>
              <p:cNvSpPr txBox="1"/>
              <p:nvPr/>
            </p:nvSpPr>
            <p:spPr>
              <a:xfrm>
                <a:off x="4927872" y="1576486"/>
                <a:ext cx="3787457" cy="1685077"/>
              </a:xfrm>
              <a:prstGeom prst="rect">
                <a:avLst/>
              </a:prstGeom>
              <a:noFill/>
            </p:spPr>
            <p:txBody>
              <a:bodyPr wrap="square" rtlCol="0">
                <a:spAutoFit/>
              </a:bodyPr>
              <a:lstStyle/>
              <a:p>
                <a:pPr algn="ctr" defTabSz="342900"/>
                <a:r>
                  <a:rPr lang="en-US" sz="1500" dirty="0">
                    <a:solidFill>
                      <a:prstClr val="black"/>
                    </a:solidFill>
                    <a:latin typeface="Bodoni MT" panose="02070603080606020203" pitchFamily="18" charset="0"/>
                  </a:rPr>
                  <a:t>An interval with length 1 is chosen with endpoints </a:t>
                </a:r>
                <a14:m>
                  <m:oMath xmlns:m="http://schemas.openxmlformats.org/officeDocument/2006/math">
                    <m:sSub>
                      <m:sSubPr>
                        <m:ctrlPr>
                          <a:rPr lang="en-US" sz="1500" b="1" i="1">
                            <a:solidFill>
                              <a:prstClr val="black"/>
                            </a:solidFill>
                            <a:latin typeface="Cambria Math" panose="02040503050406030204" pitchFamily="18" charset="0"/>
                          </a:rPr>
                        </m:ctrlPr>
                      </m:sSubPr>
                      <m:e>
                        <m:r>
                          <a:rPr lang="en-US" sz="1500" b="1" i="1">
                            <a:solidFill>
                              <a:prstClr val="black"/>
                            </a:solidFill>
                            <a:latin typeface="Cambria Math" panose="02040503050406030204" pitchFamily="18" charset="0"/>
                          </a:rPr>
                          <m:t>𝒂</m:t>
                        </m:r>
                      </m:e>
                      <m:sub>
                        <m:r>
                          <a:rPr lang="en-US" sz="1500" b="1" i="1">
                            <a:solidFill>
                              <a:prstClr val="black"/>
                            </a:solidFill>
                            <a:latin typeface="Cambria Math" panose="02040503050406030204" pitchFamily="18" charset="0"/>
                          </a:rPr>
                          <m:t>𝟏</m:t>
                        </m:r>
                      </m:sub>
                    </m:sSub>
                  </m:oMath>
                </a14:m>
                <a:r>
                  <a:rPr lang="en-US" sz="1500" dirty="0">
                    <a:solidFill>
                      <a:prstClr val="black"/>
                    </a:solidFill>
                    <a:latin typeface="Franklin Gothic Book" panose="020B0503020102020204"/>
                  </a:rPr>
                  <a:t> </a:t>
                </a:r>
                <a:r>
                  <a:rPr lang="en-US" sz="1500" dirty="0">
                    <a:solidFill>
                      <a:prstClr val="black"/>
                    </a:solidFill>
                    <a:latin typeface="Bodoni MT" panose="02070603080606020203" pitchFamily="18" charset="0"/>
                  </a:rPr>
                  <a:t>and</a:t>
                </a:r>
                <a:r>
                  <a:rPr lang="en-US" sz="1500" dirty="0">
                    <a:solidFill>
                      <a:prstClr val="black"/>
                    </a:solidFill>
                    <a:latin typeface="Franklin Gothic Book" panose="020B0503020102020204"/>
                  </a:rPr>
                  <a:t> </a:t>
                </a:r>
                <a14:m>
                  <m:oMath xmlns:m="http://schemas.openxmlformats.org/officeDocument/2006/math">
                    <m:sSub>
                      <m:sSubPr>
                        <m:ctrlPr>
                          <a:rPr lang="en-US" sz="1500" b="1" i="1">
                            <a:solidFill>
                              <a:prstClr val="black"/>
                            </a:solidFill>
                            <a:latin typeface="Cambria Math" panose="02040503050406030204" pitchFamily="18" charset="0"/>
                          </a:rPr>
                        </m:ctrlPr>
                      </m:sSubPr>
                      <m:e>
                        <m:r>
                          <a:rPr lang="en-US" sz="1500" b="1" i="1">
                            <a:solidFill>
                              <a:prstClr val="black"/>
                            </a:solidFill>
                            <a:latin typeface="Cambria Math" panose="02040503050406030204" pitchFamily="18" charset="0"/>
                          </a:rPr>
                          <m:t>𝒃</m:t>
                        </m:r>
                      </m:e>
                      <m:sub>
                        <m:r>
                          <a:rPr lang="en-US" sz="1500" b="1" i="1">
                            <a:solidFill>
                              <a:prstClr val="black"/>
                            </a:solidFill>
                            <a:latin typeface="Cambria Math" panose="02040503050406030204" pitchFamily="18" charset="0"/>
                          </a:rPr>
                          <m:t>𝟏</m:t>
                        </m:r>
                      </m:sub>
                    </m:sSub>
                  </m:oMath>
                </a14:m>
                <a:r>
                  <a:rPr lang="en-US" sz="1500" dirty="0">
                    <a:solidFill>
                      <a:prstClr val="black"/>
                    </a:solidFill>
                    <a:latin typeface="Franklin Gothic Book" panose="020B0503020102020204"/>
                  </a:rPr>
                  <a:t>, </a:t>
                </a:r>
                <a:r>
                  <a:rPr lang="en-US" sz="1500" dirty="0">
                    <a:solidFill>
                      <a:prstClr val="black"/>
                    </a:solidFill>
                    <a:latin typeface="Bodoni MT" panose="02070603080606020203" pitchFamily="18" charset="0"/>
                  </a:rPr>
                  <a:t>where</a:t>
                </a:r>
                <a:r>
                  <a:rPr lang="en-US" sz="1500" dirty="0">
                    <a:solidFill>
                      <a:prstClr val="black"/>
                    </a:solidFill>
                    <a:latin typeface="Franklin Gothic Book" panose="020B0503020102020204"/>
                  </a:rPr>
                  <a:t> </a:t>
                </a:r>
                <a14:m>
                  <m:oMath xmlns:m="http://schemas.openxmlformats.org/officeDocument/2006/math">
                    <m:sSub>
                      <m:sSubPr>
                        <m:ctrlPr>
                          <a:rPr lang="en-US" sz="1500" b="1" i="1">
                            <a:solidFill>
                              <a:prstClr val="black"/>
                            </a:solidFill>
                            <a:latin typeface="Cambria Math" panose="02040503050406030204" pitchFamily="18" charset="0"/>
                          </a:rPr>
                        </m:ctrlPr>
                      </m:sSubPr>
                      <m:e>
                        <m:r>
                          <a:rPr lang="en-US" sz="1500" b="1" i="1">
                            <a:solidFill>
                              <a:prstClr val="black"/>
                            </a:solidFill>
                            <a:latin typeface="Cambria Math" panose="02040503050406030204" pitchFamily="18" charset="0"/>
                          </a:rPr>
                          <m:t>𝒂</m:t>
                        </m:r>
                      </m:e>
                      <m:sub>
                        <m:r>
                          <a:rPr lang="en-US" sz="1500" b="1" i="1">
                            <a:solidFill>
                              <a:prstClr val="black"/>
                            </a:solidFill>
                            <a:latin typeface="Cambria Math" panose="02040503050406030204" pitchFamily="18" charset="0"/>
                          </a:rPr>
                          <m:t>𝟏</m:t>
                        </m:r>
                      </m:sub>
                    </m:sSub>
                  </m:oMath>
                </a14:m>
                <a:r>
                  <a:rPr lang="en-US" sz="1500" dirty="0">
                    <a:solidFill>
                      <a:prstClr val="black"/>
                    </a:solidFill>
                    <a:latin typeface="Franklin Gothic Book" panose="020B0503020102020204"/>
                  </a:rPr>
                  <a:t> </a:t>
                </a:r>
                <a:r>
                  <a:rPr lang="en-US" sz="1500" dirty="0">
                    <a:solidFill>
                      <a:prstClr val="black"/>
                    </a:solidFill>
                    <a:latin typeface="Bodoni MT" panose="02070603080606020203" pitchFamily="18" charset="0"/>
                  </a:rPr>
                  <a:t>and</a:t>
                </a:r>
                <a:r>
                  <a:rPr lang="en-US" sz="1500" dirty="0">
                    <a:solidFill>
                      <a:prstClr val="black"/>
                    </a:solidFill>
                    <a:latin typeface="Franklin Gothic Book" panose="020B0503020102020204"/>
                  </a:rPr>
                  <a:t> </a:t>
                </a:r>
                <a14:m>
                  <m:oMath xmlns:m="http://schemas.openxmlformats.org/officeDocument/2006/math">
                    <m:sSub>
                      <m:sSubPr>
                        <m:ctrlPr>
                          <a:rPr lang="en-US" sz="1500" b="1" i="1">
                            <a:solidFill>
                              <a:prstClr val="black"/>
                            </a:solidFill>
                            <a:latin typeface="Cambria Math" panose="02040503050406030204" pitchFamily="18" charset="0"/>
                          </a:rPr>
                        </m:ctrlPr>
                      </m:sSubPr>
                      <m:e>
                        <m:r>
                          <a:rPr lang="en-US" sz="1500" b="1" i="1">
                            <a:solidFill>
                              <a:prstClr val="black"/>
                            </a:solidFill>
                            <a:latin typeface="Cambria Math" panose="02040503050406030204" pitchFamily="18" charset="0"/>
                          </a:rPr>
                          <m:t>𝒃</m:t>
                        </m:r>
                      </m:e>
                      <m:sub>
                        <m:r>
                          <a:rPr lang="en-US" sz="1500" b="1" i="1">
                            <a:solidFill>
                              <a:prstClr val="black"/>
                            </a:solidFill>
                            <a:latin typeface="Cambria Math" panose="02040503050406030204" pitchFamily="18" charset="0"/>
                          </a:rPr>
                          <m:t>𝟏</m:t>
                        </m:r>
                      </m:sub>
                    </m:sSub>
                  </m:oMath>
                </a14:m>
                <a:r>
                  <a:rPr lang="en-US" sz="1500" dirty="0">
                    <a:solidFill>
                      <a:prstClr val="black"/>
                    </a:solidFill>
                    <a:latin typeface="Franklin Gothic Book" panose="020B0503020102020204"/>
                  </a:rPr>
                  <a:t> </a:t>
                </a:r>
                <a:r>
                  <a:rPr lang="en-US" sz="1500" dirty="0">
                    <a:solidFill>
                      <a:prstClr val="black"/>
                    </a:solidFill>
                    <a:latin typeface="Bodoni MT" panose="02070603080606020203" pitchFamily="18" charset="0"/>
                  </a:rPr>
                  <a:t>are</a:t>
                </a:r>
                <a:r>
                  <a:rPr lang="en-US" sz="1500" dirty="0">
                    <a:solidFill>
                      <a:prstClr val="black"/>
                    </a:solidFill>
                    <a:latin typeface="Franklin Gothic Book" panose="020B0503020102020204"/>
                  </a:rPr>
                  <a:t> </a:t>
                </a:r>
                <a:r>
                  <a:rPr lang="en-US" sz="1500" dirty="0">
                    <a:solidFill>
                      <a:prstClr val="black"/>
                    </a:solidFill>
                    <a:latin typeface="Bodoni MT" panose="02070603080606020203" pitchFamily="18" charset="0"/>
                  </a:rPr>
                  <a:t>integers. This region is subdivided into ten equal fractions and the sign-change interval is identified.</a:t>
                </a:r>
              </a:p>
              <a:p>
                <a:pPr defTabSz="342900"/>
                <a:endParaRPr lang="en-US" sz="1500" dirty="0">
                  <a:solidFill>
                    <a:prstClr val="black"/>
                  </a:solidFill>
                  <a:latin typeface="Franklin Gothic Book" panose="020B0503020102020204"/>
                </a:endParaRPr>
              </a:p>
              <a:p>
                <a:pPr defTabSz="342900"/>
                <a:endParaRPr lang="en-US" sz="1350" dirty="0">
                  <a:solidFill>
                    <a:prstClr val="black"/>
                  </a:solidFill>
                  <a:latin typeface="Franklin Gothic Book" panose="020B0503020102020204"/>
                </a:endParaRPr>
              </a:p>
            </p:txBody>
          </p:sp>
        </mc:Choice>
        <mc:Fallback xmlns="">
          <p:sp>
            <p:nvSpPr>
              <p:cNvPr id="7" name="TextBox 6">
                <a:extLst>
                  <a:ext uri="{FF2B5EF4-FFF2-40B4-BE49-F238E27FC236}">
                    <a16:creationId xmlns:a16="http://schemas.microsoft.com/office/drawing/2014/main" id="{D0EA4668-6DAB-4ED6-AC9C-F7BEAA7AA548}"/>
                  </a:ext>
                </a:extLst>
              </p:cNvPr>
              <p:cNvSpPr txBox="1">
                <a:spLocks noRot="1" noChangeAspect="1" noMove="1" noResize="1" noEditPoints="1" noAdjustHandles="1" noChangeArrowheads="1" noChangeShapeType="1" noTextEdit="1"/>
              </p:cNvSpPr>
              <p:nvPr/>
            </p:nvSpPr>
            <p:spPr>
              <a:xfrm>
                <a:off x="4927872" y="1576486"/>
                <a:ext cx="3787457" cy="1685077"/>
              </a:xfrm>
              <a:prstGeom prst="rect">
                <a:avLst/>
              </a:prstGeom>
              <a:blipFill>
                <a:blip r:embed="rId7"/>
                <a:stretch>
                  <a:fillRect t="-746" r="-669"/>
                </a:stretch>
              </a:blipFill>
            </p:spPr>
            <p:txBody>
              <a:bodyPr/>
              <a:lstStyle/>
              <a:p>
                <a:r>
                  <a:rPr lang="en-US">
                    <a:noFill/>
                  </a:rPr>
                  <a:t> </a:t>
                </a:r>
              </a:p>
            </p:txBody>
          </p:sp>
        </mc:Fallback>
      </mc:AlternateContent>
      <p:graphicFrame>
        <p:nvGraphicFramePr>
          <p:cNvPr id="17" name="Table 16">
            <a:extLst>
              <a:ext uri="{FF2B5EF4-FFF2-40B4-BE49-F238E27FC236}">
                <a16:creationId xmlns:a16="http://schemas.microsoft.com/office/drawing/2014/main" id="{BF990168-BCCE-4570-AFF4-7AC1CAB28278}"/>
              </a:ext>
            </a:extLst>
          </p:cNvPr>
          <p:cNvGraphicFramePr>
            <a:graphicFrameLocks noGrp="1"/>
          </p:cNvGraphicFramePr>
          <p:nvPr>
            <p:extLst/>
          </p:nvPr>
        </p:nvGraphicFramePr>
        <p:xfrm>
          <a:off x="5349677" y="2814768"/>
          <a:ext cx="2968504" cy="3017520"/>
        </p:xfrm>
        <a:graphic>
          <a:graphicData uri="http://schemas.openxmlformats.org/drawingml/2006/table">
            <a:tbl>
              <a:tblPr firstRow="1" bandRow="1">
                <a:tableStyleId>{5C22544A-7EE6-4342-B048-85BDC9FD1C3A}</a:tableStyleId>
              </a:tblPr>
              <a:tblGrid>
                <a:gridCol w="1484252">
                  <a:extLst>
                    <a:ext uri="{9D8B030D-6E8A-4147-A177-3AD203B41FA5}">
                      <a16:colId xmlns:a16="http://schemas.microsoft.com/office/drawing/2014/main" val="2955167986"/>
                    </a:ext>
                  </a:extLst>
                </a:gridCol>
                <a:gridCol w="1484252">
                  <a:extLst>
                    <a:ext uri="{9D8B030D-6E8A-4147-A177-3AD203B41FA5}">
                      <a16:colId xmlns:a16="http://schemas.microsoft.com/office/drawing/2014/main" val="242761518"/>
                    </a:ext>
                  </a:extLst>
                </a:gridCol>
              </a:tblGrid>
              <a:tr h="251460">
                <a:tc>
                  <a:txBody>
                    <a:bodyPr/>
                    <a:lstStyle/>
                    <a:p>
                      <a:r>
                        <a:rPr lang="en-US" sz="1200" dirty="0"/>
                        <a:t>X-value</a:t>
                      </a:r>
                    </a:p>
                  </a:txBody>
                  <a:tcPr marL="68580" marR="68580" marT="34290" marB="34290"/>
                </a:tc>
                <a:tc>
                  <a:txBody>
                    <a:bodyPr/>
                    <a:lstStyle/>
                    <a:p>
                      <a:r>
                        <a:rPr lang="en-US" sz="1200" dirty="0"/>
                        <a:t>Y-value</a:t>
                      </a:r>
                    </a:p>
                  </a:txBody>
                  <a:tcPr marL="68580" marR="68580" marT="34290" marB="34290"/>
                </a:tc>
                <a:extLst>
                  <a:ext uri="{0D108BD9-81ED-4DB2-BD59-A6C34878D82A}">
                    <a16:rowId xmlns:a16="http://schemas.microsoft.com/office/drawing/2014/main" val="3022851591"/>
                  </a:ext>
                </a:extLst>
              </a:tr>
              <a:tr h="251460">
                <a:tc>
                  <a:txBody>
                    <a:bodyPr/>
                    <a:lstStyle/>
                    <a:p>
                      <a:r>
                        <a:rPr lang="en-US" sz="1200" dirty="0"/>
                        <a:t>6.0</a:t>
                      </a:r>
                    </a:p>
                  </a:txBody>
                  <a:tcPr marL="68580" marR="68580" marT="34290" marB="34290"/>
                </a:tc>
                <a:tc>
                  <a:txBody>
                    <a:bodyPr/>
                    <a:lstStyle/>
                    <a:p>
                      <a:r>
                        <a:rPr lang="en-US" sz="1200" dirty="0"/>
                        <a:t>0.4</a:t>
                      </a:r>
                    </a:p>
                  </a:txBody>
                  <a:tcPr marL="68580" marR="68580" marT="34290" marB="34290"/>
                </a:tc>
                <a:extLst>
                  <a:ext uri="{0D108BD9-81ED-4DB2-BD59-A6C34878D82A}">
                    <a16:rowId xmlns:a16="http://schemas.microsoft.com/office/drawing/2014/main" val="3051297655"/>
                  </a:ext>
                </a:extLst>
              </a:tr>
              <a:tr h="251460">
                <a:tc>
                  <a:txBody>
                    <a:bodyPr/>
                    <a:lstStyle/>
                    <a:p>
                      <a:r>
                        <a:rPr lang="en-US" sz="1200" dirty="0"/>
                        <a:t>6.1</a:t>
                      </a:r>
                    </a:p>
                  </a:txBody>
                  <a:tcPr marL="68580" marR="68580" marT="34290" marB="34290"/>
                </a:tc>
                <a:tc>
                  <a:txBody>
                    <a:bodyPr/>
                    <a:lstStyle/>
                    <a:p>
                      <a:r>
                        <a:rPr lang="en-US" sz="1200" dirty="0"/>
                        <a:t>0.279</a:t>
                      </a:r>
                    </a:p>
                  </a:txBody>
                  <a:tcPr marL="68580" marR="68580" marT="34290" marB="34290"/>
                </a:tc>
                <a:extLst>
                  <a:ext uri="{0D108BD9-81ED-4DB2-BD59-A6C34878D82A}">
                    <a16:rowId xmlns:a16="http://schemas.microsoft.com/office/drawing/2014/main" val="652984164"/>
                  </a:ext>
                </a:extLst>
              </a:tr>
              <a:tr h="251460">
                <a:tc>
                  <a:txBody>
                    <a:bodyPr/>
                    <a:lstStyle/>
                    <a:p>
                      <a:r>
                        <a:rPr lang="en-US" sz="1200" dirty="0"/>
                        <a:t>6.2</a:t>
                      </a:r>
                    </a:p>
                  </a:txBody>
                  <a:tcPr marL="68580" marR="68580" marT="34290" marB="34290"/>
                </a:tc>
                <a:tc>
                  <a:txBody>
                    <a:bodyPr/>
                    <a:lstStyle/>
                    <a:p>
                      <a:r>
                        <a:rPr lang="en-US" sz="1200" dirty="0"/>
                        <a:t>0.156</a:t>
                      </a:r>
                    </a:p>
                  </a:txBody>
                  <a:tcPr marL="68580" marR="68580" marT="34290" marB="34290"/>
                </a:tc>
                <a:extLst>
                  <a:ext uri="{0D108BD9-81ED-4DB2-BD59-A6C34878D82A}">
                    <a16:rowId xmlns:a16="http://schemas.microsoft.com/office/drawing/2014/main" val="404121001"/>
                  </a:ext>
                </a:extLst>
              </a:tr>
              <a:tr h="251460">
                <a:tc>
                  <a:txBody>
                    <a:bodyPr/>
                    <a:lstStyle/>
                    <a:p>
                      <a:r>
                        <a:rPr lang="en-US" sz="1200" dirty="0"/>
                        <a:t>6.3</a:t>
                      </a:r>
                    </a:p>
                  </a:txBody>
                  <a:tcPr marL="68580" marR="68580" marT="34290" marB="34290">
                    <a:solidFill>
                      <a:srgbClr val="FFC000"/>
                    </a:solidFill>
                  </a:tcPr>
                </a:tc>
                <a:tc>
                  <a:txBody>
                    <a:bodyPr/>
                    <a:lstStyle/>
                    <a:p>
                      <a:r>
                        <a:rPr lang="en-US" sz="1200" dirty="0"/>
                        <a:t>0.031</a:t>
                      </a:r>
                    </a:p>
                  </a:txBody>
                  <a:tcPr marL="68580" marR="68580" marT="34290" marB="34290">
                    <a:solidFill>
                      <a:srgbClr val="FFC000"/>
                    </a:solidFill>
                  </a:tcPr>
                </a:tc>
                <a:extLst>
                  <a:ext uri="{0D108BD9-81ED-4DB2-BD59-A6C34878D82A}">
                    <a16:rowId xmlns:a16="http://schemas.microsoft.com/office/drawing/2014/main" val="4004872850"/>
                  </a:ext>
                </a:extLst>
              </a:tr>
              <a:tr h="251460">
                <a:tc>
                  <a:txBody>
                    <a:bodyPr/>
                    <a:lstStyle/>
                    <a:p>
                      <a:r>
                        <a:rPr lang="en-US" sz="1200" dirty="0"/>
                        <a:t>6.4</a:t>
                      </a:r>
                    </a:p>
                  </a:txBody>
                  <a:tcPr marL="68580" marR="68580" marT="34290" marB="34290">
                    <a:solidFill>
                      <a:srgbClr val="FFC000"/>
                    </a:solidFill>
                  </a:tcPr>
                </a:tc>
                <a:tc>
                  <a:txBody>
                    <a:bodyPr/>
                    <a:lstStyle/>
                    <a:p>
                      <a:r>
                        <a:rPr lang="en-US" sz="1200" dirty="0"/>
                        <a:t>-- 0.096</a:t>
                      </a:r>
                    </a:p>
                  </a:txBody>
                  <a:tcPr marL="68580" marR="68580" marT="34290" marB="34290">
                    <a:solidFill>
                      <a:srgbClr val="FFC000"/>
                    </a:solidFill>
                  </a:tcPr>
                </a:tc>
                <a:extLst>
                  <a:ext uri="{0D108BD9-81ED-4DB2-BD59-A6C34878D82A}">
                    <a16:rowId xmlns:a16="http://schemas.microsoft.com/office/drawing/2014/main" val="316819821"/>
                  </a:ext>
                </a:extLst>
              </a:tr>
              <a:tr h="251460">
                <a:tc>
                  <a:txBody>
                    <a:bodyPr/>
                    <a:lstStyle/>
                    <a:p>
                      <a:r>
                        <a:rPr lang="en-US" sz="1200" dirty="0"/>
                        <a:t>6.5</a:t>
                      </a:r>
                    </a:p>
                  </a:txBody>
                  <a:tcPr marL="68580" marR="68580" marT="34290" marB="34290"/>
                </a:tc>
                <a:tc>
                  <a:txBody>
                    <a:bodyPr/>
                    <a:lstStyle/>
                    <a:p>
                      <a:r>
                        <a:rPr lang="en-US" sz="1200" dirty="0"/>
                        <a:t>-- 0.225</a:t>
                      </a:r>
                    </a:p>
                  </a:txBody>
                  <a:tcPr marL="68580" marR="68580" marT="34290" marB="34290"/>
                </a:tc>
                <a:extLst>
                  <a:ext uri="{0D108BD9-81ED-4DB2-BD59-A6C34878D82A}">
                    <a16:rowId xmlns:a16="http://schemas.microsoft.com/office/drawing/2014/main" val="1191525707"/>
                  </a:ext>
                </a:extLst>
              </a:tr>
              <a:tr h="251460">
                <a:tc>
                  <a:txBody>
                    <a:bodyPr/>
                    <a:lstStyle/>
                    <a:p>
                      <a:r>
                        <a:rPr lang="en-US" sz="1200" dirty="0"/>
                        <a:t>6.6</a:t>
                      </a:r>
                    </a:p>
                  </a:txBody>
                  <a:tcPr marL="68580" marR="68580" marT="34290" marB="34290"/>
                </a:tc>
                <a:tc>
                  <a:txBody>
                    <a:bodyPr/>
                    <a:lstStyle/>
                    <a:p>
                      <a:r>
                        <a:rPr lang="en-US" sz="1200" dirty="0"/>
                        <a:t>-- 0.356</a:t>
                      </a:r>
                    </a:p>
                  </a:txBody>
                  <a:tcPr marL="68580" marR="68580" marT="34290" marB="34290"/>
                </a:tc>
                <a:extLst>
                  <a:ext uri="{0D108BD9-81ED-4DB2-BD59-A6C34878D82A}">
                    <a16:rowId xmlns:a16="http://schemas.microsoft.com/office/drawing/2014/main" val="1402906488"/>
                  </a:ext>
                </a:extLst>
              </a:tr>
              <a:tr h="251460">
                <a:tc>
                  <a:txBody>
                    <a:bodyPr/>
                    <a:lstStyle/>
                    <a:p>
                      <a:r>
                        <a:rPr lang="en-US" sz="1200" dirty="0"/>
                        <a:t>6.7</a:t>
                      </a:r>
                    </a:p>
                  </a:txBody>
                  <a:tcPr marL="68580" marR="68580" marT="34290" marB="34290"/>
                </a:tc>
                <a:tc>
                  <a:txBody>
                    <a:bodyPr/>
                    <a:lstStyle/>
                    <a:p>
                      <a:r>
                        <a:rPr lang="en-US" sz="1200" dirty="0"/>
                        <a:t>-- 0.489</a:t>
                      </a:r>
                    </a:p>
                  </a:txBody>
                  <a:tcPr marL="68580" marR="68580" marT="34290" marB="34290"/>
                </a:tc>
                <a:extLst>
                  <a:ext uri="{0D108BD9-81ED-4DB2-BD59-A6C34878D82A}">
                    <a16:rowId xmlns:a16="http://schemas.microsoft.com/office/drawing/2014/main" val="1492233438"/>
                  </a:ext>
                </a:extLst>
              </a:tr>
              <a:tr h="251460">
                <a:tc>
                  <a:txBody>
                    <a:bodyPr/>
                    <a:lstStyle/>
                    <a:p>
                      <a:r>
                        <a:rPr lang="en-US" sz="1200" dirty="0"/>
                        <a:t>6.8</a:t>
                      </a:r>
                    </a:p>
                  </a:txBody>
                  <a:tcPr marL="68580" marR="68580" marT="34290" marB="34290"/>
                </a:tc>
                <a:tc>
                  <a:txBody>
                    <a:bodyPr/>
                    <a:lstStyle/>
                    <a:p>
                      <a:r>
                        <a:rPr lang="en-US" sz="1200" dirty="0"/>
                        <a:t>-- 0.624</a:t>
                      </a:r>
                    </a:p>
                  </a:txBody>
                  <a:tcPr marL="68580" marR="68580" marT="34290" marB="34290"/>
                </a:tc>
                <a:extLst>
                  <a:ext uri="{0D108BD9-81ED-4DB2-BD59-A6C34878D82A}">
                    <a16:rowId xmlns:a16="http://schemas.microsoft.com/office/drawing/2014/main" val="2932030440"/>
                  </a:ext>
                </a:extLst>
              </a:tr>
              <a:tr h="251460">
                <a:tc>
                  <a:txBody>
                    <a:bodyPr/>
                    <a:lstStyle/>
                    <a:p>
                      <a:r>
                        <a:rPr lang="en-US" sz="1200" dirty="0"/>
                        <a:t>6.9</a:t>
                      </a:r>
                    </a:p>
                  </a:txBody>
                  <a:tcPr marL="68580" marR="68580" marT="34290" marB="34290"/>
                </a:tc>
                <a:tc>
                  <a:txBody>
                    <a:bodyPr/>
                    <a:lstStyle/>
                    <a:p>
                      <a:r>
                        <a:rPr lang="en-US" sz="1200" dirty="0"/>
                        <a:t>-- 0.761</a:t>
                      </a:r>
                    </a:p>
                  </a:txBody>
                  <a:tcPr marL="68580" marR="68580" marT="34290" marB="34290"/>
                </a:tc>
                <a:extLst>
                  <a:ext uri="{0D108BD9-81ED-4DB2-BD59-A6C34878D82A}">
                    <a16:rowId xmlns:a16="http://schemas.microsoft.com/office/drawing/2014/main" val="1699860540"/>
                  </a:ext>
                </a:extLst>
              </a:tr>
              <a:tr h="251460">
                <a:tc>
                  <a:txBody>
                    <a:bodyPr/>
                    <a:lstStyle/>
                    <a:p>
                      <a:r>
                        <a:rPr lang="en-US" sz="1200" dirty="0"/>
                        <a:t>7.0</a:t>
                      </a:r>
                    </a:p>
                  </a:txBody>
                  <a:tcPr marL="68580" marR="68580" marT="34290" marB="34290"/>
                </a:tc>
                <a:tc>
                  <a:txBody>
                    <a:bodyPr/>
                    <a:lstStyle/>
                    <a:p>
                      <a:r>
                        <a:rPr lang="en-US" sz="1200" dirty="0"/>
                        <a:t>-- 0.9</a:t>
                      </a:r>
                    </a:p>
                  </a:txBody>
                  <a:tcPr marL="68580" marR="68580" marT="34290" marB="34290"/>
                </a:tc>
                <a:extLst>
                  <a:ext uri="{0D108BD9-81ED-4DB2-BD59-A6C34878D82A}">
                    <a16:rowId xmlns:a16="http://schemas.microsoft.com/office/drawing/2014/main" val="3685442833"/>
                  </a:ext>
                </a:extLst>
              </a:tr>
            </a:tbl>
          </a:graphicData>
        </a:graphic>
      </p:graphicFrame>
    </p:spTree>
    <p:extLst>
      <p:ext uri="{BB962C8B-B14F-4D97-AF65-F5344CB8AC3E}">
        <p14:creationId xmlns:p14="http://schemas.microsoft.com/office/powerpoint/2010/main" val="711085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1EA292-8625-471C-943A-5E147775EAA9}"/>
              </a:ext>
            </a:extLst>
          </p:cNvPr>
          <p:cNvPicPr>
            <a:picLocks noChangeAspect="1"/>
          </p:cNvPicPr>
          <p:nvPr/>
        </p:nvPicPr>
        <p:blipFill>
          <a:blip r:embed="rId2"/>
          <a:stretch>
            <a:fillRect/>
          </a:stretch>
        </p:blipFill>
        <p:spPr>
          <a:xfrm>
            <a:off x="1017049" y="1844103"/>
            <a:ext cx="3886634" cy="3012532"/>
          </a:xfrm>
          <a:prstGeom prst="rect">
            <a:avLst/>
          </a:prstGeom>
        </p:spPr>
      </p:pic>
      <p:sp>
        <p:nvSpPr>
          <p:cNvPr id="2" name="Title 1">
            <a:extLst>
              <a:ext uri="{FF2B5EF4-FFF2-40B4-BE49-F238E27FC236}">
                <a16:creationId xmlns:a16="http://schemas.microsoft.com/office/drawing/2014/main" id="{AA7B061F-1702-424C-BF93-AA92CCE12BE0}"/>
              </a:ext>
            </a:extLst>
          </p:cNvPr>
          <p:cNvSpPr>
            <a:spLocks noGrp="1"/>
          </p:cNvSpPr>
          <p:nvPr>
            <p:ph type="title"/>
          </p:nvPr>
        </p:nvSpPr>
        <p:spPr>
          <a:xfrm>
            <a:off x="828629" y="1067062"/>
            <a:ext cx="7886700" cy="994172"/>
          </a:xfrm>
        </p:spPr>
        <p:txBody>
          <a:bodyPr/>
          <a:lstStyle/>
          <a:p>
            <a:pPr algn="ctr"/>
            <a:r>
              <a:rPr lang="en-US" b="1" dirty="0">
                <a:solidFill>
                  <a:schemeClr val="tx1"/>
                </a:solidFill>
                <a:latin typeface="Bodoni MT" panose="02070603080606020203" pitchFamily="18" charset="0"/>
              </a:rPr>
              <a:t>How the Decimal Expansion Method Works</a:t>
            </a:r>
          </a:p>
        </p:txBody>
      </p:sp>
      <p:sp>
        <p:nvSpPr>
          <p:cNvPr id="8" name="TextBox 7">
            <a:extLst>
              <a:ext uri="{FF2B5EF4-FFF2-40B4-BE49-F238E27FC236}">
                <a16:creationId xmlns:a16="http://schemas.microsoft.com/office/drawing/2014/main" id="{2CE3E961-504F-42DE-9F15-43C8B34A1AB1}"/>
              </a:ext>
            </a:extLst>
          </p:cNvPr>
          <p:cNvSpPr txBox="1"/>
          <p:nvPr/>
        </p:nvSpPr>
        <p:spPr>
          <a:xfrm>
            <a:off x="1017048" y="5242831"/>
            <a:ext cx="2465773" cy="300082"/>
          </a:xfrm>
          <a:prstGeom prst="rect">
            <a:avLst/>
          </a:prstGeom>
          <a:noFill/>
        </p:spPr>
        <p:txBody>
          <a:bodyPr wrap="square" rtlCol="0">
            <a:spAutoFit/>
          </a:bodyPr>
          <a:lstStyle/>
          <a:p>
            <a:pPr defTabSz="342900"/>
            <a:r>
              <a:rPr lang="en-US" sz="1350" i="1" dirty="0">
                <a:solidFill>
                  <a:prstClr val="black"/>
                </a:solidFill>
                <a:latin typeface="Bodoni MT" panose="02070603080606020203" pitchFamily="18" charset="0"/>
              </a:rPr>
              <a:t>All graphs drawn in Desmos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19B80FC-7606-45B3-A8AD-6F504EC3CFF0}"/>
                  </a:ext>
                </a:extLst>
              </p:cNvPr>
              <p:cNvSpPr txBox="1"/>
              <p:nvPr/>
            </p:nvSpPr>
            <p:spPr>
              <a:xfrm>
                <a:off x="2747084" y="2061234"/>
                <a:ext cx="1471474" cy="369332"/>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r>
                        <a:rPr lang="en-US" b="1" i="1">
                          <a:solidFill>
                            <a:prstClr val="black"/>
                          </a:solidFill>
                          <a:latin typeface="Cambria Math" panose="02040503050406030204" pitchFamily="18" charset="0"/>
                        </a:rPr>
                        <m:t>𝒚</m:t>
                      </m:r>
                      <m:r>
                        <a:rPr lang="en-US" b="1" i="1">
                          <a:solidFill>
                            <a:prstClr val="black"/>
                          </a:solidFill>
                          <a:latin typeface="Cambria Math" panose="02040503050406030204" pitchFamily="18" charset="0"/>
                        </a:rPr>
                        <m:t>=</m:t>
                      </m:r>
                      <m:r>
                        <a:rPr lang="en-US" b="1" i="1">
                          <a:solidFill>
                            <a:prstClr val="black"/>
                          </a:solidFill>
                          <a:latin typeface="Cambria Math" panose="02040503050406030204" pitchFamily="18" charset="0"/>
                        </a:rPr>
                        <m:t>𝒇</m:t>
                      </m:r>
                      <m:r>
                        <a:rPr lang="en-US" b="1" i="1">
                          <a:solidFill>
                            <a:prstClr val="black"/>
                          </a:solidFill>
                          <a:latin typeface="Cambria Math" panose="02040503050406030204" pitchFamily="18" charset="0"/>
                        </a:rPr>
                        <m:t>(</m:t>
                      </m:r>
                      <m:r>
                        <a:rPr lang="en-US" b="1" i="1">
                          <a:solidFill>
                            <a:prstClr val="black"/>
                          </a:solidFill>
                          <a:latin typeface="Cambria Math" panose="02040503050406030204" pitchFamily="18" charset="0"/>
                        </a:rPr>
                        <m:t>𝒙</m:t>
                      </m:r>
                      <m:r>
                        <a:rPr lang="en-US" b="1" i="1">
                          <a:solidFill>
                            <a:prstClr val="black"/>
                          </a:solidFill>
                          <a:latin typeface="Cambria Math" panose="02040503050406030204" pitchFamily="18" charset="0"/>
                        </a:rPr>
                        <m:t>)</m:t>
                      </m:r>
                    </m:oMath>
                  </m:oMathPara>
                </a14:m>
                <a:endParaRPr lang="en-US" b="1" dirty="0">
                  <a:solidFill>
                    <a:prstClr val="black"/>
                  </a:solidFill>
                  <a:latin typeface="Franklin Gothic Book" panose="020B0503020102020204"/>
                </a:endParaRPr>
              </a:p>
            </p:txBody>
          </p:sp>
        </mc:Choice>
        <mc:Fallback xmlns="">
          <p:sp>
            <p:nvSpPr>
              <p:cNvPr id="10" name="TextBox 9">
                <a:extLst>
                  <a:ext uri="{FF2B5EF4-FFF2-40B4-BE49-F238E27FC236}">
                    <a16:creationId xmlns:a16="http://schemas.microsoft.com/office/drawing/2014/main" id="{219B80FC-7606-45B3-A8AD-6F504EC3CFF0}"/>
                  </a:ext>
                </a:extLst>
              </p:cNvPr>
              <p:cNvSpPr txBox="1">
                <a:spLocks noRot="1" noChangeAspect="1" noMove="1" noResize="1" noEditPoints="1" noAdjustHandles="1" noChangeArrowheads="1" noChangeShapeType="1" noTextEdit="1"/>
              </p:cNvSpPr>
              <p:nvPr/>
            </p:nvSpPr>
            <p:spPr>
              <a:xfrm>
                <a:off x="2747084" y="2061234"/>
                <a:ext cx="1471474" cy="369332"/>
              </a:xfrm>
              <a:prstGeom prst="rect">
                <a:avLst/>
              </a:prstGeom>
              <a:blipFill>
                <a:blip r:embed="rId3"/>
                <a:stretch>
                  <a:fillRect b="-13333"/>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9B3533-64B2-41EE-984C-48A143977C2B}"/>
                  </a:ext>
                </a:extLst>
              </p:cNvPr>
              <p:cNvSpPr txBox="1"/>
              <p:nvPr/>
            </p:nvSpPr>
            <p:spPr>
              <a:xfrm>
                <a:off x="3122834" y="5086309"/>
                <a:ext cx="1768877" cy="773489"/>
              </a:xfrm>
              <a:prstGeom prst="snip2DiagRect">
                <a:avLst/>
              </a:prstGeom>
              <a:solidFill>
                <a:schemeClr val="accent5">
                  <a:lumMod val="20000"/>
                  <a:lumOff val="80000"/>
                </a:schemeClr>
              </a:solidFill>
            </p:spPr>
            <p:txBody>
              <a:bodyPr wrap="square" rtlCol="0">
                <a:spAutoFit/>
              </a:bodyPr>
              <a:lstStyle/>
              <a:p>
                <a:pPr defTabSz="342900"/>
                <a14:m>
                  <m:oMathPara xmlns:m="http://schemas.openxmlformats.org/officeDocument/2006/math">
                    <m:oMathParaPr>
                      <m:jc m:val="center"/>
                    </m:oMathParaPr>
                    <m:oMath xmlns:m="http://schemas.openxmlformats.org/officeDocument/2006/math">
                      <m:r>
                        <a:rPr lang="en-US" i="1">
                          <a:solidFill>
                            <a:prstClr val="black"/>
                          </a:solidFill>
                          <a:latin typeface="Cambria Math" panose="02040503050406030204" pitchFamily="18" charset="0"/>
                        </a:rPr>
                        <m:t>𝑓</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𝑥</m:t>
                          </m:r>
                        </m:e>
                      </m:d>
                      <m:r>
                        <a:rPr lang="en-US" i="1">
                          <a:solidFill>
                            <a:prstClr val="black"/>
                          </a:solidFill>
                          <a:latin typeface="Cambria Math" panose="02040503050406030204" pitchFamily="18" charset="0"/>
                        </a:rPr>
                        <m:t>=4−</m:t>
                      </m:r>
                      <m:f>
                        <m:fPr>
                          <m:ctrlPr>
                            <a:rPr lang="en-US" i="1">
                              <a:solidFill>
                                <a:prstClr val="black"/>
                              </a:solidFill>
                              <a:latin typeface="Cambria Math" panose="02040503050406030204" pitchFamily="18" charset="0"/>
                            </a:rPr>
                          </m:ctrlPr>
                        </m:fPr>
                        <m:num>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𝑥</m:t>
                              </m:r>
                            </m:e>
                            <m:sup>
                              <m:r>
                                <a:rPr lang="en-US" i="1">
                                  <a:solidFill>
                                    <a:prstClr val="black"/>
                                  </a:solidFill>
                                  <a:latin typeface="Cambria Math" panose="02040503050406030204" pitchFamily="18" charset="0"/>
                                </a:rPr>
                                <m:t>2</m:t>
                              </m:r>
                            </m:sup>
                          </m:sSup>
                        </m:num>
                        <m:den>
                          <m:r>
                            <a:rPr lang="en-US" i="1">
                              <a:solidFill>
                                <a:prstClr val="black"/>
                              </a:solidFill>
                              <a:latin typeface="Cambria Math" panose="02040503050406030204" pitchFamily="18" charset="0"/>
                            </a:rPr>
                            <m:t>10</m:t>
                          </m:r>
                        </m:den>
                      </m:f>
                    </m:oMath>
                  </m:oMathPara>
                </a14:m>
                <a:endParaRPr lang="en-US" dirty="0">
                  <a:solidFill>
                    <a:prstClr val="black"/>
                  </a:solidFill>
                  <a:latin typeface="Franklin Gothic Book" panose="020B0503020102020204"/>
                </a:endParaRPr>
              </a:p>
            </p:txBody>
          </p:sp>
        </mc:Choice>
        <mc:Fallback xmlns="">
          <p:sp>
            <p:nvSpPr>
              <p:cNvPr id="11" name="TextBox 10">
                <a:extLst>
                  <a:ext uri="{FF2B5EF4-FFF2-40B4-BE49-F238E27FC236}">
                    <a16:creationId xmlns:a16="http://schemas.microsoft.com/office/drawing/2014/main" id="{E79B3533-64B2-41EE-984C-48A143977C2B}"/>
                  </a:ext>
                </a:extLst>
              </p:cNvPr>
              <p:cNvSpPr txBox="1">
                <a:spLocks noRot="1" noChangeAspect="1" noMove="1" noResize="1" noEditPoints="1" noAdjustHandles="1" noChangeArrowheads="1" noChangeShapeType="1" noTextEdit="1"/>
              </p:cNvSpPr>
              <p:nvPr/>
            </p:nvSpPr>
            <p:spPr>
              <a:xfrm>
                <a:off x="3122834" y="5086309"/>
                <a:ext cx="1768877" cy="773489"/>
              </a:xfrm>
              <a:prstGeom prst="snip2DiagRect">
                <a:avLst/>
              </a:prstGeom>
              <a:blipFill>
                <a:blip r:embed="rId4"/>
                <a:stretch>
                  <a:fillRect/>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CF66C54F-1E00-4351-8AF0-58B1770B57BD}"/>
              </a:ext>
            </a:extLst>
          </p:cNvPr>
          <p:cNvSpPr/>
          <p:nvPr/>
        </p:nvSpPr>
        <p:spPr>
          <a:xfrm>
            <a:off x="2377432" y="3712646"/>
            <a:ext cx="109437" cy="1167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Franklin Gothic Book" panose="020B0503020102020204"/>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A740B4C-A046-4F7C-90EF-6A913E9AD3A5}"/>
                  </a:ext>
                </a:extLst>
              </p:cNvPr>
              <p:cNvSpPr txBox="1"/>
              <p:nvPr/>
            </p:nvSpPr>
            <p:spPr>
              <a:xfrm>
                <a:off x="1828723" y="3374289"/>
                <a:ext cx="603428" cy="369332"/>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𝒂</m:t>
                          </m:r>
                        </m:e>
                        <m:sub>
                          <m:r>
                            <a:rPr lang="en-US" b="1" i="1">
                              <a:solidFill>
                                <a:prstClr val="black"/>
                              </a:solidFill>
                              <a:latin typeface="Cambria Math" panose="02040503050406030204" pitchFamily="18" charset="0"/>
                            </a:rPr>
                            <m:t>𝟐</m:t>
                          </m:r>
                        </m:sub>
                      </m:sSub>
                    </m:oMath>
                  </m:oMathPara>
                </a14:m>
                <a:endParaRPr lang="en-US" b="1" dirty="0">
                  <a:solidFill>
                    <a:prstClr val="black"/>
                  </a:solidFill>
                  <a:latin typeface="Franklin Gothic Book" panose="020B0503020102020204"/>
                </a:endParaRPr>
              </a:p>
            </p:txBody>
          </p:sp>
        </mc:Choice>
        <mc:Fallback xmlns="">
          <p:sp>
            <p:nvSpPr>
              <p:cNvPr id="14" name="TextBox 13">
                <a:extLst>
                  <a:ext uri="{FF2B5EF4-FFF2-40B4-BE49-F238E27FC236}">
                    <a16:creationId xmlns:a16="http://schemas.microsoft.com/office/drawing/2014/main" id="{3A740B4C-A046-4F7C-90EF-6A913E9AD3A5}"/>
                  </a:ext>
                </a:extLst>
              </p:cNvPr>
              <p:cNvSpPr txBox="1">
                <a:spLocks noRot="1" noChangeAspect="1" noMove="1" noResize="1" noEditPoints="1" noAdjustHandles="1" noChangeArrowheads="1" noChangeShapeType="1" noTextEdit="1"/>
              </p:cNvSpPr>
              <p:nvPr/>
            </p:nvSpPr>
            <p:spPr>
              <a:xfrm>
                <a:off x="1828723" y="3374289"/>
                <a:ext cx="603428" cy="369332"/>
              </a:xfrm>
              <a:prstGeom prst="rect">
                <a:avLst/>
              </a:prstGeom>
              <a:blipFill>
                <a:blip r:embed="rId5"/>
                <a:stretch>
                  <a:fillRect/>
                </a:stretch>
              </a:blipFill>
              <a:ln w="38100">
                <a:noFill/>
              </a:ln>
            </p:spPr>
            <p:txBody>
              <a:bodyPr/>
              <a:lstStyle/>
              <a:p>
                <a:r>
                  <a:rPr lang="en-US">
                    <a:noFill/>
                  </a:rPr>
                  <a:t> </a:t>
                </a:r>
              </a:p>
            </p:txBody>
          </p:sp>
        </mc:Fallback>
      </mc:AlternateContent>
      <p:sp>
        <p:nvSpPr>
          <p:cNvPr id="6" name="Oval 5">
            <a:extLst>
              <a:ext uri="{FF2B5EF4-FFF2-40B4-BE49-F238E27FC236}">
                <a16:creationId xmlns:a16="http://schemas.microsoft.com/office/drawing/2014/main" id="{02F0A372-FDE7-4647-8CEC-EF11AA7484A1}"/>
              </a:ext>
            </a:extLst>
          </p:cNvPr>
          <p:cNvSpPr/>
          <p:nvPr/>
        </p:nvSpPr>
        <p:spPr>
          <a:xfrm>
            <a:off x="3531120" y="3712646"/>
            <a:ext cx="109437" cy="1094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Franklin Gothic Book" panose="020B0503020102020204"/>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892C5E7-64A2-4B92-AD50-9B4CBEBEB7D3}"/>
                  </a:ext>
                </a:extLst>
              </p:cNvPr>
              <p:cNvSpPr txBox="1"/>
              <p:nvPr/>
            </p:nvSpPr>
            <p:spPr>
              <a:xfrm>
                <a:off x="3618385" y="3411691"/>
                <a:ext cx="600173" cy="369332"/>
              </a:xfrm>
              <a:prstGeom prst="rect">
                <a:avLst/>
              </a:prstGeom>
              <a:noFill/>
              <a:ln w="38100">
                <a:noFill/>
              </a:ln>
            </p:spPr>
            <p:txBody>
              <a:bodyPr wrap="square" rtlCol="0">
                <a:spAutoFit/>
              </a:bodyPr>
              <a:lstStyle/>
              <a:p>
                <a:pPr defTabSz="342900"/>
                <a14:m>
                  <m:oMathPara xmlns:m="http://schemas.openxmlformats.org/officeDocument/2006/math">
                    <m:oMathParaPr>
                      <m:jc m:val="centerGroup"/>
                    </m:oMathParaPr>
                    <m:oMath xmlns:m="http://schemas.openxmlformats.org/officeDocument/2006/math">
                      <m:sSub>
                        <m:sSubPr>
                          <m:ctrlPr>
                            <a:rPr lang="en-US" b="1" i="1">
                              <a:solidFill>
                                <a:prstClr val="black"/>
                              </a:solidFill>
                              <a:latin typeface="Cambria Math" panose="02040503050406030204" pitchFamily="18" charset="0"/>
                            </a:rPr>
                          </m:ctrlPr>
                        </m:sSubPr>
                        <m:e>
                          <m:r>
                            <a:rPr lang="en-US" b="1" i="1">
                              <a:solidFill>
                                <a:prstClr val="black"/>
                              </a:solidFill>
                              <a:latin typeface="Cambria Math" panose="02040503050406030204" pitchFamily="18" charset="0"/>
                            </a:rPr>
                            <m:t>𝒃</m:t>
                          </m:r>
                        </m:e>
                        <m:sub>
                          <m:r>
                            <a:rPr lang="en-US" b="1" i="1">
                              <a:solidFill>
                                <a:prstClr val="black"/>
                              </a:solidFill>
                              <a:latin typeface="Cambria Math" panose="02040503050406030204" pitchFamily="18" charset="0"/>
                            </a:rPr>
                            <m:t>𝟐</m:t>
                          </m:r>
                        </m:sub>
                      </m:sSub>
                    </m:oMath>
                  </m:oMathPara>
                </a14:m>
                <a:endParaRPr lang="en-US" b="1" dirty="0">
                  <a:solidFill>
                    <a:prstClr val="black"/>
                  </a:solidFill>
                  <a:latin typeface="Franklin Gothic Book" panose="020B0503020102020204"/>
                </a:endParaRPr>
              </a:p>
            </p:txBody>
          </p:sp>
        </mc:Choice>
        <mc:Fallback xmlns="">
          <p:sp>
            <p:nvSpPr>
              <p:cNvPr id="15" name="TextBox 14">
                <a:extLst>
                  <a:ext uri="{FF2B5EF4-FFF2-40B4-BE49-F238E27FC236}">
                    <a16:creationId xmlns:a16="http://schemas.microsoft.com/office/drawing/2014/main" id="{5892C5E7-64A2-4B92-AD50-9B4CBEBEB7D3}"/>
                  </a:ext>
                </a:extLst>
              </p:cNvPr>
              <p:cNvSpPr txBox="1">
                <a:spLocks noRot="1" noChangeAspect="1" noMove="1" noResize="1" noEditPoints="1" noAdjustHandles="1" noChangeArrowheads="1" noChangeShapeType="1" noTextEdit="1"/>
              </p:cNvSpPr>
              <p:nvPr/>
            </p:nvSpPr>
            <p:spPr>
              <a:xfrm>
                <a:off x="3618385" y="3411691"/>
                <a:ext cx="600173" cy="369332"/>
              </a:xfrm>
              <a:prstGeom prst="rect">
                <a:avLst/>
              </a:prstGeom>
              <a:blipFill>
                <a:blip r:embed="rId6"/>
                <a:stretch>
                  <a:fillRect/>
                </a:stretch>
              </a:blipFill>
              <a:ln w="38100">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D0EA4668-6DAB-4ED6-AC9C-F7BEAA7AA548}"/>
              </a:ext>
            </a:extLst>
          </p:cNvPr>
          <p:cNvSpPr txBox="1"/>
          <p:nvPr/>
        </p:nvSpPr>
        <p:spPr>
          <a:xfrm>
            <a:off x="5092102" y="1680361"/>
            <a:ext cx="3787457" cy="1477328"/>
          </a:xfrm>
          <a:prstGeom prst="rect">
            <a:avLst/>
          </a:prstGeom>
          <a:noFill/>
        </p:spPr>
        <p:txBody>
          <a:bodyPr wrap="square" rtlCol="0">
            <a:spAutoFit/>
          </a:bodyPr>
          <a:lstStyle/>
          <a:p>
            <a:pPr algn="ctr" defTabSz="342900"/>
            <a:r>
              <a:rPr lang="en-US" sz="1500" dirty="0">
                <a:solidFill>
                  <a:prstClr val="black"/>
                </a:solidFill>
                <a:latin typeface="Bodoni MT" panose="02070603080606020203" pitchFamily="18" charset="0"/>
              </a:rPr>
              <a:t>The new interval is subdivided again into tenths and the outputs calculated at each step.  The new, narrowest calculated sign-change interval is then identified.</a:t>
            </a:r>
          </a:p>
          <a:p>
            <a:pPr algn="ctr" defTabSz="342900"/>
            <a:endParaRPr lang="en-US" sz="1500" dirty="0">
              <a:solidFill>
                <a:prstClr val="black"/>
              </a:solidFill>
              <a:latin typeface="Franklin Gothic Book" panose="020B0503020102020204"/>
            </a:endParaRPr>
          </a:p>
          <a:p>
            <a:pPr algn="ctr" defTabSz="342900"/>
            <a:endParaRPr lang="en-US" sz="1500" dirty="0">
              <a:solidFill>
                <a:prstClr val="black"/>
              </a:solidFill>
              <a:latin typeface="Franklin Gothic Book" panose="020B0503020102020204"/>
            </a:endParaRPr>
          </a:p>
        </p:txBody>
      </p:sp>
      <p:graphicFrame>
        <p:nvGraphicFramePr>
          <p:cNvPr id="17" name="Table 16">
            <a:extLst>
              <a:ext uri="{FF2B5EF4-FFF2-40B4-BE49-F238E27FC236}">
                <a16:creationId xmlns:a16="http://schemas.microsoft.com/office/drawing/2014/main" id="{BF990168-BCCE-4570-AFF4-7AC1CAB28278}"/>
              </a:ext>
            </a:extLst>
          </p:cNvPr>
          <p:cNvGraphicFramePr>
            <a:graphicFrameLocks noGrp="1"/>
          </p:cNvGraphicFramePr>
          <p:nvPr>
            <p:extLst/>
          </p:nvPr>
        </p:nvGraphicFramePr>
        <p:xfrm>
          <a:off x="5513246" y="2814768"/>
          <a:ext cx="2968504" cy="3017520"/>
        </p:xfrm>
        <a:graphic>
          <a:graphicData uri="http://schemas.openxmlformats.org/drawingml/2006/table">
            <a:tbl>
              <a:tblPr firstRow="1" bandRow="1">
                <a:tableStyleId>{5C22544A-7EE6-4342-B048-85BDC9FD1C3A}</a:tableStyleId>
              </a:tblPr>
              <a:tblGrid>
                <a:gridCol w="1484252">
                  <a:extLst>
                    <a:ext uri="{9D8B030D-6E8A-4147-A177-3AD203B41FA5}">
                      <a16:colId xmlns:a16="http://schemas.microsoft.com/office/drawing/2014/main" val="2955167986"/>
                    </a:ext>
                  </a:extLst>
                </a:gridCol>
                <a:gridCol w="1484252">
                  <a:extLst>
                    <a:ext uri="{9D8B030D-6E8A-4147-A177-3AD203B41FA5}">
                      <a16:colId xmlns:a16="http://schemas.microsoft.com/office/drawing/2014/main" val="242761518"/>
                    </a:ext>
                  </a:extLst>
                </a:gridCol>
              </a:tblGrid>
              <a:tr h="251460">
                <a:tc>
                  <a:txBody>
                    <a:bodyPr/>
                    <a:lstStyle/>
                    <a:p>
                      <a:r>
                        <a:rPr lang="en-US" sz="1200" dirty="0"/>
                        <a:t>X-value</a:t>
                      </a:r>
                    </a:p>
                  </a:txBody>
                  <a:tcPr marL="68580" marR="68580" marT="34290" marB="34290"/>
                </a:tc>
                <a:tc>
                  <a:txBody>
                    <a:bodyPr/>
                    <a:lstStyle/>
                    <a:p>
                      <a:r>
                        <a:rPr lang="en-US" sz="1200" dirty="0"/>
                        <a:t>Y-value</a:t>
                      </a:r>
                    </a:p>
                  </a:txBody>
                  <a:tcPr marL="68580" marR="68580" marT="34290" marB="34290"/>
                </a:tc>
                <a:extLst>
                  <a:ext uri="{0D108BD9-81ED-4DB2-BD59-A6C34878D82A}">
                    <a16:rowId xmlns:a16="http://schemas.microsoft.com/office/drawing/2014/main" val="3022851591"/>
                  </a:ext>
                </a:extLst>
              </a:tr>
              <a:tr h="251460">
                <a:tc>
                  <a:txBody>
                    <a:bodyPr/>
                    <a:lstStyle/>
                    <a:p>
                      <a:r>
                        <a:rPr lang="en-US" sz="1200" dirty="0"/>
                        <a:t>6.30</a:t>
                      </a:r>
                    </a:p>
                  </a:txBody>
                  <a:tcPr marL="68580" marR="68580" marT="34290" marB="34290"/>
                </a:tc>
                <a:tc>
                  <a:txBody>
                    <a:bodyPr/>
                    <a:lstStyle/>
                    <a:p>
                      <a:r>
                        <a:rPr lang="en-US" sz="1200" dirty="0"/>
                        <a:t>0.031</a:t>
                      </a:r>
                    </a:p>
                  </a:txBody>
                  <a:tcPr marL="68580" marR="68580" marT="34290" marB="34290"/>
                </a:tc>
                <a:extLst>
                  <a:ext uri="{0D108BD9-81ED-4DB2-BD59-A6C34878D82A}">
                    <a16:rowId xmlns:a16="http://schemas.microsoft.com/office/drawing/2014/main" val="3051297655"/>
                  </a:ext>
                </a:extLst>
              </a:tr>
              <a:tr h="251460">
                <a:tc>
                  <a:txBody>
                    <a:bodyPr/>
                    <a:lstStyle/>
                    <a:p>
                      <a:r>
                        <a:rPr lang="en-US" sz="1200" dirty="0"/>
                        <a:t>6.31</a:t>
                      </a:r>
                    </a:p>
                  </a:txBody>
                  <a:tcPr marL="68580" marR="68580" marT="34290" marB="34290"/>
                </a:tc>
                <a:tc>
                  <a:txBody>
                    <a:bodyPr/>
                    <a:lstStyle/>
                    <a:p>
                      <a:r>
                        <a:rPr lang="en-US" sz="1200" dirty="0"/>
                        <a:t>0.0184</a:t>
                      </a:r>
                    </a:p>
                  </a:txBody>
                  <a:tcPr marL="68580" marR="68580" marT="34290" marB="34290"/>
                </a:tc>
                <a:extLst>
                  <a:ext uri="{0D108BD9-81ED-4DB2-BD59-A6C34878D82A}">
                    <a16:rowId xmlns:a16="http://schemas.microsoft.com/office/drawing/2014/main" val="652984164"/>
                  </a:ext>
                </a:extLst>
              </a:tr>
              <a:tr h="251460">
                <a:tc>
                  <a:txBody>
                    <a:bodyPr/>
                    <a:lstStyle/>
                    <a:p>
                      <a:r>
                        <a:rPr lang="en-US" sz="1200" dirty="0"/>
                        <a:t>6.32</a:t>
                      </a:r>
                    </a:p>
                  </a:txBody>
                  <a:tcPr marL="68580" marR="68580" marT="34290" marB="34290">
                    <a:solidFill>
                      <a:srgbClr val="FFC000"/>
                    </a:solidFill>
                  </a:tcPr>
                </a:tc>
                <a:tc>
                  <a:txBody>
                    <a:bodyPr/>
                    <a:lstStyle/>
                    <a:p>
                      <a:r>
                        <a:rPr lang="en-US" sz="1200" dirty="0"/>
                        <a:t>0.00576</a:t>
                      </a:r>
                    </a:p>
                  </a:txBody>
                  <a:tcPr marL="68580" marR="68580" marT="34290" marB="34290">
                    <a:solidFill>
                      <a:srgbClr val="FFC000"/>
                    </a:solidFill>
                  </a:tcPr>
                </a:tc>
                <a:extLst>
                  <a:ext uri="{0D108BD9-81ED-4DB2-BD59-A6C34878D82A}">
                    <a16:rowId xmlns:a16="http://schemas.microsoft.com/office/drawing/2014/main" val="404121001"/>
                  </a:ext>
                </a:extLst>
              </a:tr>
              <a:tr h="251460">
                <a:tc>
                  <a:txBody>
                    <a:bodyPr/>
                    <a:lstStyle/>
                    <a:p>
                      <a:r>
                        <a:rPr lang="en-US" sz="1200" dirty="0"/>
                        <a:t>6.33</a:t>
                      </a:r>
                    </a:p>
                  </a:txBody>
                  <a:tcPr marL="68580" marR="68580" marT="34290" marB="34290">
                    <a:solidFill>
                      <a:srgbClr val="FFC000"/>
                    </a:solidFill>
                  </a:tcPr>
                </a:tc>
                <a:tc>
                  <a:txBody>
                    <a:bodyPr/>
                    <a:lstStyle/>
                    <a:p>
                      <a:r>
                        <a:rPr lang="en-US" sz="1200" dirty="0"/>
                        <a:t>-- 0.0069</a:t>
                      </a:r>
                    </a:p>
                  </a:txBody>
                  <a:tcPr marL="68580" marR="68580" marT="34290" marB="34290">
                    <a:solidFill>
                      <a:srgbClr val="FFC000"/>
                    </a:solidFill>
                  </a:tcPr>
                </a:tc>
                <a:extLst>
                  <a:ext uri="{0D108BD9-81ED-4DB2-BD59-A6C34878D82A}">
                    <a16:rowId xmlns:a16="http://schemas.microsoft.com/office/drawing/2014/main" val="4004872850"/>
                  </a:ext>
                </a:extLst>
              </a:tr>
              <a:tr h="251460">
                <a:tc>
                  <a:txBody>
                    <a:bodyPr/>
                    <a:lstStyle/>
                    <a:p>
                      <a:r>
                        <a:rPr lang="en-US" sz="1200" dirty="0"/>
                        <a:t>6.34</a:t>
                      </a:r>
                    </a:p>
                  </a:txBody>
                  <a:tcPr marL="68580" marR="68580" marT="34290" marB="34290">
                    <a:solidFill>
                      <a:schemeClr val="bg1">
                        <a:lumMod val="95000"/>
                      </a:schemeClr>
                    </a:solidFill>
                  </a:tcPr>
                </a:tc>
                <a:tc>
                  <a:txBody>
                    <a:bodyPr/>
                    <a:lstStyle/>
                    <a:p>
                      <a:r>
                        <a:rPr lang="en-US" sz="1200" dirty="0"/>
                        <a:t>-- 0.0196</a:t>
                      </a:r>
                    </a:p>
                  </a:txBody>
                  <a:tcPr marL="68580" marR="68580" marT="34290" marB="34290">
                    <a:solidFill>
                      <a:schemeClr val="bg1">
                        <a:lumMod val="95000"/>
                      </a:schemeClr>
                    </a:solidFill>
                  </a:tcPr>
                </a:tc>
                <a:extLst>
                  <a:ext uri="{0D108BD9-81ED-4DB2-BD59-A6C34878D82A}">
                    <a16:rowId xmlns:a16="http://schemas.microsoft.com/office/drawing/2014/main" val="316819821"/>
                  </a:ext>
                </a:extLst>
              </a:tr>
              <a:tr h="251460">
                <a:tc>
                  <a:txBody>
                    <a:bodyPr/>
                    <a:lstStyle/>
                    <a:p>
                      <a:r>
                        <a:rPr lang="en-US" sz="1200" dirty="0"/>
                        <a:t>6.35</a:t>
                      </a:r>
                    </a:p>
                  </a:txBody>
                  <a:tcPr marL="68580" marR="68580" marT="34290" marB="34290"/>
                </a:tc>
                <a:tc>
                  <a:txBody>
                    <a:bodyPr/>
                    <a:lstStyle/>
                    <a:p>
                      <a:r>
                        <a:rPr lang="en-US" sz="1200" dirty="0"/>
                        <a:t>-- 0.0323</a:t>
                      </a:r>
                    </a:p>
                  </a:txBody>
                  <a:tcPr marL="68580" marR="68580" marT="34290" marB="34290"/>
                </a:tc>
                <a:extLst>
                  <a:ext uri="{0D108BD9-81ED-4DB2-BD59-A6C34878D82A}">
                    <a16:rowId xmlns:a16="http://schemas.microsoft.com/office/drawing/2014/main" val="1191525707"/>
                  </a:ext>
                </a:extLst>
              </a:tr>
              <a:tr h="251460">
                <a:tc>
                  <a:txBody>
                    <a:bodyPr/>
                    <a:lstStyle/>
                    <a:p>
                      <a:r>
                        <a:rPr lang="en-US" sz="1200" dirty="0"/>
                        <a:t>6.36</a:t>
                      </a:r>
                    </a:p>
                  </a:txBody>
                  <a:tcPr marL="68580" marR="68580" marT="34290" marB="34290"/>
                </a:tc>
                <a:tc>
                  <a:txBody>
                    <a:bodyPr/>
                    <a:lstStyle/>
                    <a:p>
                      <a:r>
                        <a:rPr lang="en-US" sz="1200" dirty="0"/>
                        <a:t>-- 0.045</a:t>
                      </a:r>
                    </a:p>
                  </a:txBody>
                  <a:tcPr marL="68580" marR="68580" marT="34290" marB="34290"/>
                </a:tc>
                <a:extLst>
                  <a:ext uri="{0D108BD9-81ED-4DB2-BD59-A6C34878D82A}">
                    <a16:rowId xmlns:a16="http://schemas.microsoft.com/office/drawing/2014/main" val="1402906488"/>
                  </a:ext>
                </a:extLst>
              </a:tr>
              <a:tr h="251460">
                <a:tc>
                  <a:txBody>
                    <a:bodyPr/>
                    <a:lstStyle/>
                    <a:p>
                      <a:r>
                        <a:rPr lang="en-US" sz="1200" dirty="0"/>
                        <a:t>6.37</a:t>
                      </a:r>
                    </a:p>
                  </a:txBody>
                  <a:tcPr marL="68580" marR="68580" marT="34290" marB="34290"/>
                </a:tc>
                <a:tc>
                  <a:txBody>
                    <a:bodyPr/>
                    <a:lstStyle/>
                    <a:p>
                      <a:r>
                        <a:rPr lang="en-US" sz="1200" dirty="0"/>
                        <a:t>-- 0.0577</a:t>
                      </a:r>
                    </a:p>
                  </a:txBody>
                  <a:tcPr marL="68580" marR="68580" marT="34290" marB="34290"/>
                </a:tc>
                <a:extLst>
                  <a:ext uri="{0D108BD9-81ED-4DB2-BD59-A6C34878D82A}">
                    <a16:rowId xmlns:a16="http://schemas.microsoft.com/office/drawing/2014/main" val="1492233438"/>
                  </a:ext>
                </a:extLst>
              </a:tr>
              <a:tr h="251460">
                <a:tc>
                  <a:txBody>
                    <a:bodyPr/>
                    <a:lstStyle/>
                    <a:p>
                      <a:r>
                        <a:rPr lang="en-US" sz="1200" dirty="0"/>
                        <a:t>6.38</a:t>
                      </a:r>
                    </a:p>
                  </a:txBody>
                  <a:tcPr marL="68580" marR="68580" marT="34290" marB="34290"/>
                </a:tc>
                <a:tc>
                  <a:txBody>
                    <a:bodyPr/>
                    <a:lstStyle/>
                    <a:p>
                      <a:r>
                        <a:rPr lang="en-US" sz="1200" dirty="0"/>
                        <a:t>-- 0.0704</a:t>
                      </a:r>
                    </a:p>
                  </a:txBody>
                  <a:tcPr marL="68580" marR="68580" marT="34290" marB="34290"/>
                </a:tc>
                <a:extLst>
                  <a:ext uri="{0D108BD9-81ED-4DB2-BD59-A6C34878D82A}">
                    <a16:rowId xmlns:a16="http://schemas.microsoft.com/office/drawing/2014/main" val="2932030440"/>
                  </a:ext>
                </a:extLst>
              </a:tr>
              <a:tr h="251460">
                <a:tc>
                  <a:txBody>
                    <a:bodyPr/>
                    <a:lstStyle/>
                    <a:p>
                      <a:r>
                        <a:rPr lang="en-US" sz="1200" dirty="0"/>
                        <a:t>6.39</a:t>
                      </a:r>
                    </a:p>
                  </a:txBody>
                  <a:tcPr marL="68580" marR="68580" marT="34290" marB="34290"/>
                </a:tc>
                <a:tc>
                  <a:txBody>
                    <a:bodyPr/>
                    <a:lstStyle/>
                    <a:p>
                      <a:r>
                        <a:rPr lang="en-US" sz="1200" dirty="0"/>
                        <a:t>-- 0.0832</a:t>
                      </a:r>
                    </a:p>
                  </a:txBody>
                  <a:tcPr marL="68580" marR="68580" marT="34290" marB="34290"/>
                </a:tc>
                <a:extLst>
                  <a:ext uri="{0D108BD9-81ED-4DB2-BD59-A6C34878D82A}">
                    <a16:rowId xmlns:a16="http://schemas.microsoft.com/office/drawing/2014/main" val="1699860540"/>
                  </a:ext>
                </a:extLst>
              </a:tr>
              <a:tr h="251460">
                <a:tc>
                  <a:txBody>
                    <a:bodyPr/>
                    <a:lstStyle/>
                    <a:p>
                      <a:r>
                        <a:rPr lang="en-US" sz="1200" dirty="0"/>
                        <a:t>7.40</a:t>
                      </a:r>
                    </a:p>
                  </a:txBody>
                  <a:tcPr marL="68580" marR="68580" marT="34290" marB="34290"/>
                </a:tc>
                <a:tc>
                  <a:txBody>
                    <a:bodyPr/>
                    <a:lstStyle/>
                    <a:p>
                      <a:r>
                        <a:rPr lang="en-US" sz="1200" dirty="0"/>
                        <a:t>-- 0.096</a:t>
                      </a:r>
                    </a:p>
                  </a:txBody>
                  <a:tcPr marL="68580" marR="68580" marT="34290" marB="34290"/>
                </a:tc>
                <a:extLst>
                  <a:ext uri="{0D108BD9-81ED-4DB2-BD59-A6C34878D82A}">
                    <a16:rowId xmlns:a16="http://schemas.microsoft.com/office/drawing/2014/main" val="3685442833"/>
                  </a:ext>
                </a:extLst>
              </a:tr>
            </a:tbl>
          </a:graphicData>
        </a:graphic>
      </p:graphicFrame>
    </p:spTree>
    <p:extLst>
      <p:ext uri="{BB962C8B-B14F-4D97-AF65-F5344CB8AC3E}">
        <p14:creationId xmlns:p14="http://schemas.microsoft.com/office/powerpoint/2010/main" val="1616606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2001-1BAC-4D48-87D4-25ACEB20CCAF}"/>
              </a:ext>
            </a:extLst>
          </p:cNvPr>
          <p:cNvSpPr>
            <a:spLocks noGrp="1"/>
          </p:cNvSpPr>
          <p:nvPr>
            <p:ph type="title"/>
          </p:nvPr>
        </p:nvSpPr>
        <p:spPr>
          <a:xfrm>
            <a:off x="1163782" y="180975"/>
            <a:ext cx="7200900" cy="1114425"/>
          </a:xfrm>
        </p:spPr>
        <p:txBody>
          <a:bodyPr/>
          <a:lstStyle/>
          <a:p>
            <a:pPr algn="ctr"/>
            <a:r>
              <a:rPr lang="en-US" b="1" dirty="0">
                <a:solidFill>
                  <a:schemeClr val="tx1"/>
                </a:solidFill>
                <a:latin typeface="Bodoni MT" panose="02070603080606020203" pitchFamily="18" charset="0"/>
              </a:rPr>
              <a:t>Comparison of Approximation Methods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60E5F5-124A-453D-A914-7597C7DD8E75}"/>
                  </a:ext>
                </a:extLst>
              </p:cNvPr>
              <p:cNvSpPr>
                <a:spLocks noGrp="1"/>
              </p:cNvSpPr>
              <p:nvPr>
                <p:ph idx="1"/>
              </p:nvPr>
            </p:nvSpPr>
            <p:spPr>
              <a:xfrm>
                <a:off x="1126177" y="914400"/>
                <a:ext cx="7200900" cy="3662464"/>
              </a:xfrm>
            </p:spPr>
            <p:txBody>
              <a:bodyPr>
                <a:noAutofit/>
              </a:bodyPr>
              <a:lstStyle/>
              <a:p>
                <a:r>
                  <a:rPr lang="en-US" sz="2000" dirty="0">
                    <a:solidFill>
                      <a:schemeClr val="tx1"/>
                    </a:solidFill>
                    <a:latin typeface="Bodoni MT" panose="02070603080606020203" pitchFamily="18" charset="0"/>
                  </a:rPr>
                  <a:t>Approximation Accuracy (Measured in Max distance to root)</a:t>
                </a:r>
              </a:p>
              <a:p>
                <a:pPr lvl="1"/>
                <a:r>
                  <a:rPr lang="en-US" sz="2000" dirty="0">
                    <a:solidFill>
                      <a:schemeClr val="tx1"/>
                    </a:solidFill>
                    <a:latin typeface="Bodoni MT" panose="02070603080606020203" pitchFamily="18" charset="0"/>
                  </a:rPr>
                  <a:t>Bisection Method </a:t>
                </a:r>
              </a:p>
              <a:p>
                <a:pPr marL="397764" lvl="1" indent="0">
                  <a:buNone/>
                </a:pPr>
                <a14:m>
                  <m:oMathPara xmlns:m="http://schemas.openxmlformats.org/officeDocument/2006/math">
                    <m:oMathParaPr>
                      <m:jc m:val="centerGroup"/>
                    </m:oMathParaPr>
                    <m:oMath xmlns:m="http://schemas.openxmlformats.org/officeDocument/2006/math">
                      <m:r>
                        <a:rPr lang="en-US" sz="2000">
                          <a:solidFill>
                            <a:schemeClr val="tx1"/>
                          </a:solidFill>
                          <a:latin typeface="Cambria Math" panose="02040503050406030204" pitchFamily="18" charset="0"/>
                        </a:rPr>
                        <m:t>𝐷𝑖𝑠𝑡𝑎𝑛𝑐𝑒</m:t>
                      </m:r>
                      <m:r>
                        <a:rPr lang="en-US" sz="2000">
                          <a:solidFill>
                            <a:schemeClr val="tx1"/>
                          </a:solidFill>
                          <a:latin typeface="Cambria Math" panose="02040503050406030204" pitchFamily="18" charset="0"/>
                        </a:rPr>
                        <m:t>&lt;</m:t>
                      </m:r>
                      <m:f>
                        <m:fPr>
                          <m:ctrlPr>
                            <a:rPr lang="en-US" sz="2000" i="1">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𝑏</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𝑎</m:t>
                          </m:r>
                          <m:r>
                            <a:rPr lang="en-US" sz="2000">
                              <a:solidFill>
                                <a:schemeClr val="tx1"/>
                              </a:solidFill>
                              <a:latin typeface="Cambria Math" panose="02040503050406030204" pitchFamily="18" charset="0"/>
                            </a:rPr>
                            <m:t>)</m:t>
                          </m:r>
                        </m:num>
                        <m:den>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2</m:t>
                              </m:r>
                            </m:e>
                            <m:sup>
                              <m:r>
                                <a:rPr lang="en-US" sz="2000">
                                  <a:solidFill>
                                    <a:schemeClr val="tx1"/>
                                  </a:solidFill>
                                  <a:latin typeface="Cambria Math" panose="02040503050406030204" pitchFamily="18" charset="0"/>
                                </a:rPr>
                                <m:t>𝑘</m:t>
                              </m:r>
                            </m:sup>
                          </m:sSup>
                        </m:den>
                      </m:f>
                    </m:oMath>
                  </m:oMathPara>
                </a14:m>
                <a:endParaRPr lang="en-US" sz="2000" dirty="0">
                  <a:solidFill>
                    <a:schemeClr val="tx1"/>
                  </a:solidFill>
                  <a:latin typeface="Bodoni MT" panose="02070603080606020203" pitchFamily="18" charset="0"/>
                </a:endParaRPr>
              </a:p>
              <a:p>
                <a:pPr lvl="1"/>
                <a:r>
                  <a:rPr lang="en-US" sz="2000" dirty="0">
                    <a:solidFill>
                      <a:schemeClr val="tx1"/>
                    </a:solidFill>
                    <a:latin typeface="Bodoni MT" panose="02070603080606020203" pitchFamily="18" charset="0"/>
                  </a:rPr>
                  <a:t>Decimal Expansion Method</a:t>
                </a:r>
              </a:p>
              <a:p>
                <a:pPr marL="397764" lvl="1" indent="0">
                  <a:buNone/>
                </a:pPr>
                <a14:m>
                  <m:oMathPara xmlns:m="http://schemas.openxmlformats.org/officeDocument/2006/math">
                    <m:oMathParaPr>
                      <m:jc m:val="centerGroup"/>
                    </m:oMathParaPr>
                    <m:oMath xmlns:m="http://schemas.openxmlformats.org/officeDocument/2006/math">
                      <m:r>
                        <a:rPr lang="en-US" sz="2000">
                          <a:solidFill>
                            <a:schemeClr val="tx1"/>
                          </a:solidFill>
                          <a:latin typeface="Cambria Math" panose="02040503050406030204" pitchFamily="18" charset="0"/>
                        </a:rPr>
                        <m:t>𝐷𝑖𝑠𝑡𝑎𝑛𝑐𝑒</m:t>
                      </m:r>
                      <m:r>
                        <a:rPr lang="en-US" sz="2000">
                          <a:solidFill>
                            <a:schemeClr val="tx1"/>
                          </a:solidFill>
                          <a:latin typeface="Cambria Math" panose="02040503050406030204" pitchFamily="18" charset="0"/>
                        </a:rPr>
                        <m:t>&lt;</m:t>
                      </m:r>
                      <m:sSup>
                        <m:sSupPr>
                          <m:ctrlPr>
                            <a:rPr lang="en-US" sz="2000" i="1">
                              <a:solidFill>
                                <a:schemeClr val="tx1"/>
                              </a:solidFill>
                              <a:latin typeface="Cambria Math" panose="02040503050406030204" pitchFamily="18" charset="0"/>
                            </a:rPr>
                          </m:ctrlPr>
                        </m:sSupPr>
                        <m:e>
                          <m:r>
                            <a:rPr lang="en-US" sz="2000">
                              <a:solidFill>
                                <a:schemeClr val="tx1"/>
                              </a:solidFill>
                              <a:latin typeface="Cambria Math" panose="02040503050406030204" pitchFamily="18" charset="0"/>
                            </a:rPr>
                            <m:t>10</m:t>
                          </m:r>
                        </m:e>
                        <m:sup>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𝑘</m:t>
                          </m:r>
                          <m:r>
                            <a:rPr lang="en-US" sz="2000">
                              <a:solidFill>
                                <a:schemeClr val="tx1"/>
                              </a:solidFill>
                              <a:latin typeface="Cambria Math" panose="02040503050406030204" pitchFamily="18" charset="0"/>
                            </a:rPr>
                            <m:t>−1)</m:t>
                          </m:r>
                        </m:sup>
                      </m:sSup>
                    </m:oMath>
                  </m:oMathPara>
                </a14:m>
                <a:endParaRPr lang="en-US" sz="2000" dirty="0">
                  <a:solidFill>
                    <a:schemeClr val="tx1"/>
                  </a:solidFill>
                  <a:latin typeface="Bodoni MT" panose="02070603080606020203" pitchFamily="18" charset="0"/>
                </a:endParaRPr>
              </a:p>
              <a:p>
                <a:pPr marL="397764" lvl="1" indent="0">
                  <a:buNone/>
                </a:pPr>
                <a:endParaRPr lang="en-US" sz="2000" dirty="0">
                  <a:solidFill>
                    <a:schemeClr val="tx1"/>
                  </a:solidFill>
                  <a:latin typeface="Bodoni MT" panose="02070603080606020203" pitchFamily="18" charset="0"/>
                </a:endParaRPr>
              </a:p>
              <a:p>
                <a:pPr marL="397764" lvl="1" indent="0">
                  <a:buNone/>
                </a:pPr>
                <a:r>
                  <a:rPr lang="en-US" sz="2000" i="0" dirty="0">
                    <a:solidFill>
                      <a:schemeClr val="tx1"/>
                    </a:solidFill>
                    <a:latin typeface="Bodoni MT" panose="02070603080606020203" pitchFamily="18" charset="0"/>
                  </a:rPr>
                  <a:t>Each method is capable of determining an exact value of a root to n decimal places, but neither is capable of finding an irrational root.</a:t>
                </a:r>
              </a:p>
              <a:p>
                <a:pPr marL="397764" lvl="1" indent="0">
                  <a:buNone/>
                </a:pPr>
                <a:endParaRPr lang="en-US" sz="2000" i="0" dirty="0">
                  <a:solidFill>
                    <a:schemeClr val="tx1"/>
                  </a:solidFill>
                  <a:latin typeface="Bodoni MT" panose="02070603080606020203" pitchFamily="18" charset="0"/>
                </a:endParaRPr>
              </a:p>
              <a:p>
                <a:r>
                  <a:rPr lang="en-US" sz="2000" dirty="0">
                    <a:solidFill>
                      <a:schemeClr val="tx1"/>
                    </a:solidFill>
                    <a:latin typeface="Bodoni MT" panose="02070603080606020203" pitchFamily="18" charset="0"/>
                  </a:rPr>
                  <a:t>Data Generated</a:t>
                </a:r>
              </a:p>
              <a:p>
                <a:pPr lvl="1"/>
                <a:r>
                  <a:rPr lang="en-US" sz="2000" i="0" dirty="0">
                    <a:solidFill>
                      <a:schemeClr val="tx1"/>
                    </a:solidFill>
                    <a:latin typeface="Bodoni MT" panose="02070603080606020203" pitchFamily="18" charset="0"/>
                  </a:rPr>
                  <a:t>Bisection Method:  A series of midpoints and the original two endpoints.</a:t>
                </a:r>
              </a:p>
              <a:p>
                <a:pPr lvl="1"/>
                <a:r>
                  <a:rPr lang="en-US" sz="2000" i="0" dirty="0">
                    <a:solidFill>
                      <a:schemeClr val="tx1"/>
                    </a:solidFill>
                    <a:latin typeface="Bodoni MT" panose="02070603080606020203" pitchFamily="18" charset="0"/>
                  </a:rPr>
                  <a:t>Decimal Expansion Method:  A series of eleven by two tables.</a:t>
                </a:r>
              </a:p>
              <a:p>
                <a:pPr marL="397764" lvl="1" indent="0">
                  <a:buNone/>
                </a:pPr>
                <a:endParaRPr lang="en-US" sz="2000" i="0" dirty="0">
                  <a:solidFill>
                    <a:schemeClr val="tx1"/>
                  </a:solidFill>
                  <a:latin typeface="Bodoni MT" panose="02070603080606020203" pitchFamily="18" charset="0"/>
                </a:endParaRPr>
              </a:p>
            </p:txBody>
          </p:sp>
        </mc:Choice>
        <mc:Fallback xmlns="">
          <p:sp>
            <p:nvSpPr>
              <p:cNvPr id="3" name="Content Placeholder 2">
                <a:extLst>
                  <a:ext uri="{FF2B5EF4-FFF2-40B4-BE49-F238E27FC236}">
                    <a16:creationId xmlns:a16="http://schemas.microsoft.com/office/drawing/2014/main" id="{B460E5F5-124A-453D-A914-7597C7DD8E75}"/>
                  </a:ext>
                </a:extLst>
              </p:cNvPr>
              <p:cNvSpPr>
                <a:spLocks noGrp="1" noRot="1" noChangeAspect="1" noMove="1" noResize="1" noEditPoints="1" noAdjustHandles="1" noChangeArrowheads="1" noChangeShapeType="1" noTextEdit="1"/>
              </p:cNvSpPr>
              <p:nvPr>
                <p:ph idx="1"/>
              </p:nvPr>
            </p:nvSpPr>
            <p:spPr>
              <a:xfrm>
                <a:off x="1126177" y="914400"/>
                <a:ext cx="7200900" cy="3662464"/>
              </a:xfrm>
              <a:blipFill>
                <a:blip r:embed="rId2"/>
                <a:stretch>
                  <a:fillRect l="-704" t="-1389" b="-50000"/>
                </a:stretch>
              </a:blipFill>
            </p:spPr>
            <p:txBody>
              <a:bodyPr/>
              <a:lstStyle/>
              <a:p>
                <a:r>
                  <a:rPr lang="en-US">
                    <a:noFill/>
                  </a:rPr>
                  <a:t> </a:t>
                </a:r>
              </a:p>
            </p:txBody>
          </p:sp>
        </mc:Fallback>
      </mc:AlternateContent>
    </p:spTree>
    <p:extLst>
      <p:ext uri="{BB962C8B-B14F-4D97-AF65-F5344CB8AC3E}">
        <p14:creationId xmlns:p14="http://schemas.microsoft.com/office/powerpoint/2010/main" val="13438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AEF53-FDA6-40C1-995F-DEAC5C4E46FF}"/>
              </a:ext>
            </a:extLst>
          </p:cNvPr>
          <p:cNvSpPr>
            <a:spLocks noGrp="1"/>
          </p:cNvSpPr>
          <p:nvPr>
            <p:ph type="title"/>
          </p:nvPr>
        </p:nvSpPr>
        <p:spPr>
          <a:xfrm>
            <a:off x="1041565" y="685800"/>
            <a:ext cx="7200900" cy="654740"/>
          </a:xfrm>
        </p:spPr>
        <p:txBody>
          <a:bodyPr>
            <a:normAutofit/>
          </a:bodyPr>
          <a:lstStyle/>
          <a:p>
            <a:pPr algn="ctr"/>
            <a:r>
              <a:rPr lang="en-US" sz="3600" b="1" dirty="0">
                <a:solidFill>
                  <a:schemeClr val="tx1"/>
                </a:solidFill>
                <a:latin typeface="Bodoni MT" panose="02070603080606020203" pitchFamily="18" charset="0"/>
              </a:rPr>
              <a:t>Student Takeaways</a:t>
            </a:r>
          </a:p>
        </p:txBody>
      </p:sp>
      <p:sp>
        <p:nvSpPr>
          <p:cNvPr id="3" name="Content Placeholder 2">
            <a:extLst>
              <a:ext uri="{FF2B5EF4-FFF2-40B4-BE49-F238E27FC236}">
                <a16:creationId xmlns:a16="http://schemas.microsoft.com/office/drawing/2014/main" id="{893DC21A-40D6-4B2E-84A1-92955F7723E7}"/>
              </a:ext>
            </a:extLst>
          </p:cNvPr>
          <p:cNvSpPr>
            <a:spLocks noGrp="1"/>
          </p:cNvSpPr>
          <p:nvPr>
            <p:ph idx="1"/>
          </p:nvPr>
        </p:nvSpPr>
        <p:spPr>
          <a:xfrm>
            <a:off x="1219200" y="1752600"/>
            <a:ext cx="7200900" cy="3581400"/>
          </a:xfrm>
        </p:spPr>
        <p:txBody>
          <a:bodyPr vert="horz" lIns="68580" tIns="34290" rIns="68580" bIns="34290" rtlCol="0" anchor="t">
            <a:normAutofit/>
          </a:bodyPr>
          <a:lstStyle/>
          <a:p>
            <a:pPr marL="287655" indent="-287655"/>
            <a:r>
              <a:rPr lang="en-US" sz="2800" dirty="0">
                <a:solidFill>
                  <a:schemeClr val="tx1"/>
                </a:solidFill>
                <a:latin typeface="Bodoni MT" panose="02070603080606020203" pitchFamily="18" charset="0"/>
              </a:rPr>
              <a:t>We were impressed with the level of carefulness and thoughtfulness required to formalize conjectures.  </a:t>
            </a:r>
          </a:p>
          <a:p>
            <a:pPr marL="287655" indent="-287655"/>
            <a:r>
              <a:rPr lang="en-US" sz="2800" dirty="0">
                <a:solidFill>
                  <a:schemeClr val="tx1"/>
                </a:solidFill>
                <a:latin typeface="Bodoni MT" panose="02070603080606020203" pitchFamily="18" charset="0"/>
              </a:rPr>
              <a:t>The necessity of using definitions (established and from our own work) in creating a formal conjecture. </a:t>
            </a:r>
          </a:p>
          <a:p>
            <a:pPr marL="287655" indent="-287655"/>
            <a:r>
              <a:rPr lang="en-US" sz="2800" dirty="0">
                <a:solidFill>
                  <a:schemeClr val="tx1"/>
                </a:solidFill>
                <a:latin typeface="Bodoni MT" panose="02070603080606020203" pitchFamily="18" charset="0"/>
              </a:rPr>
              <a:t>The context of use can shape which definition of a concept is most fitting.</a:t>
            </a:r>
          </a:p>
          <a:p>
            <a:pPr marL="287655" indent="-287655"/>
            <a:endParaRPr lang="en-US" sz="2800" dirty="0">
              <a:solidFill>
                <a:schemeClr val="tx1"/>
              </a:solidFill>
              <a:latin typeface="Bodoni MT" panose="02070603080606020203" pitchFamily="18" charset="0"/>
            </a:endParaRPr>
          </a:p>
        </p:txBody>
      </p:sp>
    </p:spTree>
    <p:extLst>
      <p:ext uri="{BB962C8B-B14F-4D97-AF65-F5344CB8AC3E}">
        <p14:creationId xmlns:p14="http://schemas.microsoft.com/office/powerpoint/2010/main" val="1682220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041B-9007-4E80-B46B-FFD648D6D0E0}"/>
              </a:ext>
            </a:extLst>
          </p:cNvPr>
          <p:cNvSpPr>
            <a:spLocks noGrp="1"/>
          </p:cNvSpPr>
          <p:nvPr>
            <p:ph type="title"/>
          </p:nvPr>
        </p:nvSpPr>
        <p:spPr>
          <a:xfrm>
            <a:off x="990600" y="381000"/>
            <a:ext cx="7200900" cy="1485900"/>
          </a:xfrm>
        </p:spPr>
        <p:txBody>
          <a:bodyPr>
            <a:normAutofit/>
          </a:bodyPr>
          <a:lstStyle/>
          <a:p>
            <a:pPr algn="ctr"/>
            <a:r>
              <a:rPr lang="en-US" sz="3600" b="1" dirty="0">
                <a:solidFill>
                  <a:schemeClr val="tx1"/>
                </a:solidFill>
                <a:latin typeface="Bodoni MT" panose="02070603080606020203" pitchFamily="18" charset="0"/>
              </a:rPr>
              <a:t>Usefulness as a Bridge Course</a:t>
            </a:r>
          </a:p>
        </p:txBody>
      </p:sp>
      <p:sp>
        <p:nvSpPr>
          <p:cNvPr id="3" name="Content Placeholder 2">
            <a:extLst>
              <a:ext uri="{FF2B5EF4-FFF2-40B4-BE49-F238E27FC236}">
                <a16:creationId xmlns:a16="http://schemas.microsoft.com/office/drawing/2014/main" id="{CF27EEE7-A332-4F66-ABC9-A4C30555F177}"/>
              </a:ext>
            </a:extLst>
          </p:cNvPr>
          <p:cNvSpPr>
            <a:spLocks noGrp="1"/>
          </p:cNvSpPr>
          <p:nvPr>
            <p:ph idx="1"/>
          </p:nvPr>
        </p:nvSpPr>
        <p:spPr>
          <a:xfrm>
            <a:off x="1143000" y="1428750"/>
            <a:ext cx="7200900" cy="3581400"/>
          </a:xfrm>
        </p:spPr>
        <p:txBody>
          <a:bodyPr vert="horz" lIns="68580" tIns="34290" rIns="68580" bIns="34290" rtlCol="0" anchor="t">
            <a:noAutofit/>
          </a:bodyPr>
          <a:lstStyle/>
          <a:p>
            <a:pPr marL="287655" indent="-287655"/>
            <a:r>
              <a:rPr lang="en-US" sz="2800" dirty="0">
                <a:solidFill>
                  <a:schemeClr val="tx1"/>
                </a:solidFill>
                <a:latin typeface="Bodoni MT" panose="02070603080606020203" pitchFamily="18" charset="0"/>
              </a:rPr>
              <a:t>There is flexibility in developing definitions to fit new scenarios.</a:t>
            </a:r>
          </a:p>
          <a:p>
            <a:pPr marL="287655" indent="-287655"/>
            <a:r>
              <a:rPr lang="en-US" sz="2800" dirty="0">
                <a:solidFill>
                  <a:schemeClr val="tx1"/>
                </a:solidFill>
                <a:latin typeface="Bodoni MT" panose="02070603080606020203" pitchFamily="18" charset="0"/>
              </a:rPr>
              <a:t>Conventions in mathematics may be arbitrary.  </a:t>
            </a:r>
          </a:p>
          <a:p>
            <a:pPr marL="287655" indent="-287655"/>
            <a:r>
              <a:rPr lang="en-US" sz="2800" dirty="0">
                <a:solidFill>
                  <a:schemeClr val="tx1"/>
                </a:solidFill>
                <a:latin typeface="Bodoni MT" panose="02070603080606020203" pitchFamily="18" charset="0"/>
              </a:rPr>
              <a:t>Practice in exploring a given subject in detail.</a:t>
            </a:r>
          </a:p>
          <a:p>
            <a:pPr lvl="1" indent="-287655"/>
            <a:r>
              <a:rPr lang="en-US" sz="2800" i="0" dirty="0">
                <a:solidFill>
                  <a:schemeClr val="tx1"/>
                </a:solidFill>
                <a:latin typeface="Bodoni MT" panose="02070603080606020203" pitchFamily="18" charset="0"/>
              </a:rPr>
              <a:t>No plug and chug</a:t>
            </a:r>
          </a:p>
          <a:p>
            <a:pPr lvl="1" indent="-287655"/>
            <a:r>
              <a:rPr lang="en-US" sz="2800" i="0" dirty="0">
                <a:solidFill>
                  <a:schemeClr val="tx1"/>
                </a:solidFill>
                <a:latin typeface="Bodoni MT" panose="02070603080606020203" pitchFamily="18" charset="0"/>
              </a:rPr>
              <a:t>Careful logic tests</a:t>
            </a:r>
          </a:p>
          <a:p>
            <a:pPr lvl="1" indent="-287655"/>
            <a:r>
              <a:rPr lang="en-US" sz="2800" i="0" dirty="0">
                <a:solidFill>
                  <a:schemeClr val="tx1"/>
                </a:solidFill>
                <a:latin typeface="Bodoni MT" panose="02070603080606020203" pitchFamily="18" charset="0"/>
              </a:rPr>
              <a:t>Surprising discoveries can come from looking at problems from new angles and with different questions.</a:t>
            </a:r>
          </a:p>
        </p:txBody>
      </p:sp>
    </p:spTree>
    <p:extLst>
      <p:ext uri="{BB962C8B-B14F-4D97-AF65-F5344CB8AC3E}">
        <p14:creationId xmlns:p14="http://schemas.microsoft.com/office/powerpoint/2010/main" val="3905136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DC36-4219-7D46-8D82-D4299682FCBE}"/>
              </a:ext>
            </a:extLst>
          </p:cNvPr>
          <p:cNvSpPr>
            <a:spLocks noGrp="1"/>
          </p:cNvSpPr>
          <p:nvPr>
            <p:ph type="title"/>
          </p:nvPr>
        </p:nvSpPr>
        <p:spPr>
          <a:xfrm>
            <a:off x="762000" y="498965"/>
            <a:ext cx="7200900" cy="1485900"/>
          </a:xfrm>
        </p:spPr>
        <p:txBody>
          <a:bodyPr>
            <a:normAutofit/>
          </a:bodyPr>
          <a:lstStyle/>
          <a:p>
            <a:r>
              <a:rPr lang="en-US" dirty="0">
                <a:latin typeface="Avenir Roman" panose="02000503020000020003" pitchFamily="2" charset="0"/>
              </a:rPr>
              <a:t>A final thought to ponder:</a:t>
            </a:r>
            <a:br>
              <a:rPr lang="en-US" dirty="0">
                <a:latin typeface="Avenir Roman" panose="02000503020000020003" pitchFamily="2" charset="0"/>
              </a:rPr>
            </a:br>
            <a:endParaRPr lang="en-US" dirty="0">
              <a:latin typeface="Avenir Roman" panose="02000503020000020003" pitchFamily="2" charset="0"/>
            </a:endParaRPr>
          </a:p>
        </p:txBody>
      </p:sp>
      <p:sp>
        <p:nvSpPr>
          <p:cNvPr id="9" name="TextBox 8">
            <a:extLst>
              <a:ext uri="{FF2B5EF4-FFF2-40B4-BE49-F238E27FC236}">
                <a16:creationId xmlns:a16="http://schemas.microsoft.com/office/drawing/2014/main" id="{F635688E-22A6-464D-AA32-3C40DBF79D14}"/>
              </a:ext>
            </a:extLst>
          </p:cNvPr>
          <p:cNvSpPr txBox="1"/>
          <p:nvPr/>
        </p:nvSpPr>
        <p:spPr>
          <a:xfrm>
            <a:off x="728133" y="1143000"/>
            <a:ext cx="5867400" cy="2308324"/>
          </a:xfrm>
          <a:prstGeom prst="rect">
            <a:avLst/>
          </a:prstGeom>
          <a:noFill/>
        </p:spPr>
        <p:txBody>
          <a:bodyPr wrap="square" rtlCol="0">
            <a:spAutoFit/>
          </a:bodyPr>
          <a:lstStyle/>
          <a:p>
            <a:r>
              <a:rPr lang="en-US" sz="2400" dirty="0">
                <a:latin typeface="Avenir Roman" panose="02000503020000020003" pitchFamily="2" charset="0"/>
              </a:rPr>
              <a:t>With Guided Pathways and all the great course development work already taking place around our state, it no longer has to be the SAME AS IT EVER WAS.</a:t>
            </a:r>
          </a:p>
          <a:p>
            <a:endParaRPr lang="en-US" sz="2400" dirty="0">
              <a:latin typeface="Avenir Roman" panose="02000503020000020003" pitchFamily="2" charset="0"/>
            </a:endParaRPr>
          </a:p>
          <a:p>
            <a:r>
              <a:rPr lang="en-US" sz="2400" dirty="0">
                <a:latin typeface="Avenir Roman" panose="02000503020000020003" pitchFamily="2" charset="0"/>
              </a:rPr>
              <a:t>  </a:t>
            </a:r>
          </a:p>
        </p:txBody>
      </p:sp>
      <p:pic>
        <p:nvPicPr>
          <p:cNvPr id="20" name="Picture 19">
            <a:extLst>
              <a:ext uri="{FF2B5EF4-FFF2-40B4-BE49-F238E27FC236}">
                <a16:creationId xmlns:a16="http://schemas.microsoft.com/office/drawing/2014/main" id="{23DFBC41-CDC9-224D-8C5F-1F2E29189610}"/>
              </a:ext>
            </a:extLst>
          </p:cNvPr>
          <p:cNvPicPr>
            <a:picLocks noChangeAspect="1"/>
          </p:cNvPicPr>
          <p:nvPr/>
        </p:nvPicPr>
        <p:blipFill rotWithShape="1">
          <a:blip r:embed="rId2">
            <a:extLst>
              <a:ext uri="{28A0092B-C50C-407E-A947-70E740481C1C}">
                <a14:useLocalDpi xmlns:a14="http://schemas.microsoft.com/office/drawing/2010/main" val="0"/>
              </a:ext>
            </a:extLst>
          </a:blip>
          <a:srcRect l="13464" r="34314"/>
          <a:stretch/>
        </p:blipFill>
        <p:spPr>
          <a:xfrm rot="5400000">
            <a:off x="4353027" y="2558246"/>
            <a:ext cx="2140572" cy="3074226"/>
          </a:xfrm>
          <a:prstGeom prst="rect">
            <a:avLst/>
          </a:prstGeom>
        </p:spPr>
      </p:pic>
      <p:pic>
        <p:nvPicPr>
          <p:cNvPr id="21" name="Picture 20">
            <a:extLst>
              <a:ext uri="{FF2B5EF4-FFF2-40B4-BE49-F238E27FC236}">
                <a16:creationId xmlns:a16="http://schemas.microsoft.com/office/drawing/2014/main" id="{88ECC898-2A92-D642-AB13-1344CC2D2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33" y="2895600"/>
            <a:ext cx="2518172" cy="3581400"/>
          </a:xfrm>
          <a:prstGeom prst="rect">
            <a:avLst/>
          </a:prstGeom>
        </p:spPr>
      </p:pic>
      <p:sp>
        <p:nvSpPr>
          <p:cNvPr id="22" name="TextBox 21">
            <a:extLst>
              <a:ext uri="{FF2B5EF4-FFF2-40B4-BE49-F238E27FC236}">
                <a16:creationId xmlns:a16="http://schemas.microsoft.com/office/drawing/2014/main" id="{29FA5A06-0576-804B-9D5F-607E5B78196D}"/>
              </a:ext>
            </a:extLst>
          </p:cNvPr>
          <p:cNvSpPr txBox="1"/>
          <p:nvPr/>
        </p:nvSpPr>
        <p:spPr>
          <a:xfrm>
            <a:off x="1371600" y="6488668"/>
            <a:ext cx="1025217" cy="369332"/>
          </a:xfrm>
          <a:prstGeom prst="rect">
            <a:avLst/>
          </a:prstGeom>
          <a:noFill/>
        </p:spPr>
        <p:txBody>
          <a:bodyPr wrap="none" rtlCol="0">
            <a:spAutoFit/>
          </a:bodyPr>
          <a:lstStyle/>
          <a:p>
            <a:r>
              <a:rPr lang="en-US" dirty="0"/>
              <a:t>Tradition</a:t>
            </a:r>
          </a:p>
        </p:txBody>
      </p:sp>
      <p:sp>
        <p:nvSpPr>
          <p:cNvPr id="23" name="TextBox 22">
            <a:extLst>
              <a:ext uri="{FF2B5EF4-FFF2-40B4-BE49-F238E27FC236}">
                <a16:creationId xmlns:a16="http://schemas.microsoft.com/office/drawing/2014/main" id="{FB70EED6-CC04-024F-BA7E-A62836FAEBA1}"/>
              </a:ext>
            </a:extLst>
          </p:cNvPr>
          <p:cNvSpPr txBox="1"/>
          <p:nvPr/>
        </p:nvSpPr>
        <p:spPr>
          <a:xfrm>
            <a:off x="4953000" y="5257800"/>
            <a:ext cx="1237198" cy="369332"/>
          </a:xfrm>
          <a:prstGeom prst="rect">
            <a:avLst/>
          </a:prstGeom>
          <a:noFill/>
        </p:spPr>
        <p:txBody>
          <a:bodyPr wrap="none" rtlCol="0">
            <a:spAutoFit/>
          </a:bodyPr>
          <a:lstStyle/>
          <a:p>
            <a:r>
              <a:rPr lang="en-US" dirty="0"/>
              <a:t>Adaptation</a:t>
            </a:r>
          </a:p>
        </p:txBody>
      </p:sp>
    </p:spTree>
    <p:extLst>
      <p:ext uri="{BB962C8B-B14F-4D97-AF65-F5344CB8AC3E}">
        <p14:creationId xmlns:p14="http://schemas.microsoft.com/office/powerpoint/2010/main" val="348160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FD5B378C-5960-0143-882C-E7F6FA058EF2}"/>
              </a:ext>
            </a:extLst>
          </p:cNvPr>
          <p:cNvSpPr>
            <a:spLocks noGrp="1" noChangeArrowheads="1"/>
          </p:cNvSpPr>
          <p:nvPr>
            <p:ph type="title"/>
          </p:nvPr>
        </p:nvSpPr>
        <p:spPr/>
        <p:txBody>
          <a:bodyPr/>
          <a:lstStyle/>
          <a:p>
            <a:pPr eaLnBrk="1" hangingPunct="1"/>
            <a:r>
              <a:rPr lang="en-US" altLang="en-US" sz="3200" b="1" dirty="0">
                <a:latin typeface="Avenir Black" panose="02000503020000020003" pitchFamily="2" charset="0"/>
                <a:ea typeface="ＭＳ Ｐゴシック" panose="020B0600070205080204" pitchFamily="34" charset="-128"/>
              </a:rPr>
              <a:t>Math 205:  A Bridge To</a:t>
            </a:r>
            <a:br>
              <a:rPr lang="en-US" altLang="en-US" sz="3200" b="1" dirty="0">
                <a:latin typeface="Avenir Black" panose="02000503020000020003" pitchFamily="2" charset="0"/>
                <a:ea typeface="ＭＳ Ｐゴシック" panose="020B0600070205080204" pitchFamily="34" charset="-128"/>
              </a:rPr>
            </a:br>
            <a:r>
              <a:rPr lang="en-US" altLang="en-US" sz="3200" b="1" dirty="0">
                <a:latin typeface="Avenir Black" panose="02000503020000020003" pitchFamily="2" charset="0"/>
                <a:ea typeface="ＭＳ Ｐゴシック" panose="020B0600070205080204" pitchFamily="34" charset="-128"/>
              </a:rPr>
              <a:t>                   University Mathematics</a:t>
            </a:r>
          </a:p>
        </p:txBody>
      </p:sp>
      <p:sp>
        <p:nvSpPr>
          <p:cNvPr id="99331" name="Rectangle 3">
            <a:extLst>
              <a:ext uri="{FF2B5EF4-FFF2-40B4-BE49-F238E27FC236}">
                <a16:creationId xmlns:a16="http://schemas.microsoft.com/office/drawing/2014/main" id="{4AF5113C-19AD-0143-ADA6-5EF422F58B8B}"/>
              </a:ext>
            </a:extLst>
          </p:cNvPr>
          <p:cNvSpPr>
            <a:spLocks noGrp="1" noChangeArrowheads="1"/>
          </p:cNvSpPr>
          <p:nvPr>
            <p:ph idx="1"/>
          </p:nvPr>
        </p:nvSpPr>
        <p:spPr>
          <a:xfrm>
            <a:off x="685800" y="1905000"/>
            <a:ext cx="7772400" cy="2895600"/>
          </a:xfrm>
        </p:spPr>
        <p:txBody>
          <a:bodyPr>
            <a:noAutofit/>
          </a:bodyPr>
          <a:lstStyle/>
          <a:p>
            <a:pPr eaLnBrk="1" hangingPunct="1">
              <a:buFont typeface="Wingdings" pitchFamily="2" charset="2"/>
              <a:buChar char="§"/>
            </a:pPr>
            <a:r>
              <a:rPr lang="en-US" altLang="en-US" sz="2800" dirty="0">
                <a:latin typeface="Avenir Roman" panose="02000503020000020003" pitchFamily="2" charset="0"/>
                <a:ea typeface="ＭＳ Ｐゴシック" panose="020B0600070205080204" pitchFamily="34" charset="-128"/>
              </a:rPr>
              <a:t>Math 205 originated as Math 299 in the spring of 2005</a:t>
            </a:r>
          </a:p>
          <a:p>
            <a:pPr eaLnBrk="1" hangingPunct="1">
              <a:buFont typeface="Wingdings" pitchFamily="2" charset="2"/>
              <a:buChar char="§"/>
            </a:pPr>
            <a:r>
              <a:rPr lang="en-US" altLang="en-US" sz="2800" dirty="0">
                <a:latin typeface="Avenir Roman" panose="02000503020000020003" pitchFamily="2" charset="0"/>
                <a:ea typeface="ＭＳ Ｐゴシック" panose="020B0600070205080204" pitchFamily="34" charset="-128"/>
              </a:rPr>
              <a:t>A group of students had exhausted our mathematics courses and were looking for something that would help prepare them prior to transferring</a:t>
            </a:r>
          </a:p>
          <a:p>
            <a:pPr eaLnBrk="1" hangingPunct="1">
              <a:buFont typeface="Wingdings" pitchFamily="2" charset="2"/>
              <a:buChar char="§"/>
            </a:pPr>
            <a:r>
              <a:rPr lang="en-US" altLang="en-US" sz="2800" dirty="0">
                <a:latin typeface="Avenir Roman" panose="02000503020000020003" pitchFamily="2" charset="0"/>
                <a:ea typeface="ＭＳ Ｐゴシック" panose="020B0600070205080204" pitchFamily="34" charset="-128"/>
              </a:rPr>
              <a:t>This elective course has been taught annually in a variety of formats at Clackamas Community College for the past 14 years</a:t>
            </a:r>
          </a:p>
        </p:txBody>
      </p:sp>
    </p:spTree>
    <p:extLst>
      <p:ext uri="{BB962C8B-B14F-4D97-AF65-F5344CB8AC3E}">
        <p14:creationId xmlns:p14="http://schemas.microsoft.com/office/powerpoint/2010/main" val="2031369730"/>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3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93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93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381">
            <a:extLst>
              <a:ext uri="{FF2B5EF4-FFF2-40B4-BE49-F238E27FC236}">
                <a16:creationId xmlns:a16="http://schemas.microsoft.com/office/drawing/2014/main" id="{01F2514A-115B-3044-BA7F-CF3951A8AF16}"/>
              </a:ext>
            </a:extLst>
          </p:cNvPr>
          <p:cNvSpPr>
            <a:spLocks noChangeArrowheads="1"/>
          </p:cNvSpPr>
          <p:nvPr/>
        </p:nvSpPr>
        <p:spPr bwMode="auto">
          <a:xfrm>
            <a:off x="779463" y="5891213"/>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endParaRPr lang="en-US" altLang="en-US" sz="3200">
              <a:latin typeface="Arial" panose="020B0604020202020204" pitchFamily="34" charset="0"/>
            </a:endParaRPr>
          </a:p>
        </p:txBody>
      </p:sp>
      <p:sp>
        <p:nvSpPr>
          <p:cNvPr id="31746" name="Rectangle 386">
            <a:extLst>
              <a:ext uri="{FF2B5EF4-FFF2-40B4-BE49-F238E27FC236}">
                <a16:creationId xmlns:a16="http://schemas.microsoft.com/office/drawing/2014/main" id="{77AA620D-5655-9A49-8FB7-9C5CD266E8C7}"/>
              </a:ext>
            </a:extLst>
          </p:cNvPr>
          <p:cNvSpPr>
            <a:spLocks noGrp="1" noChangeArrowheads="1"/>
          </p:cNvSpPr>
          <p:nvPr>
            <p:ph type="title"/>
          </p:nvPr>
        </p:nvSpPr>
        <p:spPr>
          <a:xfrm>
            <a:off x="685800" y="228600"/>
            <a:ext cx="7315200" cy="762000"/>
          </a:xfrm>
        </p:spPr>
        <p:txBody>
          <a:bodyPr/>
          <a:lstStyle/>
          <a:p>
            <a:pPr eaLnBrk="1" hangingPunct="1"/>
            <a:r>
              <a:rPr lang="en-US" altLang="en-US" sz="3200" b="1" dirty="0">
                <a:latin typeface="Avenir Black" panose="02000503020000020003" pitchFamily="2" charset="0"/>
                <a:ea typeface="ＭＳ Ｐゴシック" panose="020B0600070205080204" pitchFamily="34" charset="-128"/>
              </a:rPr>
              <a:t>The Evolution of Math 299</a:t>
            </a:r>
          </a:p>
        </p:txBody>
      </p:sp>
      <p:graphicFrame>
        <p:nvGraphicFramePr>
          <p:cNvPr id="10287" name="Group 47">
            <a:extLst>
              <a:ext uri="{FF2B5EF4-FFF2-40B4-BE49-F238E27FC236}">
                <a16:creationId xmlns:a16="http://schemas.microsoft.com/office/drawing/2014/main" id="{367164EC-9901-0A48-A9E4-C8C879DD6F21}"/>
              </a:ext>
            </a:extLst>
          </p:cNvPr>
          <p:cNvGraphicFramePr>
            <a:graphicFrameLocks noGrp="1"/>
          </p:cNvGraphicFramePr>
          <p:nvPr>
            <p:extLst>
              <p:ext uri="{D42A27DB-BD31-4B8C-83A1-F6EECF244321}">
                <p14:modId xmlns:p14="http://schemas.microsoft.com/office/powerpoint/2010/main" val="1350920817"/>
              </p:ext>
            </p:extLst>
          </p:nvPr>
        </p:nvGraphicFramePr>
        <p:xfrm>
          <a:off x="381000" y="1066800"/>
          <a:ext cx="8305800" cy="5284789"/>
        </p:xfrm>
        <a:graphic>
          <a:graphicData uri="http://schemas.openxmlformats.org/drawingml/2006/table">
            <a:tbl>
              <a:tblPr/>
              <a:tblGrid>
                <a:gridCol w="1541446">
                  <a:extLst>
                    <a:ext uri="{9D8B030D-6E8A-4147-A177-3AD203B41FA5}">
                      <a16:colId xmlns:a16="http://schemas.microsoft.com/office/drawing/2014/main" val="20000"/>
                    </a:ext>
                  </a:extLst>
                </a:gridCol>
                <a:gridCol w="1303079">
                  <a:extLst>
                    <a:ext uri="{9D8B030D-6E8A-4147-A177-3AD203B41FA5}">
                      <a16:colId xmlns:a16="http://schemas.microsoft.com/office/drawing/2014/main" val="20001"/>
                    </a:ext>
                  </a:extLst>
                </a:gridCol>
                <a:gridCol w="1055882">
                  <a:extLst>
                    <a:ext uri="{9D8B030D-6E8A-4147-A177-3AD203B41FA5}">
                      <a16:colId xmlns:a16="http://schemas.microsoft.com/office/drawing/2014/main" val="20002"/>
                    </a:ext>
                  </a:extLst>
                </a:gridCol>
                <a:gridCol w="4405393">
                  <a:extLst>
                    <a:ext uri="{9D8B030D-6E8A-4147-A177-3AD203B41FA5}">
                      <a16:colId xmlns:a16="http://schemas.microsoft.com/office/drawing/2014/main" val="20003"/>
                    </a:ext>
                  </a:extLst>
                </a:gridCol>
              </a:tblGrid>
              <a:tr h="7587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FFFFFF"/>
                          </a:solidFill>
                          <a:effectLst/>
                          <a:latin typeface="Avenir Roman" panose="02000503020000020003" pitchFamily="2" charset="0"/>
                          <a:ea typeface="ＭＳ Ｐゴシック" pitchFamily="34" charset="-128"/>
                          <a:cs typeface="Tahoma" pitchFamily="34" charset="0"/>
                        </a:rPr>
                        <a:t>Year</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FFFFFF"/>
                          </a:solidFill>
                          <a:effectLst/>
                          <a:latin typeface="Avenir Roman" panose="02000503020000020003" pitchFamily="2" charset="0"/>
                          <a:ea typeface="ＭＳ Ｐゴシック" pitchFamily="34" charset="-128"/>
                          <a:cs typeface="Tahoma" pitchFamily="34" charset="0"/>
                        </a:rPr>
                        <a:t>#Stu</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FFFFFF"/>
                          </a:solidFill>
                          <a:effectLst/>
                          <a:latin typeface="Avenir Roman" panose="02000503020000020003" pitchFamily="2" charset="0"/>
                          <a:ea typeface="ＭＳ Ｐゴシック" pitchFamily="34" charset="-128"/>
                          <a:cs typeface="Tahoma" pitchFamily="34" charset="0"/>
                        </a:rPr>
                        <a:t>#I</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FFFFFF"/>
                          </a:solidFill>
                          <a:effectLst/>
                          <a:latin typeface="Avenir Roman" panose="02000503020000020003" pitchFamily="2" charset="0"/>
                          <a:ea typeface="ＭＳ Ｐゴシック" pitchFamily="34" charset="-128"/>
                          <a:cs typeface="Tahoma" pitchFamily="34" charset="0"/>
                        </a:rPr>
                        <a:t>Curriculum</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67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2005</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10</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3</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Proof, topology, </a:t>
                      </a:r>
                      <a:b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b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group theory</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967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2007</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6</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Group theory, proof, </a:t>
                      </a:r>
                      <a:b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b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math history</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67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2008</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6</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2</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Group theory (</a:t>
                      </a:r>
                      <a:r>
                        <a:rPr kumimoji="0" lang="en-US" sz="2800" b="0" i="0" u="none" strike="noStrike" cap="none" normalizeH="0" baseline="0" dirty="0" err="1">
                          <a:ln>
                            <a:noFill/>
                          </a:ln>
                          <a:solidFill>
                            <a:srgbClr val="000000"/>
                          </a:solidFill>
                          <a:effectLst/>
                          <a:latin typeface="Avenir Roman" panose="02000503020000020003" pitchFamily="2" charset="0"/>
                          <a:ea typeface="ＭＳ Ｐゴシック" pitchFamily="34" charset="-128"/>
                          <a:cs typeface="Tahoma" pitchFamily="34" charset="0"/>
                        </a:rPr>
                        <a:t>g.r</a:t>
                      </a: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 topology</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5412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2009</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9</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Group theory (</a:t>
                      </a:r>
                      <a:r>
                        <a:rPr kumimoji="0" lang="en-US" sz="2800" b="0" i="0" u="none" strike="noStrike" cap="none" normalizeH="0" baseline="0" dirty="0" err="1">
                          <a:ln>
                            <a:noFill/>
                          </a:ln>
                          <a:solidFill>
                            <a:srgbClr val="000000"/>
                          </a:solidFill>
                          <a:effectLst/>
                          <a:latin typeface="Avenir Roman" panose="02000503020000020003" pitchFamily="2" charset="0"/>
                          <a:ea typeface="ＭＳ Ｐゴシック" pitchFamily="34" charset="-128"/>
                          <a:cs typeface="Tahoma" pitchFamily="34" charset="0"/>
                        </a:rPr>
                        <a:t>g.r</a:t>
                      </a: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5412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2010</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13</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Group theory (g.r.) </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5412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2011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14</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Group theory (</a:t>
                      </a:r>
                      <a:r>
                        <a:rPr kumimoji="0" lang="en-US" sz="2800" b="0" i="0" u="none" strike="noStrike" cap="none" normalizeH="0" baseline="0" dirty="0" err="1">
                          <a:ln>
                            <a:noFill/>
                          </a:ln>
                          <a:solidFill>
                            <a:srgbClr val="000000"/>
                          </a:solidFill>
                          <a:effectLst/>
                          <a:latin typeface="Avenir Roman" panose="02000503020000020003" pitchFamily="2" charset="0"/>
                          <a:ea typeface="ＭＳ Ｐゴシック" pitchFamily="34" charset="-128"/>
                          <a:cs typeface="Tahoma" pitchFamily="34" charset="0"/>
                        </a:rPr>
                        <a:t>g.r</a:t>
                      </a: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 </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98616314"/>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381">
            <a:extLst>
              <a:ext uri="{FF2B5EF4-FFF2-40B4-BE49-F238E27FC236}">
                <a16:creationId xmlns:a16="http://schemas.microsoft.com/office/drawing/2014/main" id="{01F2514A-115B-3044-BA7F-CF3951A8AF16}"/>
              </a:ext>
            </a:extLst>
          </p:cNvPr>
          <p:cNvSpPr>
            <a:spLocks noChangeArrowheads="1"/>
          </p:cNvSpPr>
          <p:nvPr/>
        </p:nvSpPr>
        <p:spPr bwMode="auto">
          <a:xfrm>
            <a:off x="779463" y="5891213"/>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endParaRPr lang="en-US" altLang="en-US" sz="3200">
              <a:latin typeface="Arial" panose="020B0604020202020204" pitchFamily="34" charset="0"/>
            </a:endParaRPr>
          </a:p>
        </p:txBody>
      </p:sp>
      <p:sp>
        <p:nvSpPr>
          <p:cNvPr id="31746" name="Rectangle 386">
            <a:extLst>
              <a:ext uri="{FF2B5EF4-FFF2-40B4-BE49-F238E27FC236}">
                <a16:creationId xmlns:a16="http://schemas.microsoft.com/office/drawing/2014/main" id="{77AA620D-5655-9A49-8FB7-9C5CD266E8C7}"/>
              </a:ext>
            </a:extLst>
          </p:cNvPr>
          <p:cNvSpPr>
            <a:spLocks noGrp="1" noChangeArrowheads="1"/>
          </p:cNvSpPr>
          <p:nvPr>
            <p:ph type="title"/>
          </p:nvPr>
        </p:nvSpPr>
        <p:spPr>
          <a:xfrm>
            <a:off x="685800" y="228600"/>
            <a:ext cx="7315200" cy="762000"/>
          </a:xfrm>
        </p:spPr>
        <p:txBody>
          <a:bodyPr/>
          <a:lstStyle/>
          <a:p>
            <a:pPr eaLnBrk="1" hangingPunct="1"/>
            <a:r>
              <a:rPr lang="en-US" altLang="en-US" sz="3200" b="1" dirty="0">
                <a:latin typeface="Avenir Black" panose="02000503020000020003" pitchFamily="2" charset="0"/>
                <a:ea typeface="ＭＳ Ｐゴシック" panose="020B0600070205080204" pitchFamily="34" charset="-128"/>
              </a:rPr>
              <a:t>The Evolution of Math 205</a:t>
            </a:r>
          </a:p>
        </p:txBody>
      </p:sp>
      <p:graphicFrame>
        <p:nvGraphicFramePr>
          <p:cNvPr id="10287" name="Group 47">
            <a:extLst>
              <a:ext uri="{FF2B5EF4-FFF2-40B4-BE49-F238E27FC236}">
                <a16:creationId xmlns:a16="http://schemas.microsoft.com/office/drawing/2014/main" id="{367164EC-9901-0A48-A9E4-C8C879DD6F21}"/>
              </a:ext>
            </a:extLst>
          </p:cNvPr>
          <p:cNvGraphicFramePr>
            <a:graphicFrameLocks noGrp="1"/>
          </p:cNvGraphicFramePr>
          <p:nvPr>
            <p:extLst>
              <p:ext uri="{D42A27DB-BD31-4B8C-83A1-F6EECF244321}">
                <p14:modId xmlns:p14="http://schemas.microsoft.com/office/powerpoint/2010/main" val="3969987751"/>
              </p:ext>
            </p:extLst>
          </p:nvPr>
        </p:nvGraphicFramePr>
        <p:xfrm>
          <a:off x="381000" y="1066800"/>
          <a:ext cx="8305800" cy="5284789"/>
        </p:xfrm>
        <a:graphic>
          <a:graphicData uri="http://schemas.openxmlformats.org/drawingml/2006/table">
            <a:tbl>
              <a:tblPr/>
              <a:tblGrid>
                <a:gridCol w="1541446">
                  <a:extLst>
                    <a:ext uri="{9D8B030D-6E8A-4147-A177-3AD203B41FA5}">
                      <a16:colId xmlns:a16="http://schemas.microsoft.com/office/drawing/2014/main" val="20000"/>
                    </a:ext>
                  </a:extLst>
                </a:gridCol>
                <a:gridCol w="1303079">
                  <a:extLst>
                    <a:ext uri="{9D8B030D-6E8A-4147-A177-3AD203B41FA5}">
                      <a16:colId xmlns:a16="http://schemas.microsoft.com/office/drawing/2014/main" val="20001"/>
                    </a:ext>
                  </a:extLst>
                </a:gridCol>
                <a:gridCol w="1055882">
                  <a:extLst>
                    <a:ext uri="{9D8B030D-6E8A-4147-A177-3AD203B41FA5}">
                      <a16:colId xmlns:a16="http://schemas.microsoft.com/office/drawing/2014/main" val="20002"/>
                    </a:ext>
                  </a:extLst>
                </a:gridCol>
                <a:gridCol w="4405393">
                  <a:extLst>
                    <a:ext uri="{9D8B030D-6E8A-4147-A177-3AD203B41FA5}">
                      <a16:colId xmlns:a16="http://schemas.microsoft.com/office/drawing/2014/main" val="20003"/>
                    </a:ext>
                  </a:extLst>
                </a:gridCol>
              </a:tblGrid>
              <a:tr h="7587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FFFFFF"/>
                          </a:solidFill>
                          <a:effectLst/>
                          <a:latin typeface="Avenir Roman" panose="02000503020000020003" pitchFamily="2" charset="0"/>
                          <a:ea typeface="ＭＳ Ｐゴシック" pitchFamily="34" charset="-128"/>
                          <a:cs typeface="Tahoma" pitchFamily="34" charset="0"/>
                        </a:rPr>
                        <a:t>Year</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FFFFFF"/>
                          </a:solidFill>
                          <a:effectLst/>
                          <a:latin typeface="Avenir Roman" panose="02000503020000020003" pitchFamily="2" charset="0"/>
                          <a:ea typeface="ＭＳ Ｐゴシック" pitchFamily="34" charset="-128"/>
                          <a:cs typeface="Tahoma" pitchFamily="34" charset="0"/>
                        </a:rPr>
                        <a:t>#Stu</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FFFFFF"/>
                          </a:solidFill>
                          <a:effectLst/>
                          <a:latin typeface="Avenir Roman" panose="02000503020000020003" pitchFamily="2" charset="0"/>
                          <a:ea typeface="ＭＳ Ｐゴシック" pitchFamily="34" charset="-128"/>
                          <a:cs typeface="Tahoma" pitchFamily="34" charset="0"/>
                        </a:rPr>
                        <a:t>#I</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FFFFFF"/>
                          </a:solidFill>
                          <a:effectLst/>
                          <a:latin typeface="Avenir Roman" panose="02000503020000020003" pitchFamily="2" charset="0"/>
                          <a:ea typeface="ＭＳ Ｐゴシック" pitchFamily="34" charset="-128"/>
                          <a:cs typeface="Tahoma" pitchFamily="34" charset="0"/>
                        </a:rPr>
                        <a:t>Curriculum</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67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2012</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Group theory (</a:t>
                      </a:r>
                      <a:r>
                        <a:rPr kumimoji="0" lang="en-US" sz="2800" b="0" i="0" u="none" strike="noStrike" cap="none" normalizeH="0" baseline="0" dirty="0" err="1">
                          <a:ln>
                            <a:noFill/>
                          </a:ln>
                          <a:solidFill>
                            <a:srgbClr val="000000"/>
                          </a:solidFill>
                          <a:effectLst/>
                          <a:latin typeface="Avenir Roman" panose="02000503020000020003" pitchFamily="2" charset="0"/>
                          <a:ea typeface="ＭＳ Ｐゴシック" pitchFamily="34" charset="-128"/>
                          <a:cs typeface="Tahoma" pitchFamily="34" charset="0"/>
                        </a:rPr>
                        <a:t>g.r</a:t>
                      </a: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967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2014</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16</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Group theory (</a:t>
                      </a:r>
                      <a:r>
                        <a:rPr kumimoji="0" lang="en-US" sz="2800" b="0" i="0" u="none" strike="noStrike" cap="none" normalizeH="0" baseline="0" dirty="0" err="1">
                          <a:ln>
                            <a:noFill/>
                          </a:ln>
                          <a:solidFill>
                            <a:srgbClr val="000000"/>
                          </a:solidFill>
                          <a:effectLst/>
                          <a:latin typeface="Avenir Roman" panose="02000503020000020003" pitchFamily="2" charset="0"/>
                          <a:ea typeface="ＭＳ Ｐゴシック" pitchFamily="34" charset="-128"/>
                          <a:cs typeface="Tahoma" pitchFamily="34" charset="0"/>
                        </a:rPr>
                        <a:t>g.r</a:t>
                      </a: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67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2015</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10</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Sets, analysis, topology</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5412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2016</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12</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Group theory (</a:t>
                      </a:r>
                      <a:r>
                        <a:rPr kumimoji="0" lang="en-US" sz="2800" b="0" i="0" u="none" strike="noStrike" cap="none" normalizeH="0" baseline="0" dirty="0" err="1">
                          <a:ln>
                            <a:noFill/>
                          </a:ln>
                          <a:solidFill>
                            <a:srgbClr val="000000"/>
                          </a:solidFill>
                          <a:effectLst/>
                          <a:latin typeface="Avenir Roman" panose="02000503020000020003" pitchFamily="2" charset="0"/>
                          <a:ea typeface="ＭＳ Ｐゴシック" pitchFamily="34" charset="-128"/>
                          <a:cs typeface="Tahoma" pitchFamily="34" charset="0"/>
                        </a:rPr>
                        <a:t>g.r</a:t>
                      </a: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 </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5412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2017</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23</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venir Roman" panose="02000503020000020003" pitchFamily="2"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Sets, analysis, topology</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5412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2018</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11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Group theory (</a:t>
                      </a:r>
                      <a:r>
                        <a:rPr kumimoji="0" lang="en-US" sz="2800" b="0" i="0" u="none" strike="noStrike" cap="none" normalizeH="0" baseline="0" dirty="0" err="1">
                          <a:ln>
                            <a:noFill/>
                          </a:ln>
                          <a:solidFill>
                            <a:srgbClr val="000000"/>
                          </a:solidFill>
                          <a:effectLst/>
                          <a:latin typeface="Avenir Roman" panose="02000503020000020003" pitchFamily="2" charset="0"/>
                          <a:ea typeface="ＭＳ Ｐゴシック" pitchFamily="34" charset="-128"/>
                          <a:cs typeface="Tahoma" pitchFamily="34" charset="0"/>
                        </a:rPr>
                        <a:t>g.r</a:t>
                      </a:r>
                      <a:r>
                        <a:rPr kumimoji="0" lang="en-US" sz="2800" b="0" i="0" u="none" strike="noStrike" cap="none" normalizeH="0" baseline="0" dirty="0">
                          <a:ln>
                            <a:noFill/>
                          </a:ln>
                          <a:solidFill>
                            <a:srgbClr val="000000"/>
                          </a:solidFill>
                          <a:effectLst/>
                          <a:latin typeface="Avenir Roman" panose="02000503020000020003" pitchFamily="2" charset="0"/>
                          <a:ea typeface="ＭＳ Ｐゴシック" pitchFamily="34" charset="-128"/>
                          <a:cs typeface="Tahoma" pitchFamily="34" charset="0"/>
                        </a:rPr>
                        <a:t>.) </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98626315"/>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381">
            <a:extLst>
              <a:ext uri="{FF2B5EF4-FFF2-40B4-BE49-F238E27FC236}">
                <a16:creationId xmlns:a16="http://schemas.microsoft.com/office/drawing/2014/main" id="{01F2514A-115B-3044-BA7F-CF3951A8AF16}"/>
              </a:ext>
            </a:extLst>
          </p:cNvPr>
          <p:cNvSpPr>
            <a:spLocks noChangeArrowheads="1"/>
          </p:cNvSpPr>
          <p:nvPr/>
        </p:nvSpPr>
        <p:spPr bwMode="auto">
          <a:xfrm>
            <a:off x="779463" y="5891213"/>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1"/>
                </a:solidFill>
                <a:latin typeface="Imprint MT Shadow" pitchFamily="82" charset="77"/>
                <a:ea typeface="ＭＳ Ｐゴシック" panose="020B0600070205080204" pitchFamily="34" charset="-128"/>
              </a:defRPr>
            </a:lvl1pPr>
            <a:lvl2pPr marL="742950" indent="-285750">
              <a:defRPr sz="4400">
                <a:solidFill>
                  <a:schemeClr val="tx1"/>
                </a:solidFill>
                <a:latin typeface="Imprint MT Shadow" pitchFamily="82" charset="77"/>
                <a:ea typeface="ＭＳ Ｐゴシック" panose="020B0600070205080204" pitchFamily="34" charset="-128"/>
              </a:defRPr>
            </a:lvl2pPr>
            <a:lvl3pPr marL="1143000" indent="-228600">
              <a:defRPr sz="4400">
                <a:solidFill>
                  <a:schemeClr val="tx1"/>
                </a:solidFill>
                <a:latin typeface="Imprint MT Shadow" pitchFamily="82" charset="77"/>
                <a:ea typeface="ＭＳ Ｐゴシック" panose="020B0600070205080204" pitchFamily="34" charset="-128"/>
              </a:defRPr>
            </a:lvl3pPr>
            <a:lvl4pPr marL="1600200" indent="-228600">
              <a:defRPr sz="4400">
                <a:solidFill>
                  <a:schemeClr val="tx1"/>
                </a:solidFill>
                <a:latin typeface="Imprint MT Shadow" pitchFamily="82" charset="77"/>
                <a:ea typeface="ＭＳ Ｐゴシック" panose="020B0600070205080204" pitchFamily="34" charset="-128"/>
              </a:defRPr>
            </a:lvl4pPr>
            <a:lvl5pPr marL="2057400" indent="-228600">
              <a:defRPr sz="4400">
                <a:solidFill>
                  <a:schemeClr val="tx1"/>
                </a:solidFill>
                <a:latin typeface="Imprint MT Shadow" pitchFamily="82" charset="77"/>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Imprint MT Shadow" pitchFamily="82" charset="77"/>
                <a:ea typeface="ＭＳ Ｐゴシック" panose="020B0600070205080204" pitchFamily="34" charset="-128"/>
              </a:defRPr>
            </a:lvl9pPr>
          </a:lstStyle>
          <a:p>
            <a:endParaRPr lang="en-US" altLang="en-US" sz="3200">
              <a:latin typeface="Arial" panose="020B0604020202020204" pitchFamily="34" charset="0"/>
            </a:endParaRPr>
          </a:p>
        </p:txBody>
      </p:sp>
      <p:sp>
        <p:nvSpPr>
          <p:cNvPr id="31746" name="Rectangle 386">
            <a:extLst>
              <a:ext uri="{FF2B5EF4-FFF2-40B4-BE49-F238E27FC236}">
                <a16:creationId xmlns:a16="http://schemas.microsoft.com/office/drawing/2014/main" id="{77AA620D-5655-9A49-8FB7-9C5CD266E8C7}"/>
              </a:ext>
            </a:extLst>
          </p:cNvPr>
          <p:cNvSpPr>
            <a:spLocks noGrp="1" noChangeArrowheads="1"/>
          </p:cNvSpPr>
          <p:nvPr>
            <p:ph type="title"/>
          </p:nvPr>
        </p:nvSpPr>
        <p:spPr>
          <a:xfrm>
            <a:off x="685800" y="228600"/>
            <a:ext cx="7315200" cy="762000"/>
          </a:xfrm>
        </p:spPr>
        <p:txBody>
          <a:bodyPr/>
          <a:lstStyle/>
          <a:p>
            <a:pPr eaLnBrk="1" hangingPunct="1"/>
            <a:r>
              <a:rPr lang="en-US" altLang="en-US" sz="3200" b="1" dirty="0">
                <a:latin typeface="Tahoma" panose="020B0604030504040204" pitchFamily="34" charset="0"/>
                <a:ea typeface="ＭＳ Ｐゴシック" panose="020B0600070205080204" pitchFamily="34" charset="-128"/>
              </a:rPr>
              <a:t>The Evolution of </a:t>
            </a:r>
            <a:r>
              <a:rPr lang="en-US" altLang="en-US" sz="3200" b="1">
                <a:latin typeface="Tahoma" panose="020B0604030504040204" pitchFamily="34" charset="0"/>
                <a:ea typeface="ＭＳ Ｐゴシック" panose="020B0600070205080204" pitchFamily="34" charset="-128"/>
              </a:rPr>
              <a:t>Math 205</a:t>
            </a:r>
            <a:endParaRPr lang="en-US" altLang="en-US" sz="3200" b="1" dirty="0">
              <a:latin typeface="Tahoma" panose="020B0604030504040204" pitchFamily="34" charset="0"/>
              <a:ea typeface="ＭＳ Ｐゴシック" panose="020B0600070205080204" pitchFamily="34" charset="-128"/>
            </a:endParaRPr>
          </a:p>
        </p:txBody>
      </p:sp>
      <p:graphicFrame>
        <p:nvGraphicFramePr>
          <p:cNvPr id="10287" name="Group 47">
            <a:extLst>
              <a:ext uri="{FF2B5EF4-FFF2-40B4-BE49-F238E27FC236}">
                <a16:creationId xmlns:a16="http://schemas.microsoft.com/office/drawing/2014/main" id="{367164EC-9901-0A48-A9E4-C8C879DD6F21}"/>
              </a:ext>
            </a:extLst>
          </p:cNvPr>
          <p:cNvGraphicFramePr>
            <a:graphicFrameLocks noGrp="1"/>
          </p:cNvGraphicFramePr>
          <p:nvPr>
            <p:extLst>
              <p:ext uri="{D42A27DB-BD31-4B8C-83A1-F6EECF244321}">
                <p14:modId xmlns:p14="http://schemas.microsoft.com/office/powerpoint/2010/main" val="3679859965"/>
              </p:ext>
            </p:extLst>
          </p:nvPr>
        </p:nvGraphicFramePr>
        <p:xfrm>
          <a:off x="381000" y="1066800"/>
          <a:ext cx="8305800" cy="4202271"/>
        </p:xfrm>
        <a:graphic>
          <a:graphicData uri="http://schemas.openxmlformats.org/drawingml/2006/table">
            <a:tbl>
              <a:tblPr/>
              <a:tblGrid>
                <a:gridCol w="1541446">
                  <a:extLst>
                    <a:ext uri="{9D8B030D-6E8A-4147-A177-3AD203B41FA5}">
                      <a16:colId xmlns:a16="http://schemas.microsoft.com/office/drawing/2014/main" val="20000"/>
                    </a:ext>
                  </a:extLst>
                </a:gridCol>
                <a:gridCol w="1303079">
                  <a:extLst>
                    <a:ext uri="{9D8B030D-6E8A-4147-A177-3AD203B41FA5}">
                      <a16:colId xmlns:a16="http://schemas.microsoft.com/office/drawing/2014/main" val="20001"/>
                    </a:ext>
                  </a:extLst>
                </a:gridCol>
                <a:gridCol w="1055882">
                  <a:extLst>
                    <a:ext uri="{9D8B030D-6E8A-4147-A177-3AD203B41FA5}">
                      <a16:colId xmlns:a16="http://schemas.microsoft.com/office/drawing/2014/main" val="20002"/>
                    </a:ext>
                  </a:extLst>
                </a:gridCol>
                <a:gridCol w="4405393">
                  <a:extLst>
                    <a:ext uri="{9D8B030D-6E8A-4147-A177-3AD203B41FA5}">
                      <a16:colId xmlns:a16="http://schemas.microsoft.com/office/drawing/2014/main" val="20003"/>
                    </a:ext>
                  </a:extLst>
                </a:gridCol>
              </a:tblGrid>
              <a:tr h="758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Tahoma" pitchFamily="34" charset="0"/>
                          <a:ea typeface="ＭＳ Ｐゴシック" pitchFamily="34" charset="-128"/>
                          <a:cs typeface="Tahoma" pitchFamily="34" charset="0"/>
                        </a:rPr>
                        <a:t>Year</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Tahoma" pitchFamily="34" charset="0"/>
                          <a:ea typeface="ＭＳ Ｐゴシック" pitchFamily="34" charset="-128"/>
                          <a:cs typeface="Tahoma" pitchFamily="34" charset="0"/>
                        </a:rPr>
                        <a:t>#Stu</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Tahoma" pitchFamily="34" charset="0"/>
                          <a:ea typeface="ＭＳ Ｐゴシック" pitchFamily="34" charset="-128"/>
                          <a:cs typeface="Tahoma" pitchFamily="34" charset="0"/>
                        </a:rPr>
                        <a:t>#I</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Tahoma" pitchFamily="34" charset="0"/>
                          <a:ea typeface="ＭＳ Ｐゴシック" pitchFamily="34" charset="-128"/>
                          <a:cs typeface="Tahoma" pitchFamily="34" charset="0"/>
                        </a:rPr>
                        <a:t>Curriculum</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67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2019W</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7</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Advanced calculus (</a:t>
                      </a:r>
                      <a:r>
                        <a:rPr kumimoji="0" lang="en-US" sz="2800" b="0" i="0" u="none" strike="noStrike" cap="none" normalizeH="0" baseline="0" dirty="0" err="1">
                          <a:ln>
                            <a:noFill/>
                          </a:ln>
                          <a:solidFill>
                            <a:srgbClr val="000000"/>
                          </a:solidFill>
                          <a:effectLst/>
                          <a:latin typeface="Tahoma" pitchFamily="34" charset="0"/>
                          <a:ea typeface="ＭＳ Ｐゴシック" pitchFamily="34" charset="-128"/>
                          <a:cs typeface="Tahoma" pitchFamily="34" charset="0"/>
                        </a:rPr>
                        <a:t>g.r</a:t>
                      </a: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967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2019Su</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Tahoma" pitchFamily="34"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Group theory (</a:t>
                      </a:r>
                      <a:r>
                        <a:rPr kumimoji="0" lang="en-US" sz="2800" b="0" i="0" u="none" strike="noStrike" cap="none" normalizeH="0" baseline="0" dirty="0" err="1">
                          <a:ln>
                            <a:noFill/>
                          </a:ln>
                          <a:solidFill>
                            <a:srgbClr val="000000"/>
                          </a:solidFill>
                          <a:effectLst/>
                          <a:latin typeface="Tahoma" pitchFamily="34" charset="0"/>
                          <a:ea typeface="ＭＳ Ｐゴシック" pitchFamily="34" charset="-128"/>
                          <a:cs typeface="Tahoma" pitchFamily="34" charset="0"/>
                        </a:rPr>
                        <a:t>g.r</a:t>
                      </a: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67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2020W</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endParaRP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Set theory, proof</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5412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2020Su</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endParaRP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1</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Advanced calculus (</a:t>
                      </a:r>
                      <a:r>
                        <a:rPr kumimoji="0" lang="en-US" sz="2800" b="0" i="0" u="none" strike="noStrike" cap="none" normalizeH="0" baseline="0" dirty="0" err="1">
                          <a:ln>
                            <a:noFill/>
                          </a:ln>
                          <a:solidFill>
                            <a:srgbClr val="000000"/>
                          </a:solidFill>
                          <a:effectLst/>
                          <a:latin typeface="Tahoma" pitchFamily="34" charset="0"/>
                          <a:ea typeface="ＭＳ Ｐゴシック" pitchFamily="34" charset="-128"/>
                          <a:cs typeface="Tahoma" pitchFamily="34" charset="0"/>
                        </a:rPr>
                        <a:t>g.r</a:t>
                      </a:r>
                      <a:r>
                        <a:rPr kumimoji="0" lang="en-US" sz="2800" b="0" i="0" u="none" strike="noStrike" cap="none" normalizeH="0" baseline="0" dirty="0">
                          <a:ln>
                            <a:noFill/>
                          </a:ln>
                          <a:solidFill>
                            <a:srgbClr val="000000"/>
                          </a:solidFill>
                          <a:effectLst/>
                          <a:latin typeface="Tahoma" pitchFamily="34" charset="0"/>
                          <a:ea typeface="ＭＳ Ｐゴシック" pitchFamily="34" charset="-128"/>
                          <a:cs typeface="Tahoma" pitchFamily="34" charset="0"/>
                        </a:rPr>
                        <a:t>.), </a:t>
                      </a:r>
                    </a:p>
                  </a:txBody>
                  <a:tcPr marL="114003" marR="114003" marT="56996" marB="569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595E431A-ECD0-1747-B992-E3A93C1C8243}"/>
              </a:ext>
            </a:extLst>
          </p:cNvPr>
          <p:cNvSpPr txBox="1"/>
          <p:nvPr/>
        </p:nvSpPr>
        <p:spPr>
          <a:xfrm>
            <a:off x="7027817" y="705394"/>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28476302"/>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9B0D5127-19AC-BC4D-98F7-D469634BB575}"/>
              </a:ext>
            </a:extLst>
          </p:cNvPr>
          <p:cNvSpPr>
            <a:spLocks noGrp="1" noChangeArrowheads="1"/>
          </p:cNvSpPr>
          <p:nvPr>
            <p:ph idx="1"/>
          </p:nvPr>
        </p:nvSpPr>
        <p:spPr>
          <a:xfrm>
            <a:off x="381000" y="2057400"/>
            <a:ext cx="8153400" cy="1524000"/>
          </a:xfrm>
          <a:noFill/>
          <a:ln>
            <a:solidFill>
              <a:srgbClr val="212C65"/>
            </a:solidFill>
          </a:ln>
          <a:effectLst>
            <a:glow rad="101600">
              <a:srgbClr val="212C65">
                <a:alpha val="75000"/>
              </a:srgbClr>
            </a:glow>
          </a:effectLst>
          <a:extLst>
            <a:ext uri="{909E8E84-426E-40dd-AFC4-6F175D3DCCD1}"/>
            <a:ext uri="{FAA26D3D-D897-4be2-8F04-BA451C77F1D7}"/>
          </a:extLst>
        </p:spPr>
        <p:txBody>
          <a:bodyPr/>
          <a:lstStyle/>
          <a:p>
            <a:pPr eaLnBrk="1" hangingPunct="1">
              <a:lnSpc>
                <a:spcPct val="90000"/>
              </a:lnSpc>
              <a:buFontTx/>
              <a:buNone/>
              <a:defRPr/>
            </a:pPr>
            <a:r>
              <a:rPr lang="en-US" sz="2800" dirty="0" err="1">
                <a:latin typeface="Avenir Roman" panose="02000503020000020003" pitchFamily="2" charset="0"/>
                <a:cs typeface="Tahoma" charset="0"/>
              </a:rPr>
              <a:t>Mth</a:t>
            </a:r>
            <a:r>
              <a:rPr lang="en-US" sz="2800" dirty="0">
                <a:latin typeface="Avenir Roman" panose="02000503020000020003" pitchFamily="2" charset="0"/>
                <a:cs typeface="Tahoma" charset="0"/>
              </a:rPr>
              <a:t> 251, 252, 253, 254: Calculus I-IV (16)</a:t>
            </a:r>
          </a:p>
          <a:p>
            <a:pPr eaLnBrk="1" hangingPunct="1">
              <a:lnSpc>
                <a:spcPct val="90000"/>
              </a:lnSpc>
              <a:buFontTx/>
              <a:buNone/>
              <a:defRPr/>
            </a:pPr>
            <a:r>
              <a:rPr lang="en-US" sz="2800" dirty="0" err="1">
                <a:latin typeface="Avenir Roman" panose="02000503020000020003" pitchFamily="2" charset="0"/>
                <a:cs typeface="Tahoma" charset="0"/>
              </a:rPr>
              <a:t>Mth</a:t>
            </a:r>
            <a:r>
              <a:rPr lang="en-US" sz="2800" dirty="0">
                <a:latin typeface="Avenir Roman" panose="02000503020000020003" pitchFamily="2" charset="0"/>
                <a:cs typeface="Tahoma" charset="0"/>
              </a:rPr>
              <a:t> 256: Differential Equations (4)</a:t>
            </a:r>
          </a:p>
          <a:p>
            <a:pPr eaLnBrk="1" hangingPunct="1">
              <a:lnSpc>
                <a:spcPct val="90000"/>
              </a:lnSpc>
              <a:buFontTx/>
              <a:buNone/>
              <a:defRPr/>
            </a:pPr>
            <a:r>
              <a:rPr lang="en-US" sz="2800" dirty="0" err="1">
                <a:latin typeface="Avenir Roman" panose="02000503020000020003" pitchFamily="2" charset="0"/>
                <a:cs typeface="Tahoma" charset="0"/>
              </a:rPr>
              <a:t>Mth</a:t>
            </a:r>
            <a:r>
              <a:rPr lang="en-US" sz="2800" dirty="0">
                <a:latin typeface="Avenir Roman" panose="02000503020000020003" pitchFamily="2" charset="0"/>
                <a:cs typeface="Tahoma" charset="0"/>
              </a:rPr>
              <a:t> 261: Introduction to Linear Algebra (4)</a:t>
            </a:r>
          </a:p>
          <a:p>
            <a:pPr eaLnBrk="1" hangingPunct="1">
              <a:lnSpc>
                <a:spcPct val="90000"/>
              </a:lnSpc>
              <a:buFontTx/>
              <a:buNone/>
              <a:defRPr/>
            </a:pPr>
            <a:endParaRPr lang="en-US" sz="2800" dirty="0">
              <a:latin typeface="Avenir Roman" panose="02000503020000020003" pitchFamily="2" charset="0"/>
              <a:cs typeface="Tahoma" charset="0"/>
            </a:endParaRPr>
          </a:p>
          <a:p>
            <a:pPr eaLnBrk="1" hangingPunct="1">
              <a:lnSpc>
                <a:spcPct val="90000"/>
              </a:lnSpc>
              <a:buFont typeface="Wingdings 2" charset="0"/>
              <a:buChar char=""/>
              <a:defRPr/>
            </a:pPr>
            <a:endParaRPr lang="en-US" sz="2800" dirty="0">
              <a:latin typeface="Avenir Roman" panose="02000503020000020003" pitchFamily="2" charset="0"/>
              <a:cs typeface="Tahoma" charset="0"/>
            </a:endParaRPr>
          </a:p>
        </p:txBody>
      </p:sp>
      <p:sp>
        <p:nvSpPr>
          <p:cNvPr id="50182" name="Rectangle 6">
            <a:extLst>
              <a:ext uri="{FF2B5EF4-FFF2-40B4-BE49-F238E27FC236}">
                <a16:creationId xmlns:a16="http://schemas.microsoft.com/office/drawing/2014/main" id="{1BA7F099-9CAC-8F47-B4CE-93AED3748419}"/>
              </a:ext>
            </a:extLst>
          </p:cNvPr>
          <p:cNvSpPr>
            <a:spLocks noChangeArrowheads="1"/>
          </p:cNvSpPr>
          <p:nvPr/>
        </p:nvSpPr>
        <p:spPr bwMode="auto">
          <a:xfrm>
            <a:off x="598634" y="6029980"/>
            <a:ext cx="7356181" cy="523220"/>
          </a:xfrm>
          <a:prstGeom prst="rect">
            <a:avLst/>
          </a:prstGeom>
          <a:noFill/>
          <a:ln>
            <a:noFill/>
          </a:ln>
          <a:extLst>
            <a:ext uri="{909E8E84-426E-40dd-AFC4-6F175D3DCCD1}"/>
            <a:ext uri="{91240B29-F687-4f45-9708-019B960494DF}"/>
          </a:extLst>
        </p:spPr>
        <p:txBody>
          <a:bodyPr wrap="none">
            <a:spAutoFit/>
          </a:bodyPr>
          <a:lstStyle/>
          <a:p>
            <a:pPr>
              <a:defRPr/>
            </a:pPr>
            <a:r>
              <a:rPr lang="en-US" sz="2800" dirty="0">
                <a:solidFill>
                  <a:srgbClr val="000000"/>
                </a:solidFill>
                <a:latin typeface="Avenir Roman" panose="02000503020000020003" pitchFamily="2" charset="0"/>
                <a:ea typeface="ＭＳ Ｐゴシック" charset="0"/>
                <a:cs typeface="Tahoma" charset="0"/>
              </a:rPr>
              <a:t>Two additional approved elective courses (8)</a:t>
            </a:r>
          </a:p>
        </p:txBody>
      </p:sp>
      <p:sp>
        <p:nvSpPr>
          <p:cNvPr id="50183" name="Rectangle 7">
            <a:extLst>
              <a:ext uri="{FF2B5EF4-FFF2-40B4-BE49-F238E27FC236}">
                <a16:creationId xmlns:a16="http://schemas.microsoft.com/office/drawing/2014/main" id="{73C6E3A0-1B58-9F40-8942-E1501550DFE3}"/>
              </a:ext>
            </a:extLst>
          </p:cNvPr>
          <p:cNvSpPr>
            <a:spLocks noChangeArrowheads="1"/>
          </p:cNvSpPr>
          <p:nvPr/>
        </p:nvSpPr>
        <p:spPr bwMode="auto">
          <a:xfrm>
            <a:off x="1219200" y="3733800"/>
            <a:ext cx="4935967" cy="523220"/>
          </a:xfrm>
          <a:prstGeom prst="rect">
            <a:avLst/>
          </a:prstGeom>
          <a:noFill/>
          <a:ln w="76200" cmpd="tri">
            <a:solidFill>
              <a:schemeClr val="accent2"/>
            </a:solidFill>
            <a:miter lim="800000"/>
            <a:headEnd/>
            <a:tailEnd/>
          </a:ln>
          <a:extLst>
            <a:ext uri="{909E8E84-426E-40dd-AFC4-6F175D3DCCD1}"/>
          </a:extLst>
        </p:spPr>
        <p:txBody>
          <a:bodyPr wrap="none">
            <a:spAutoFit/>
          </a:bodyPr>
          <a:lstStyle/>
          <a:p>
            <a:pPr>
              <a:defRPr/>
            </a:pPr>
            <a:r>
              <a:rPr lang="en-US" sz="2800" dirty="0">
                <a:latin typeface="Avenir Roman" panose="02000503020000020003" pitchFamily="2" charset="0"/>
                <a:ea typeface="ＭＳ Ｐゴシック" charset="0"/>
                <a:cs typeface="Tahoma" charset="0"/>
              </a:rPr>
              <a:t>A GAP IN THE CURRICULUM</a:t>
            </a:r>
          </a:p>
        </p:txBody>
      </p:sp>
      <p:sp>
        <p:nvSpPr>
          <p:cNvPr id="3" name="Rounded Rectangular Callout 2">
            <a:extLst>
              <a:ext uri="{FF2B5EF4-FFF2-40B4-BE49-F238E27FC236}">
                <a16:creationId xmlns:a16="http://schemas.microsoft.com/office/drawing/2014/main" id="{5A12DFCF-A1D4-E647-857B-CC35CD3DA130}"/>
              </a:ext>
            </a:extLst>
          </p:cNvPr>
          <p:cNvSpPr/>
          <p:nvPr/>
        </p:nvSpPr>
        <p:spPr bwMode="auto">
          <a:xfrm>
            <a:off x="7505700" y="1783269"/>
            <a:ext cx="1638300" cy="2072262"/>
          </a:xfrm>
          <a:prstGeom prst="wedgeRoundRectCallout">
            <a:avLst>
              <a:gd name="adj1" fmla="val -96010"/>
              <a:gd name="adj2" fmla="val -1878"/>
              <a:gd name="adj3" fmla="val 16667"/>
            </a:avLst>
          </a:prstGeom>
          <a:solidFill>
            <a:srgbClr val="D3D0CE"/>
          </a:solidFill>
          <a:ln>
            <a:headEnd type="none" w="med" len="med"/>
            <a:tailEnd type="none" w="med" len="med"/>
          </a:ln>
          <a:extLst/>
        </p:spPr>
        <p:style>
          <a:lnRef idx="0">
            <a:schemeClr val="dk1"/>
          </a:lnRef>
          <a:fillRef idx="3">
            <a:schemeClr val="dk1"/>
          </a:fillRef>
          <a:effectRef idx="3">
            <a:schemeClr val="dk1"/>
          </a:effectRef>
          <a:fontRef idx="minor">
            <a:schemeClr val="lt1"/>
          </a:fontRef>
        </p:style>
        <p:txBody>
          <a:bodyPr/>
          <a:lstStyle/>
          <a:p>
            <a:pPr>
              <a:defRPr/>
            </a:pPr>
            <a:r>
              <a:rPr lang="en-US" sz="2000" dirty="0">
                <a:solidFill>
                  <a:srgbClr val="000000"/>
                </a:solidFill>
              </a:rPr>
              <a:t>These courses can be taken at community colleges</a:t>
            </a:r>
          </a:p>
        </p:txBody>
      </p:sp>
      <p:sp>
        <p:nvSpPr>
          <p:cNvPr id="9" name="Rounded Rectangular Callout 8">
            <a:extLst>
              <a:ext uri="{FF2B5EF4-FFF2-40B4-BE49-F238E27FC236}">
                <a16:creationId xmlns:a16="http://schemas.microsoft.com/office/drawing/2014/main" id="{51479976-7390-2840-BAEE-5353BD7101F1}"/>
              </a:ext>
            </a:extLst>
          </p:cNvPr>
          <p:cNvSpPr/>
          <p:nvPr/>
        </p:nvSpPr>
        <p:spPr bwMode="auto">
          <a:xfrm>
            <a:off x="6622197" y="4592360"/>
            <a:ext cx="2514600" cy="1437620"/>
          </a:xfrm>
          <a:prstGeom prst="wedgeRoundRectCallout">
            <a:avLst>
              <a:gd name="adj1" fmla="val -92698"/>
              <a:gd name="adj2" fmla="val 3373"/>
              <a:gd name="adj3" fmla="val 16667"/>
            </a:avLst>
          </a:prstGeom>
          <a:solidFill>
            <a:srgbClr val="D3D0CE"/>
          </a:solidFill>
          <a:ln>
            <a:headEnd type="none" w="med" len="med"/>
            <a:tailEnd type="none" w="med" len="med"/>
          </a:ln>
          <a:extLst/>
        </p:spPr>
        <p:style>
          <a:lnRef idx="0">
            <a:schemeClr val="dk1"/>
          </a:lnRef>
          <a:fillRef idx="3">
            <a:schemeClr val="dk1"/>
          </a:fillRef>
          <a:effectRef idx="3">
            <a:schemeClr val="dk1"/>
          </a:effectRef>
          <a:fontRef idx="minor">
            <a:schemeClr val="lt1"/>
          </a:fontRef>
        </p:style>
        <p:txBody>
          <a:bodyPr/>
          <a:lstStyle/>
          <a:p>
            <a:pPr>
              <a:defRPr/>
            </a:pPr>
            <a:r>
              <a:rPr lang="en-US" sz="2000" dirty="0">
                <a:solidFill>
                  <a:srgbClr val="000000"/>
                </a:solidFill>
              </a:rPr>
              <a:t>Focus student preparation on one or both of these required courses </a:t>
            </a:r>
          </a:p>
        </p:txBody>
      </p:sp>
      <p:sp>
        <p:nvSpPr>
          <p:cNvPr id="10" name="Rounded Rectangular Callout 9">
            <a:extLst>
              <a:ext uri="{FF2B5EF4-FFF2-40B4-BE49-F238E27FC236}">
                <a16:creationId xmlns:a16="http://schemas.microsoft.com/office/drawing/2014/main" id="{9786D8FB-8E67-204F-9C45-D409BBE89C12}"/>
              </a:ext>
            </a:extLst>
          </p:cNvPr>
          <p:cNvSpPr/>
          <p:nvPr/>
        </p:nvSpPr>
        <p:spPr bwMode="auto">
          <a:xfrm>
            <a:off x="6918032" y="3972580"/>
            <a:ext cx="1828800" cy="1524000"/>
          </a:xfrm>
          <a:prstGeom prst="wedgeRoundRectCallout">
            <a:avLst>
              <a:gd name="adj1" fmla="val -90416"/>
              <a:gd name="adj2" fmla="val 52809"/>
              <a:gd name="adj3" fmla="val 16667"/>
            </a:avLst>
          </a:prstGeom>
          <a:solidFill>
            <a:srgbClr val="C52033"/>
          </a:solidFill>
          <a:ln>
            <a:headEnd type="none" w="med" len="med"/>
            <a:tailEnd type="none" w="med" len="med"/>
          </a:ln>
          <a:extLst/>
        </p:spPr>
        <p:style>
          <a:lnRef idx="0">
            <a:schemeClr val="dk1"/>
          </a:lnRef>
          <a:fillRef idx="3">
            <a:schemeClr val="dk1"/>
          </a:fillRef>
          <a:effectRef idx="3">
            <a:schemeClr val="dk1"/>
          </a:effectRef>
          <a:fontRef idx="minor">
            <a:schemeClr val="lt1"/>
          </a:fontRef>
        </p:style>
        <p:txBody>
          <a:bodyPr/>
          <a:lstStyle/>
          <a:p>
            <a:pPr>
              <a:defRPr/>
            </a:pPr>
            <a:r>
              <a:rPr lang="en-US" sz="2000" dirty="0">
                <a:solidFill>
                  <a:srgbClr val="000000"/>
                </a:solidFill>
              </a:rPr>
              <a:t>These courses are taken at the University</a:t>
            </a:r>
          </a:p>
        </p:txBody>
      </p:sp>
      <p:sp>
        <p:nvSpPr>
          <p:cNvPr id="50181" name="Rectangle 5">
            <a:extLst>
              <a:ext uri="{FF2B5EF4-FFF2-40B4-BE49-F238E27FC236}">
                <a16:creationId xmlns:a16="http://schemas.microsoft.com/office/drawing/2014/main" id="{753586B3-384B-4144-8949-6B1F9A1906CF}"/>
              </a:ext>
            </a:extLst>
          </p:cNvPr>
          <p:cNvSpPr>
            <a:spLocks noChangeArrowheads="1"/>
          </p:cNvSpPr>
          <p:nvPr/>
        </p:nvSpPr>
        <p:spPr bwMode="auto">
          <a:xfrm>
            <a:off x="914400" y="4472642"/>
            <a:ext cx="5334000" cy="1557338"/>
          </a:xfrm>
          <a:prstGeom prst="rect">
            <a:avLst/>
          </a:prstGeom>
          <a:noFill/>
          <a:ln w="9525">
            <a:solidFill>
              <a:srgbClr val="000000"/>
            </a:solidFill>
            <a:miter lim="800000"/>
            <a:headEnd/>
            <a:tailEnd/>
          </a:ln>
          <a:effectLst>
            <a:glow rad="215900">
              <a:schemeClr val="accent1">
                <a:alpha val="40000"/>
              </a:schemeClr>
            </a:glow>
          </a:effectLst>
          <a:extLst>
            <a:ext uri="{909E8E84-426E-40dd-AFC4-6F175D3DCCD1}"/>
          </a:extLst>
        </p:spPr>
        <p:txBody>
          <a:bodyPr>
            <a:spAutoFit/>
          </a:bodyPr>
          <a:lstStyle/>
          <a:p>
            <a:pPr>
              <a:spcBef>
                <a:spcPct val="20000"/>
              </a:spcBef>
              <a:defRPr/>
            </a:pPr>
            <a:r>
              <a:rPr lang="en-US" sz="2800" dirty="0" err="1">
                <a:latin typeface="+mj-lt"/>
                <a:ea typeface="ＭＳ Ｐゴシック" charset="0"/>
                <a:cs typeface="Tahoma" charset="0"/>
              </a:rPr>
              <a:t>Mth</a:t>
            </a:r>
            <a:r>
              <a:rPr lang="en-US" sz="2800" dirty="0">
                <a:latin typeface="+mj-lt"/>
                <a:ea typeface="ＭＳ Ｐゴシック" charset="0"/>
                <a:cs typeface="Tahoma" charset="0"/>
              </a:rPr>
              <a:t> 311: Advanced Calculus (4) </a:t>
            </a:r>
          </a:p>
          <a:p>
            <a:pPr>
              <a:spcBef>
                <a:spcPct val="20000"/>
              </a:spcBef>
              <a:defRPr/>
            </a:pPr>
            <a:r>
              <a:rPr lang="en-US" sz="2800" dirty="0">
                <a:latin typeface="+mj-lt"/>
                <a:ea typeface="ＭＳ Ｐゴシック" charset="0"/>
                <a:cs typeface="Tahoma" charset="0"/>
              </a:rPr>
              <a:t>                     OR</a:t>
            </a:r>
          </a:p>
          <a:p>
            <a:pPr>
              <a:spcBef>
                <a:spcPct val="20000"/>
              </a:spcBef>
              <a:defRPr/>
            </a:pPr>
            <a:r>
              <a:rPr lang="en-US" sz="2800" dirty="0" err="1">
                <a:latin typeface="+mj-lt"/>
                <a:ea typeface="ＭＳ Ｐゴシック" charset="0"/>
                <a:cs typeface="Tahoma" charset="0"/>
              </a:rPr>
              <a:t>Mth</a:t>
            </a:r>
            <a:r>
              <a:rPr lang="en-US" sz="2800" dirty="0">
                <a:latin typeface="+mj-lt"/>
                <a:ea typeface="ＭＳ Ｐゴシック" charset="0"/>
                <a:cs typeface="Tahoma" charset="0"/>
              </a:rPr>
              <a:t> 344: Group Theory (4)</a:t>
            </a:r>
          </a:p>
        </p:txBody>
      </p:sp>
      <p:sp>
        <p:nvSpPr>
          <p:cNvPr id="2" name="TextBox 1">
            <a:extLst>
              <a:ext uri="{FF2B5EF4-FFF2-40B4-BE49-F238E27FC236}">
                <a16:creationId xmlns:a16="http://schemas.microsoft.com/office/drawing/2014/main" id="{BB3C6CE1-A3E0-EB4F-B136-60D3094EBFBC}"/>
              </a:ext>
            </a:extLst>
          </p:cNvPr>
          <p:cNvSpPr txBox="1"/>
          <p:nvPr/>
        </p:nvSpPr>
        <p:spPr>
          <a:xfrm>
            <a:off x="1047750" y="503783"/>
            <a:ext cx="6457950" cy="954107"/>
          </a:xfrm>
          <a:prstGeom prst="rect">
            <a:avLst/>
          </a:prstGeom>
          <a:noFill/>
        </p:spPr>
        <p:txBody>
          <a:bodyPr wrap="square" rtlCol="0">
            <a:spAutoFit/>
          </a:bodyPr>
          <a:lstStyle/>
          <a:p>
            <a:r>
              <a:rPr lang="en-US" sz="2800" b="1" dirty="0">
                <a:latin typeface="Avenir Heavy" panose="02000503020000020003" pitchFamily="2" charset="0"/>
              </a:rPr>
              <a:t>Portland State University </a:t>
            </a:r>
          </a:p>
          <a:p>
            <a:r>
              <a:rPr lang="en-US" sz="2800" b="1" dirty="0">
                <a:latin typeface="Avenir Heavy" panose="02000503020000020003" pitchFamily="2" charset="0"/>
              </a:rPr>
              <a:t>Mathematics Minor Requirements</a:t>
            </a:r>
          </a:p>
        </p:txBody>
      </p:sp>
    </p:spTree>
    <p:extLst>
      <p:ext uri="{BB962C8B-B14F-4D97-AF65-F5344CB8AC3E}">
        <p14:creationId xmlns:p14="http://schemas.microsoft.com/office/powerpoint/2010/main" val="1054829593"/>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50183"/>
                                        </p:tgtEl>
                                        <p:attrNameLst>
                                          <p:attrName>style.visibility</p:attrName>
                                        </p:attrNameLst>
                                      </p:cBhvr>
                                      <p:to>
                                        <p:strVal val="visible"/>
                                      </p:to>
                                    </p:set>
                                    <p:anim calcmode="lin" valueType="num">
                                      <p:cBhvr>
                                        <p:cTn id="23" dur="500" fill="hold"/>
                                        <p:tgtEl>
                                          <p:spTgt spid="5018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0183"/>
                                        </p:tgtEl>
                                        <p:attrNameLst>
                                          <p:attrName>ppt_y</p:attrName>
                                        </p:attrNameLst>
                                      </p:cBhvr>
                                      <p:tavLst>
                                        <p:tav tm="0">
                                          <p:val>
                                            <p:strVal val="#ppt_y"/>
                                          </p:val>
                                        </p:tav>
                                        <p:tav tm="100000">
                                          <p:val>
                                            <p:strVal val="#ppt_y"/>
                                          </p:val>
                                        </p:tav>
                                      </p:tavLst>
                                    </p:anim>
                                    <p:anim calcmode="lin" valueType="num">
                                      <p:cBhvr>
                                        <p:cTn id="25" dur="500" fill="hold"/>
                                        <p:tgtEl>
                                          <p:spTgt spid="5018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018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01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p:bldP spid="50183" grpId="0" animBg="1"/>
      <p:bldP spid="501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descr="MC900441763[1]">
            <a:extLst>
              <a:ext uri="{FF2B5EF4-FFF2-40B4-BE49-F238E27FC236}">
                <a16:creationId xmlns:a16="http://schemas.microsoft.com/office/drawing/2014/main" id="{41AC0E50-0924-7746-B4C3-83286A6E6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9611">
            <a:off x="4502944" y="924654"/>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Rectangle 6">
            <a:extLst>
              <a:ext uri="{FF2B5EF4-FFF2-40B4-BE49-F238E27FC236}">
                <a16:creationId xmlns:a16="http://schemas.microsoft.com/office/drawing/2014/main" id="{7A6D34B9-2F87-E94C-A35E-5F32A9546E34}"/>
              </a:ext>
            </a:extLst>
          </p:cNvPr>
          <p:cNvSpPr>
            <a:spLocks/>
          </p:cNvSpPr>
          <p:nvPr/>
        </p:nvSpPr>
        <p:spPr bwMode="auto">
          <a:xfrm>
            <a:off x="685800" y="1752600"/>
            <a:ext cx="4953000" cy="3276600"/>
          </a:xfrm>
          <a:prstGeom prst="rect">
            <a:avLst/>
          </a:prstGeom>
          <a:noFill/>
          <a:ln>
            <a:noFill/>
          </a:ln>
          <a:effectLst/>
          <a:extLst/>
        </p:spPr>
        <p:txBody>
          <a:bodyPr lIns="35717" tIns="35717" rIns="35717" bIns="35717" anchor="ctr"/>
          <a:lstStyle/>
          <a:p>
            <a:pPr marL="295275" indent="-295275" defTabSz="411163" eaLnBrk="1">
              <a:buSzPct val="100000"/>
              <a:buFontTx/>
              <a:buChar char="•"/>
              <a:defRPr/>
            </a:pPr>
            <a:r>
              <a:rPr lang="en-US" sz="2800" dirty="0">
                <a:latin typeface="Avenir Book" panose="02000503020000020003" pitchFamily="2" charset="0"/>
                <a:cs typeface="Tahoma" pitchFamily="34" charset="0"/>
              </a:rPr>
              <a:t>Number systems</a:t>
            </a:r>
            <a:endParaRPr lang="en-US" sz="2800" dirty="0">
              <a:effectLst>
                <a:outerShdw blurRad="38100" dist="38100" dir="2700000" algn="tl">
                  <a:srgbClr val="C0C0C0"/>
                </a:outerShdw>
              </a:effectLst>
              <a:latin typeface="Avenir Book" panose="02000503020000020003" pitchFamily="2" charset="0"/>
              <a:cs typeface="Tahoma" pitchFamily="34" charset="0"/>
            </a:endParaRPr>
          </a:p>
          <a:p>
            <a:pPr marL="295275" indent="-295275" defTabSz="411163" eaLnBrk="1">
              <a:buSzPct val="100000"/>
              <a:buFontTx/>
              <a:buChar char="•"/>
              <a:defRPr/>
            </a:pPr>
            <a:r>
              <a:rPr lang="en-US" sz="2800" dirty="0">
                <a:latin typeface="Avenir Book" panose="02000503020000020003" pitchFamily="2" charset="0"/>
                <a:cs typeface="Tahoma" pitchFamily="34" charset="0"/>
              </a:rPr>
              <a:t>Sets and set notation  </a:t>
            </a:r>
          </a:p>
          <a:p>
            <a:pPr marL="295275" indent="-295275" defTabSz="411163" eaLnBrk="1">
              <a:buSzPct val="100000"/>
              <a:buFontTx/>
              <a:buChar char="•"/>
              <a:defRPr/>
            </a:pPr>
            <a:r>
              <a:rPr lang="en-US" sz="2800" dirty="0">
                <a:latin typeface="Avenir Book" panose="02000503020000020003" pitchFamily="2" charset="0"/>
                <a:cs typeface="Tahoma" pitchFamily="34" charset="0"/>
              </a:rPr>
              <a:t>Proofs</a:t>
            </a:r>
          </a:p>
          <a:p>
            <a:pPr marL="295275" indent="-295275" defTabSz="411163" eaLnBrk="1">
              <a:buSzPct val="100000"/>
              <a:buFontTx/>
              <a:buChar char="•"/>
              <a:defRPr/>
            </a:pPr>
            <a:r>
              <a:rPr lang="en-US" sz="2800" dirty="0">
                <a:latin typeface="Avenir Book" panose="02000503020000020003" pitchFamily="2" charset="0"/>
                <a:cs typeface="Tahoma" pitchFamily="34" charset="0"/>
              </a:rPr>
              <a:t>Argumentation </a:t>
            </a:r>
          </a:p>
          <a:p>
            <a:pPr marL="295275" indent="-295275" defTabSz="411163" eaLnBrk="1">
              <a:buSzPct val="100000"/>
              <a:buFontTx/>
              <a:buChar char="•"/>
              <a:defRPr/>
            </a:pPr>
            <a:r>
              <a:rPr lang="en-US" sz="2800" dirty="0">
                <a:latin typeface="Avenir Book" panose="02000503020000020003" pitchFamily="2" charset="0"/>
                <a:cs typeface="Tahoma" pitchFamily="34" charset="0"/>
              </a:rPr>
              <a:t>Conventions of </a:t>
            </a:r>
            <a:br>
              <a:rPr lang="en-US" sz="2800" dirty="0">
                <a:latin typeface="Avenir Book" panose="02000503020000020003" pitchFamily="2" charset="0"/>
                <a:cs typeface="Tahoma" pitchFamily="34" charset="0"/>
              </a:rPr>
            </a:br>
            <a:r>
              <a:rPr lang="en-US" sz="2800" dirty="0">
                <a:latin typeface="Avenir Book" panose="02000503020000020003" pitchFamily="2" charset="0"/>
                <a:cs typeface="Tahoma" pitchFamily="34" charset="0"/>
              </a:rPr>
              <a:t>mathematical notation</a:t>
            </a:r>
            <a:br>
              <a:rPr lang="en-US" sz="2800" dirty="0">
                <a:latin typeface="Avenir Book" panose="02000503020000020003" pitchFamily="2" charset="0"/>
                <a:cs typeface="Tahoma" pitchFamily="34" charset="0"/>
              </a:rPr>
            </a:br>
            <a:r>
              <a:rPr lang="en-US" sz="2800" dirty="0">
                <a:latin typeface="Avenir Book" panose="02000503020000020003" pitchFamily="2" charset="0"/>
                <a:cs typeface="Tahoma" pitchFamily="34" charset="0"/>
              </a:rPr>
              <a:t>and terminology</a:t>
            </a:r>
          </a:p>
          <a:p>
            <a:pPr marL="295275" indent="-295275" defTabSz="411163" eaLnBrk="1">
              <a:buSzPct val="100000"/>
              <a:buFontTx/>
              <a:buChar char="•"/>
              <a:defRPr/>
            </a:pPr>
            <a:endParaRPr lang="en-US" sz="2800" dirty="0">
              <a:latin typeface="Avenir Book" panose="02000503020000020003" pitchFamily="2" charset="0"/>
              <a:cs typeface="Tahoma" pitchFamily="34" charset="0"/>
            </a:endParaRPr>
          </a:p>
        </p:txBody>
      </p:sp>
      <p:sp>
        <p:nvSpPr>
          <p:cNvPr id="135170" name="Rectangle 2">
            <a:extLst>
              <a:ext uri="{FF2B5EF4-FFF2-40B4-BE49-F238E27FC236}">
                <a16:creationId xmlns:a16="http://schemas.microsoft.com/office/drawing/2014/main" id="{A577AC0D-7FE9-FE4B-860F-BC8403869076}"/>
              </a:ext>
            </a:extLst>
          </p:cNvPr>
          <p:cNvSpPr>
            <a:spLocks noGrp="1" noChangeArrowheads="1"/>
          </p:cNvSpPr>
          <p:nvPr>
            <p:ph type="title"/>
          </p:nvPr>
        </p:nvSpPr>
        <p:spPr>
          <a:xfrm>
            <a:off x="685799" y="304800"/>
            <a:ext cx="8233505" cy="941388"/>
          </a:xfrm>
        </p:spPr>
        <p:txBody>
          <a:bodyPr rtlCol="0">
            <a:noAutofit/>
          </a:bodyPr>
          <a:lstStyle/>
          <a:p>
            <a:pPr eaLnBrk="1" fontAlgn="auto" hangingPunct="1">
              <a:spcAft>
                <a:spcPts val="0"/>
              </a:spcAft>
              <a:defRPr/>
            </a:pPr>
            <a:r>
              <a:rPr lang="en-US" sz="2800" b="1" dirty="0">
                <a:latin typeface="Avenir Black" panose="02000503020000020003" pitchFamily="2" charset="0"/>
                <a:ea typeface="Tahoma" pitchFamily="34" charset="0"/>
                <a:cs typeface="Tahoma" pitchFamily="34" charset="0"/>
              </a:rPr>
              <a:t>What are some of the challenges that students encounter as they transition to more abstract mathematics?</a:t>
            </a:r>
          </a:p>
        </p:txBody>
      </p:sp>
      <p:graphicFrame>
        <p:nvGraphicFramePr>
          <p:cNvPr id="4100" name="Object 4">
            <a:extLst>
              <a:ext uri="{FF2B5EF4-FFF2-40B4-BE49-F238E27FC236}">
                <a16:creationId xmlns:a16="http://schemas.microsoft.com/office/drawing/2014/main" id="{17E38C3A-9EF4-1846-BA83-9C6FDF9650B7}"/>
              </a:ext>
            </a:extLst>
          </p:cNvPr>
          <p:cNvGraphicFramePr>
            <a:graphicFrameLocks noChangeAspect="1"/>
          </p:cNvGraphicFramePr>
          <p:nvPr/>
        </p:nvGraphicFramePr>
        <p:xfrm>
          <a:off x="7620000" y="2209800"/>
          <a:ext cx="436563" cy="469900"/>
        </p:xfrm>
        <a:graphic>
          <a:graphicData uri="http://schemas.openxmlformats.org/presentationml/2006/ole">
            <mc:AlternateContent xmlns:mc="http://schemas.openxmlformats.org/markup-compatibility/2006">
              <mc:Choice xmlns:v="urn:schemas-microsoft-com:vml" Requires="v">
                <p:oleObj spid="_x0000_s2553" name="Equation" r:id="rId5" imgW="3797300" imgH="4102100" progId="Equation.DSMT4">
                  <p:embed/>
                </p:oleObj>
              </mc:Choice>
              <mc:Fallback>
                <p:oleObj name="Equation" r:id="rId5" imgW="3797300" imgH="4102100" progId="Equation.DSMT4">
                  <p:embed/>
                  <p:pic>
                    <p:nvPicPr>
                      <p:cNvPr id="4100" name="Object 4">
                        <a:extLst>
                          <a:ext uri="{FF2B5EF4-FFF2-40B4-BE49-F238E27FC236}">
                            <a16:creationId xmlns:a16="http://schemas.microsoft.com/office/drawing/2014/main" id="{17E38C3A-9EF4-1846-BA83-9C6FDF9650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2209800"/>
                        <a:ext cx="4365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1" name="Object 5">
            <a:extLst>
              <a:ext uri="{FF2B5EF4-FFF2-40B4-BE49-F238E27FC236}">
                <a16:creationId xmlns:a16="http://schemas.microsoft.com/office/drawing/2014/main" id="{793E2BD4-277A-DC42-A834-BC8712E02094}"/>
              </a:ext>
            </a:extLst>
          </p:cNvPr>
          <p:cNvGraphicFramePr>
            <a:graphicFrameLocks noChangeAspect="1"/>
          </p:cNvGraphicFramePr>
          <p:nvPr/>
        </p:nvGraphicFramePr>
        <p:xfrm>
          <a:off x="7010400" y="1600200"/>
          <a:ext cx="469900" cy="469900"/>
        </p:xfrm>
        <a:graphic>
          <a:graphicData uri="http://schemas.openxmlformats.org/presentationml/2006/ole">
            <mc:AlternateContent xmlns:mc="http://schemas.openxmlformats.org/markup-compatibility/2006">
              <mc:Choice xmlns:v="urn:schemas-microsoft-com:vml" Requires="v">
                <p:oleObj spid="_x0000_s2554" name="Equation" r:id="rId7" imgW="4102100" imgH="4102100" progId="Equation.DSMT4">
                  <p:embed/>
                </p:oleObj>
              </mc:Choice>
              <mc:Fallback>
                <p:oleObj name="Equation" r:id="rId7" imgW="4102100" imgH="4102100" progId="Equation.DSMT4">
                  <p:embed/>
                  <p:pic>
                    <p:nvPicPr>
                      <p:cNvPr id="4101" name="Object 5">
                        <a:extLst>
                          <a:ext uri="{FF2B5EF4-FFF2-40B4-BE49-F238E27FC236}">
                            <a16:creationId xmlns:a16="http://schemas.microsoft.com/office/drawing/2014/main" id="{793E2BD4-277A-DC42-A834-BC8712E020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1600200"/>
                        <a:ext cx="46990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2" name="Object 6">
            <a:extLst>
              <a:ext uri="{FF2B5EF4-FFF2-40B4-BE49-F238E27FC236}">
                <a16:creationId xmlns:a16="http://schemas.microsoft.com/office/drawing/2014/main" id="{6583FB3E-6FCA-974C-BA79-B5449C99A91A}"/>
              </a:ext>
            </a:extLst>
          </p:cNvPr>
          <p:cNvGraphicFramePr>
            <a:graphicFrameLocks noChangeAspect="1"/>
          </p:cNvGraphicFramePr>
          <p:nvPr/>
        </p:nvGraphicFramePr>
        <p:xfrm>
          <a:off x="6400800" y="1828800"/>
          <a:ext cx="471488" cy="571500"/>
        </p:xfrm>
        <a:graphic>
          <a:graphicData uri="http://schemas.openxmlformats.org/presentationml/2006/ole">
            <mc:AlternateContent xmlns:mc="http://schemas.openxmlformats.org/markup-compatibility/2006">
              <mc:Choice xmlns:v="urn:schemas-microsoft-com:vml" Requires="v">
                <p:oleObj spid="_x0000_s2555" name="Equation" r:id="rId9" imgW="4102100" imgH="4978400" progId="Equation.DSMT4">
                  <p:embed/>
                </p:oleObj>
              </mc:Choice>
              <mc:Fallback>
                <p:oleObj name="Equation" r:id="rId9" imgW="4102100" imgH="4978400" progId="Equation.DSMT4">
                  <p:embed/>
                  <p:pic>
                    <p:nvPicPr>
                      <p:cNvPr id="4102" name="Object 6">
                        <a:extLst>
                          <a:ext uri="{FF2B5EF4-FFF2-40B4-BE49-F238E27FC236}">
                            <a16:creationId xmlns:a16="http://schemas.microsoft.com/office/drawing/2014/main" id="{6583FB3E-6FCA-974C-BA79-B5449C99A9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1828800"/>
                        <a:ext cx="471488"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3" name="Object 7">
            <a:extLst>
              <a:ext uri="{FF2B5EF4-FFF2-40B4-BE49-F238E27FC236}">
                <a16:creationId xmlns:a16="http://schemas.microsoft.com/office/drawing/2014/main" id="{C939355E-02BE-C24E-80CF-B6782E3C0B4F}"/>
              </a:ext>
            </a:extLst>
          </p:cNvPr>
          <p:cNvGraphicFramePr>
            <a:graphicFrameLocks noChangeAspect="1"/>
          </p:cNvGraphicFramePr>
          <p:nvPr/>
        </p:nvGraphicFramePr>
        <p:xfrm>
          <a:off x="5791200" y="2438400"/>
          <a:ext cx="436563" cy="469900"/>
        </p:xfrm>
        <a:graphic>
          <a:graphicData uri="http://schemas.openxmlformats.org/presentationml/2006/ole">
            <mc:AlternateContent xmlns:mc="http://schemas.openxmlformats.org/markup-compatibility/2006">
              <mc:Choice xmlns:v="urn:schemas-microsoft-com:vml" Requires="v">
                <p:oleObj spid="_x0000_s2556" name="Equation" r:id="rId11" imgW="3797300" imgH="4102100" progId="Equation.DSMT4">
                  <p:embed/>
                </p:oleObj>
              </mc:Choice>
              <mc:Fallback>
                <p:oleObj name="Equation" r:id="rId11" imgW="3797300" imgH="4102100" progId="Equation.DSMT4">
                  <p:embed/>
                  <p:pic>
                    <p:nvPicPr>
                      <p:cNvPr id="4103" name="Object 7">
                        <a:extLst>
                          <a:ext uri="{FF2B5EF4-FFF2-40B4-BE49-F238E27FC236}">
                            <a16:creationId xmlns:a16="http://schemas.microsoft.com/office/drawing/2014/main" id="{C939355E-02BE-C24E-80CF-B6782E3C0B4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1200" y="2438400"/>
                        <a:ext cx="4365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4" name="Object 8">
            <a:extLst>
              <a:ext uri="{FF2B5EF4-FFF2-40B4-BE49-F238E27FC236}">
                <a16:creationId xmlns:a16="http://schemas.microsoft.com/office/drawing/2014/main" id="{5BBC5D04-B0B5-524F-9BD9-CDA5AE2B3B03}"/>
              </a:ext>
            </a:extLst>
          </p:cNvPr>
          <p:cNvGraphicFramePr>
            <a:graphicFrameLocks noChangeAspect="1"/>
          </p:cNvGraphicFramePr>
          <p:nvPr/>
        </p:nvGraphicFramePr>
        <p:xfrm>
          <a:off x="6324600" y="3276600"/>
          <a:ext cx="1409700" cy="603250"/>
        </p:xfrm>
        <a:graphic>
          <a:graphicData uri="http://schemas.openxmlformats.org/presentationml/2006/ole">
            <mc:AlternateContent xmlns:mc="http://schemas.openxmlformats.org/markup-compatibility/2006">
              <mc:Choice xmlns:v="urn:schemas-microsoft-com:vml" Requires="v">
                <p:oleObj spid="_x0000_s2557" name="Equation" r:id="rId13" imgW="12293600" imgH="5270500" progId="Equation.DSMT4">
                  <p:embed/>
                </p:oleObj>
              </mc:Choice>
              <mc:Fallback>
                <p:oleObj name="Equation" r:id="rId13" imgW="12293600" imgH="5270500" progId="Equation.DSMT4">
                  <p:embed/>
                  <p:pic>
                    <p:nvPicPr>
                      <p:cNvPr id="4104" name="Object 8">
                        <a:extLst>
                          <a:ext uri="{FF2B5EF4-FFF2-40B4-BE49-F238E27FC236}">
                            <a16:creationId xmlns:a16="http://schemas.microsoft.com/office/drawing/2014/main" id="{5BBC5D04-B0B5-524F-9BD9-CDA5AE2B3B0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24600" y="3276600"/>
                        <a:ext cx="14097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5" name="Object 9">
            <a:extLst>
              <a:ext uri="{FF2B5EF4-FFF2-40B4-BE49-F238E27FC236}">
                <a16:creationId xmlns:a16="http://schemas.microsoft.com/office/drawing/2014/main" id="{469662CC-F68C-B143-A4D6-57BB4B7BD34D}"/>
              </a:ext>
            </a:extLst>
          </p:cNvPr>
          <p:cNvGraphicFramePr>
            <a:graphicFrameLocks noChangeAspect="1"/>
          </p:cNvGraphicFramePr>
          <p:nvPr/>
        </p:nvGraphicFramePr>
        <p:xfrm>
          <a:off x="6324600" y="2743200"/>
          <a:ext cx="1677988" cy="569913"/>
        </p:xfrm>
        <a:graphic>
          <a:graphicData uri="http://schemas.openxmlformats.org/presentationml/2006/ole">
            <mc:AlternateContent xmlns:mc="http://schemas.openxmlformats.org/markup-compatibility/2006">
              <mc:Choice xmlns:v="urn:schemas-microsoft-com:vml" Requires="v">
                <p:oleObj spid="_x0000_s2558" name="Equation" r:id="rId15" imgW="14630400" imgH="4978400" progId="Equation.DSMT4">
                  <p:embed/>
                </p:oleObj>
              </mc:Choice>
              <mc:Fallback>
                <p:oleObj name="Equation" r:id="rId15" imgW="14630400" imgH="4978400" progId="Equation.DSMT4">
                  <p:embed/>
                  <p:pic>
                    <p:nvPicPr>
                      <p:cNvPr id="4105" name="Object 9">
                        <a:extLst>
                          <a:ext uri="{FF2B5EF4-FFF2-40B4-BE49-F238E27FC236}">
                            <a16:creationId xmlns:a16="http://schemas.microsoft.com/office/drawing/2014/main" id="{469662CC-F68C-B143-A4D6-57BB4B7BD34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24600" y="2743200"/>
                        <a:ext cx="1677988" cy="56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493BF656-1B55-5249-827C-7DF12E7DF142}"/>
              </a:ext>
            </a:extLst>
          </p:cNvPr>
          <p:cNvSpPr txBox="1"/>
          <p:nvPr/>
        </p:nvSpPr>
        <p:spPr>
          <a:xfrm>
            <a:off x="685800" y="5029200"/>
            <a:ext cx="8233505" cy="1569660"/>
          </a:xfrm>
          <a:prstGeom prst="rect">
            <a:avLst/>
          </a:prstGeom>
          <a:noFill/>
        </p:spPr>
        <p:txBody>
          <a:bodyPr wrap="square" rtlCol="0">
            <a:spAutoFit/>
          </a:bodyPr>
          <a:lstStyle/>
          <a:p>
            <a:r>
              <a:rPr lang="en-US" altLang="en-US" sz="2400" dirty="0">
                <a:latin typeface="Avenir Book" panose="02000503020000020003" pitchFamily="2" charset="0"/>
              </a:rPr>
              <a:t>Our students arrive at our higher-level courses from a wide variety of backgrounds. Gaps are inevitable no matter how well we put together a developmental curriculum.</a:t>
            </a:r>
          </a:p>
          <a:p>
            <a:endParaRPr lang="en-US" sz="2400" dirty="0">
              <a:latin typeface="Avenir Book" panose="02000503020000020003" pitchFamily="2" charset="0"/>
            </a:endParaRPr>
          </a:p>
        </p:txBody>
      </p:sp>
    </p:spTree>
    <p:extLst>
      <p:ext uri="{BB962C8B-B14F-4D97-AF65-F5344CB8AC3E}">
        <p14:creationId xmlns:p14="http://schemas.microsoft.com/office/powerpoint/2010/main" val="13160588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2000"/>
                                        <p:tgtEl>
                                          <p:spTgt spid="4107"/>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135174">
                                            <p:txEl>
                                              <p:pRg st="0" end="0"/>
                                            </p:txEl>
                                          </p:spTgt>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2000"/>
                                        <p:tgtEl>
                                          <p:spTgt spid="4103"/>
                                        </p:tgtEl>
                                      </p:cBhvr>
                                    </p:animEffect>
                                  </p:childTnLst>
                                </p:cTn>
                              </p:par>
                              <p:par>
                                <p:cTn id="13" presetID="10" presetClass="entr" presetSubtype="0" fill="hold" nodeType="with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fade">
                                      <p:cBhvr>
                                        <p:cTn id="15" dur="2000"/>
                                        <p:tgtEl>
                                          <p:spTgt spid="4101"/>
                                        </p:tgtEl>
                                      </p:cBhvr>
                                    </p:animEffect>
                                  </p:childTnLst>
                                </p:cTn>
                              </p:par>
                              <p:par>
                                <p:cTn id="16" presetID="10" presetClass="entr" presetSubtype="0"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2000"/>
                                        <p:tgtEl>
                                          <p:spTgt spid="4100"/>
                                        </p:tgtEl>
                                      </p:cBhvr>
                                    </p:animEffect>
                                  </p:childTnLst>
                                </p:cTn>
                              </p:par>
                              <p:par>
                                <p:cTn id="19" presetID="10" presetClass="entr" presetSubtype="0" fill="hold" nodeType="withEffect">
                                  <p:stCondLst>
                                    <p:cond delay="0"/>
                                  </p:stCondLst>
                                  <p:childTnLst>
                                    <p:set>
                                      <p:cBhvr>
                                        <p:cTn id="20" dur="1" fill="hold">
                                          <p:stCondLst>
                                            <p:cond delay="0"/>
                                          </p:stCondLst>
                                        </p:cTn>
                                        <p:tgtEl>
                                          <p:spTgt spid="4102"/>
                                        </p:tgtEl>
                                        <p:attrNameLst>
                                          <p:attrName>style.visibility</p:attrName>
                                        </p:attrNameLst>
                                      </p:cBhvr>
                                      <p:to>
                                        <p:strVal val="visible"/>
                                      </p:to>
                                    </p:set>
                                    <p:animEffect transition="in" filter="fade">
                                      <p:cBhvr>
                                        <p:cTn id="21" dur="2000"/>
                                        <p:tgtEl>
                                          <p:spTgt spid="41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35174">
                                            <p:txEl>
                                              <p:pRg st="1" end="1"/>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4105"/>
                                        </p:tgtEl>
                                        <p:attrNameLst>
                                          <p:attrName>style.visibility</p:attrName>
                                        </p:attrNameLst>
                                      </p:cBhvr>
                                      <p:to>
                                        <p:strVal val="visible"/>
                                      </p:to>
                                    </p:set>
                                    <p:animEffect transition="in" filter="fade">
                                      <p:cBhvr>
                                        <p:cTn id="28" dur="2000"/>
                                        <p:tgtEl>
                                          <p:spTgt spid="410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35174">
                                            <p:txEl>
                                              <p:pRg st="2" end="2"/>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4104"/>
                                        </p:tgtEl>
                                        <p:attrNameLst>
                                          <p:attrName>style.visibility</p:attrName>
                                        </p:attrNameLst>
                                      </p:cBhvr>
                                      <p:to>
                                        <p:strVal val="visible"/>
                                      </p:to>
                                    </p:set>
                                    <p:animEffect transition="in" filter="fade">
                                      <p:cBhvr>
                                        <p:cTn id="35" dur="2000"/>
                                        <p:tgtEl>
                                          <p:spTgt spid="410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135174">
                                            <p:txEl>
                                              <p:pRg st="3" end="3"/>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135174">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build="p" autoUpdateAnimBg="0"/>
      <p:bldP spid="2" grpId="0"/>
    </p:bldLst>
  </p:timing>
</p:sld>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op">
  <a:themeElements>
    <a:clrScheme name="Custom 1">
      <a:dk1>
        <a:sysClr val="windowText" lastClr="000000"/>
      </a:dk1>
      <a:lt1>
        <a:sysClr val="window" lastClr="FFFFFF"/>
      </a:lt1>
      <a:dk2>
        <a:srgbClr val="775F55"/>
      </a:dk2>
      <a:lt2>
        <a:srgbClr val="EBDDC3"/>
      </a:lt2>
      <a:accent1>
        <a:srgbClr val="FF0000"/>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Z_Qualifying Exam Formatted A">
  <a:themeElements>
    <a:clrScheme name="Z_Qualifying Exam Formatted A 1">
      <a:dk1>
        <a:srgbClr val="000000"/>
      </a:dk1>
      <a:lt1>
        <a:srgbClr val="FFFFFF"/>
      </a:lt1>
      <a:dk2>
        <a:srgbClr val="646B86"/>
      </a:dk2>
      <a:lt2>
        <a:srgbClr val="C5D1D7"/>
      </a:lt2>
      <a:accent1>
        <a:srgbClr val="D16349"/>
      </a:accent1>
      <a:accent2>
        <a:srgbClr val="CCB400"/>
      </a:accent2>
      <a:accent3>
        <a:srgbClr val="FFFFFF"/>
      </a:accent3>
      <a:accent4>
        <a:srgbClr val="000000"/>
      </a:accent4>
      <a:accent5>
        <a:srgbClr val="E5B7B1"/>
      </a:accent5>
      <a:accent6>
        <a:srgbClr val="B9A300"/>
      </a:accent6>
      <a:hlink>
        <a:srgbClr val="00A3D6"/>
      </a:hlink>
      <a:folHlink>
        <a:srgbClr val="694F07"/>
      </a:folHlink>
    </a:clrScheme>
    <a:fontScheme name="Z_Qualifying Exam Formatted A">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Z_Qualifying Exam Formatted A 1">
        <a:dk1>
          <a:srgbClr val="000000"/>
        </a:dk1>
        <a:lt1>
          <a:srgbClr val="FFFFFF"/>
        </a:lt1>
        <a:dk2>
          <a:srgbClr val="646B86"/>
        </a:dk2>
        <a:lt2>
          <a:srgbClr val="C5D1D7"/>
        </a:lt2>
        <a:accent1>
          <a:srgbClr val="D16349"/>
        </a:accent1>
        <a:accent2>
          <a:srgbClr val="CCB400"/>
        </a:accent2>
        <a:accent3>
          <a:srgbClr val="FFFFFF"/>
        </a:accent3>
        <a:accent4>
          <a:srgbClr val="000000"/>
        </a:accent4>
        <a:accent5>
          <a:srgbClr val="E5B7B1"/>
        </a:accent5>
        <a:accent6>
          <a:srgbClr val="B9A300"/>
        </a:accent6>
        <a:hlink>
          <a:srgbClr val="00A3D6"/>
        </a:hlink>
        <a:folHlink>
          <a:srgbClr val="694F0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Training</Template>
  <TotalTime>0</TotalTime>
  <Words>2392</Words>
  <Application>Microsoft Macintosh PowerPoint</Application>
  <PresentationFormat>On-screen Show (4:3)</PresentationFormat>
  <Paragraphs>432</Paragraphs>
  <Slides>39</Slides>
  <Notes>20</Notes>
  <HiddenSlides>0</HiddenSlides>
  <MMClips>0</MMClips>
  <ScaleCrop>false</ScaleCrop>
  <HeadingPairs>
    <vt:vector size="8" baseType="variant">
      <vt:variant>
        <vt:lpstr>Fonts Used</vt:lpstr>
      </vt:variant>
      <vt:variant>
        <vt:i4>18</vt:i4>
      </vt:variant>
      <vt:variant>
        <vt:lpstr>Theme</vt:lpstr>
      </vt:variant>
      <vt:variant>
        <vt:i4>4</vt:i4>
      </vt:variant>
      <vt:variant>
        <vt:lpstr>Embedded OLE Servers</vt:lpstr>
      </vt:variant>
      <vt:variant>
        <vt:i4>1</vt:i4>
      </vt:variant>
      <vt:variant>
        <vt:lpstr>Slide Titles</vt:lpstr>
      </vt:variant>
      <vt:variant>
        <vt:i4>39</vt:i4>
      </vt:variant>
    </vt:vector>
  </HeadingPairs>
  <TitlesOfParts>
    <vt:vector size="62" baseType="lpstr">
      <vt:lpstr>ＭＳ Ｐゴシック</vt:lpstr>
      <vt:lpstr>Arial</vt:lpstr>
      <vt:lpstr>Avenir Black</vt:lpstr>
      <vt:lpstr>Avenir Book</vt:lpstr>
      <vt:lpstr>Avenir Heavy</vt:lpstr>
      <vt:lpstr>Avenir Roman</vt:lpstr>
      <vt:lpstr>Bodoni 72 Book</vt:lpstr>
      <vt:lpstr>Bodoni MT</vt:lpstr>
      <vt:lpstr>Calibri</vt:lpstr>
      <vt:lpstr>Cambria Math</vt:lpstr>
      <vt:lpstr>Franklin Gothic Book</vt:lpstr>
      <vt:lpstr>Georgia</vt:lpstr>
      <vt:lpstr>Helvetica Neue</vt:lpstr>
      <vt:lpstr>MathJax_Main</vt:lpstr>
      <vt:lpstr>MathJax_Math-italic</vt:lpstr>
      <vt:lpstr>Tahoma</vt:lpstr>
      <vt:lpstr>Wingdings</vt:lpstr>
      <vt:lpstr>Wingdings 2</vt:lpstr>
      <vt:lpstr>Training</vt:lpstr>
      <vt:lpstr>Crop</vt:lpstr>
      <vt:lpstr>Simple Light</vt:lpstr>
      <vt:lpstr>Z_Qualifying Exam Formatted A</vt:lpstr>
      <vt:lpstr>Equation</vt:lpstr>
      <vt:lpstr>       Reinventing the Rigorous Foundations of Calculus in a  Bridge Course </vt:lpstr>
      <vt:lpstr>What is a mathematics bridge course?</vt:lpstr>
      <vt:lpstr>You may ask yourself  "How did I get here?"</vt:lpstr>
      <vt:lpstr>Math 205:  A Bridge To                    University Mathematics</vt:lpstr>
      <vt:lpstr>The Evolution of Math 299</vt:lpstr>
      <vt:lpstr>The Evolution of Math 205</vt:lpstr>
      <vt:lpstr>The Evolution of Math 205</vt:lpstr>
      <vt:lpstr>PowerPoint Presentation</vt:lpstr>
      <vt:lpstr>What are some of the challenges that students encounter as they transition to more abstract mathematics?</vt:lpstr>
      <vt:lpstr>Hans Freudenthal (1905 – 1990)</vt:lpstr>
      <vt:lpstr>PowerPoint Presentation</vt:lpstr>
      <vt:lpstr>Realistic Mathematics Education </vt:lpstr>
      <vt:lpstr>RME in the classroom</vt:lpstr>
      <vt:lpstr>Benefits of guided reinvention</vt:lpstr>
      <vt:lpstr>Reinventing rigorous foundations of calculus</vt:lpstr>
      <vt:lpstr>ASPIRE in Math Project Proposal</vt:lpstr>
      <vt:lpstr>ASPIRE in Math Project Proposal </vt:lpstr>
      <vt:lpstr>My involvement and research interests</vt:lpstr>
      <vt:lpstr>Classroom Setup and Swivl® </vt:lpstr>
      <vt:lpstr>PowerPoint Presentation</vt:lpstr>
      <vt:lpstr>What is EQUIP?</vt:lpstr>
      <vt:lpstr>Using EQUIP for this project</vt:lpstr>
      <vt:lpstr>Student Perspectives on MTH-205</vt:lpstr>
      <vt:lpstr>Students’ Mathematical Backgrounds</vt:lpstr>
      <vt:lpstr>Structure of MTH-205</vt:lpstr>
      <vt:lpstr>PowerPoint Presentation</vt:lpstr>
      <vt:lpstr>The Bisection Method</vt:lpstr>
      <vt:lpstr>How the Bisection Method Works</vt:lpstr>
      <vt:lpstr>Step 1: Find a_1 and b_1 </vt:lpstr>
      <vt:lpstr>Step 2: Find m_1 – The First Midpoint</vt:lpstr>
      <vt:lpstr>Step 3:  Redefine the Bounds</vt:lpstr>
      <vt:lpstr>Conjectures About the Bisection Method</vt:lpstr>
      <vt:lpstr>The Decimal Expansion Method</vt:lpstr>
      <vt:lpstr>How the Decimal Expansion Method Works</vt:lpstr>
      <vt:lpstr>How the Decimal Expansion Method Works</vt:lpstr>
      <vt:lpstr>Comparison of Approximation Methods</vt:lpstr>
      <vt:lpstr>Student Takeaways</vt:lpstr>
      <vt:lpstr>Usefulness as a Bridge Course</vt:lpstr>
      <vt:lpstr>A final thought to ponder: </vt:lpstr>
    </vt:vector>
  </TitlesOfParts>
  <Manager/>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2016-01-12T17:47:54Z</dcterms:created>
  <dcterms:modified xsi:type="dcterms:W3CDTF">2019-04-28T00:22:03Z</dcterms:modified>
</cp:coreProperties>
</file>