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Roboto Slab" panose="020B0604020202020204" charset="0"/>
      <p:regular r:id="rId44"/>
      <p:bold r:id="rId45"/>
    </p:embeddedFont>
    <p:embeddedFont>
      <p:font typeface="Chivo"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F0F6D9-BBB2-4A06-9F0A-634AC353A17F}">
  <a:tblStyle styleId="{90F0F6D9-BBB2-4A06-9F0A-634AC353A17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have more than one person from your institution, please join separate groups.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68a51dec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68a51dec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568a51dec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568a51dec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68a51dec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568a51dec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68a51dec8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68a51dec8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68a51dec8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68a51dec8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68a51dec8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568a51dec8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68a51dec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568a51dec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helping students practice the skills they need, we hope that students need to spend less time on prerequisite topics and more time on course content. </a:t>
            </a:r>
            <a:endParaRPr/>
          </a:p>
          <a:p>
            <a:pPr marL="0" lvl="0" indent="0" algn="l" rtl="0">
              <a:spcBef>
                <a:spcPts val="0"/>
              </a:spcBef>
              <a:spcAft>
                <a:spcPts val="0"/>
              </a:spcAft>
              <a:buNone/>
            </a:pPr>
            <a:endParaRPr/>
          </a:p>
          <a:p>
            <a:pPr marL="0" lvl="0" indent="0" algn="l" rtl="0">
              <a:spcBef>
                <a:spcPts val="0"/>
              </a:spcBef>
              <a:spcAft>
                <a:spcPts val="0"/>
              </a:spcAft>
              <a:buNone/>
            </a:pPr>
            <a:r>
              <a:rPr lang="en"/>
              <a:t>Time in terms of class time, student time in getting focused and personalized review of difficult concepts, faculty time in assessing prerequisite concepts students are weak in,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68a51dec8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68a51dec8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568a51dec8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568a51dec8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Along with everyone else in higher education we are learning how to integrate success skills into our courses. To be clear here are a few success skills we have identified and are trying to help our students develop; organization, metacognition, growth mindset, communication skills, and how to study. We have used a variety of methods to help students develop these skills, ranging from binder checklists, using freely available resources like Samford University’s video series </a:t>
            </a:r>
            <a:r>
              <a:rPr lang="en" i="1"/>
              <a:t>How to Study</a:t>
            </a:r>
            <a:r>
              <a:rPr lang="en"/>
              <a:t> and PCC’s </a:t>
            </a:r>
            <a:r>
              <a:rPr lang="en" i="1"/>
              <a:t>Introduction to Math Study Skills</a:t>
            </a:r>
            <a:r>
              <a:rPr lang="en"/>
              <a:t>, students creating study schedules and reflecting on how they are managing their time, and a variety of other methods. </a:t>
            </a:r>
            <a:endParaRPr/>
          </a:p>
          <a:p>
            <a:pPr marL="0" lvl="0" indent="0" algn="l" rtl="0">
              <a:spcBef>
                <a:spcPts val="0"/>
              </a:spcBef>
              <a:spcAft>
                <a:spcPts val="0"/>
              </a:spcAft>
              <a:buNone/>
            </a:pPr>
            <a:endParaRPr/>
          </a:p>
          <a:p>
            <a:pPr marL="0" lvl="0" indent="0" algn="l" rtl="0">
              <a:spcBef>
                <a:spcPts val="0"/>
              </a:spcBef>
              <a:spcAft>
                <a:spcPts val="0"/>
              </a:spcAft>
              <a:buNone/>
            </a:pPr>
            <a:r>
              <a:rPr lang="en"/>
              <a:t>What have you done to help students develop success skills?</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69018724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569018724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Structural, pedagogical, and student experience changes. Success skills, growth mindset, productive persistence. Corequisite support courses have been running for a year, with a look towards continuous improvement.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68a51dec8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68a51dec8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8b7cec2f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58b7cec2f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8b7cec2f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58b7cec2f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6a7d1efc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6a7d1efc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56a73256e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56a73256e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6c49162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56c49162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8b7cec2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58b7cec2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6a7d1efc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56a7d1efc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68a51dec8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568a51dec8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56a73256e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56a73256e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6a73256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6a73256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6a73256e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56a73256e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56a73256e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56a73256e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56a73256e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56a73256e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5694cd56_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35694cd56_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6a7d1efc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6a7d1efc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68a51dec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68a51dec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Co-Requisite Support courses (also called Co-Requisite Remediation, or Supplemental Instruction) are designed to help students who place into pre-college math courses successfully pass college-level math courses. The course content of support courses is identical to the standard courses, however the support courses address deficiencies in prerequisite skills. It is recommended that faculty reuse as much material from MATH105 as you can; homework assignments, lectures and activities, assessments, etc.</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68a51dec8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68a51dec8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fairly common approach of doubling the number of contact hours, and using this time to address prerequisite materials.</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68a51dec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68a51dec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Unfortunately our stakeholders (instructional committees, Financial Aid, and others) took issue with this two to one ratio of contact hours to credit hours.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568a51dec8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568a51dec8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68a51dec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68a51dec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20" y="-200"/>
            <a:ext cx="9143821" cy="5142886"/>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txBox="1">
            <a:spLocks noGrp="1"/>
          </p:cNvSpPr>
          <p:nvPr>
            <p:ph type="ctrTitle"/>
          </p:nvPr>
        </p:nvSpPr>
        <p:spPr>
          <a:xfrm>
            <a:off x="457200" y="799275"/>
            <a:ext cx="5486400" cy="3182100"/>
          </a:xfrm>
          <a:prstGeom prst="rect">
            <a:avLst/>
          </a:prstGeom>
        </p:spPr>
        <p:txBody>
          <a:bodyPr spcFirstLastPara="1" wrap="square" lIns="0" tIns="0" rIns="0" bIns="0" anchor="t" anchorCtr="0"/>
          <a:lstStyle>
            <a:lvl1pPr lvl="0">
              <a:spcBef>
                <a:spcPts val="0"/>
              </a:spcBef>
              <a:spcAft>
                <a:spcPts val="0"/>
              </a:spcAft>
              <a:buSzPts val="5800"/>
              <a:buNone/>
              <a:defRPr sz="5800"/>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grpSp>
        <p:nvGrpSpPr>
          <p:cNvPr id="116" name="Google Shape;116;p11"/>
          <p:cNvGrpSpPr/>
          <p:nvPr/>
        </p:nvGrpSpPr>
        <p:grpSpPr>
          <a:xfrm>
            <a:off x="-120" y="0"/>
            <a:ext cx="9143821" cy="5144623"/>
            <a:chOff x="2973586" y="0"/>
            <a:chExt cx="2856819" cy="1607343"/>
          </a:xfrm>
        </p:grpSpPr>
        <p:sp>
          <p:nvSpPr>
            <p:cNvPr id="117" name="Google Shape;117;p11"/>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1"/>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1"/>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1"/>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1"/>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2" name="Google Shape;122;p11"/>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BLANK_1">
    <p:spTree>
      <p:nvGrpSpPr>
        <p:cNvPr id="1" name="Shape 123"/>
        <p:cNvGrpSpPr/>
        <p:nvPr/>
      </p:nvGrpSpPr>
      <p:grpSpPr>
        <a:xfrm>
          <a:off x="0" y="0"/>
          <a:ext cx="0" cy="0"/>
          <a:chOff x="0" y="0"/>
          <a:chExt cx="0" cy="0"/>
        </a:xfrm>
      </p:grpSpPr>
      <p:grpSp>
        <p:nvGrpSpPr>
          <p:cNvPr id="124" name="Google Shape;124;p12"/>
          <p:cNvGrpSpPr/>
          <p:nvPr/>
        </p:nvGrpSpPr>
        <p:grpSpPr>
          <a:xfrm>
            <a:off x="-238" y="-200"/>
            <a:ext cx="9143821" cy="5143302"/>
            <a:chOff x="6316957" y="5250656"/>
            <a:chExt cx="2856819" cy="1606930"/>
          </a:xfrm>
        </p:grpSpPr>
        <p:sp>
          <p:nvSpPr>
            <p:cNvPr id="125" name="Google Shape;125;p12"/>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 name="Google Shape;135;p12"/>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grpSp>
        <p:nvGrpSpPr>
          <p:cNvPr id="21" name="Google Shape;21;p3"/>
          <p:cNvGrpSpPr/>
          <p:nvPr/>
        </p:nvGrpSpPr>
        <p:grpSpPr>
          <a:xfrm>
            <a:off x="-120"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2"/>
        <p:cNvGrpSpPr/>
        <p:nvPr/>
      </p:nvGrpSpPr>
      <p:grpSpPr>
        <a:xfrm>
          <a:off x="0" y="0"/>
          <a:ext cx="0" cy="0"/>
          <a:chOff x="0" y="0"/>
          <a:chExt cx="0" cy="0"/>
        </a:xfrm>
      </p:grpSpPr>
      <p:grpSp>
        <p:nvGrpSpPr>
          <p:cNvPr id="33" name="Google Shape;33;p4"/>
          <p:cNvGrpSpPr/>
          <p:nvPr/>
        </p:nvGrpSpPr>
        <p:grpSpPr>
          <a:xfrm>
            <a:off x="-238" y="-200"/>
            <a:ext cx="9143821" cy="5143302"/>
            <a:chOff x="6316957" y="5250656"/>
            <a:chExt cx="2856819" cy="1606930"/>
          </a:xfrm>
        </p:grpSpPr>
        <p:sp>
          <p:nvSpPr>
            <p:cNvPr id="34" name="Google Shape;34;p4"/>
            <p:cNvSpPr/>
            <p:nvPr/>
          </p:nvSpPr>
          <p:spPr>
            <a:xfrm>
              <a:off x="6316957" y="6351571"/>
              <a:ext cx="2856819" cy="506015"/>
            </a:xfrm>
            <a:custGeom>
              <a:avLst/>
              <a:gdLst/>
              <a:ahLst/>
              <a:cxnLst/>
              <a:rect l="l" t="t" r="r" b="b"/>
              <a:pathLst>
                <a:path w="2856819" h="506015" extrusionOk="0">
                  <a:moveTo>
                    <a:pt x="0" y="506429"/>
                  </a:moveTo>
                  <a:lnTo>
                    <a:pt x="2856819" y="506429"/>
                  </a:lnTo>
                  <a:lnTo>
                    <a:pt x="2856819" y="0"/>
                  </a:lnTo>
                  <a:lnTo>
                    <a:pt x="0" y="503856"/>
                  </a:lnTo>
                  <a:lnTo>
                    <a:pt x="0" y="50642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4"/>
            <p:cNvSpPr/>
            <p:nvPr/>
          </p:nvSpPr>
          <p:spPr>
            <a:xfrm>
              <a:off x="7306428" y="5250656"/>
              <a:ext cx="1434361" cy="253007"/>
            </a:xfrm>
            <a:custGeom>
              <a:avLst/>
              <a:gdLst/>
              <a:ahLst/>
              <a:cxnLst/>
              <a:rect l="l" t="t" r="r" b="b"/>
              <a:pathLst>
                <a:path w="1434361" h="253007" extrusionOk="0">
                  <a:moveTo>
                    <a:pt x="481099" y="0"/>
                  </a:moveTo>
                  <a:lnTo>
                    <a:pt x="0" y="84851"/>
                  </a:lnTo>
                  <a:lnTo>
                    <a:pt x="0" y="253027"/>
                  </a:lnTo>
                  <a:lnTo>
                    <a:pt x="1434642" y="0"/>
                  </a:lnTo>
                  <a:lnTo>
                    <a:pt x="481099"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4"/>
            <p:cNvSpPr/>
            <p:nvPr/>
          </p:nvSpPr>
          <p:spPr>
            <a:xfrm>
              <a:off x="6316957" y="6512738"/>
              <a:ext cx="989471" cy="342304"/>
            </a:xfrm>
            <a:custGeom>
              <a:avLst/>
              <a:gdLst/>
              <a:ahLst/>
              <a:cxnLst/>
              <a:rect l="l" t="t" r="r" b="b"/>
              <a:pathLst>
                <a:path w="989471" h="342304" extrusionOk="0">
                  <a:moveTo>
                    <a:pt x="0" y="174513"/>
                  </a:moveTo>
                  <a:lnTo>
                    <a:pt x="0" y="342688"/>
                  </a:lnTo>
                  <a:lnTo>
                    <a:pt x="989471" y="168176"/>
                  </a:lnTo>
                  <a:lnTo>
                    <a:pt x="989471" y="0"/>
                  </a:lnTo>
                  <a:lnTo>
                    <a:pt x="0" y="174513"/>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8885118" y="6183395"/>
              <a:ext cx="288657" cy="218777"/>
            </a:xfrm>
            <a:custGeom>
              <a:avLst/>
              <a:gdLst/>
              <a:ahLst/>
              <a:cxnLst/>
              <a:rect l="l" t="t" r="r" b="b"/>
              <a:pathLst>
                <a:path w="288657" h="218777" extrusionOk="0">
                  <a:moveTo>
                    <a:pt x="288658" y="0"/>
                  </a:moveTo>
                  <a:lnTo>
                    <a:pt x="0" y="50911"/>
                  </a:lnTo>
                  <a:lnTo>
                    <a:pt x="0" y="219087"/>
                  </a:lnTo>
                  <a:lnTo>
                    <a:pt x="288658" y="168176"/>
                  </a:lnTo>
                  <a:lnTo>
                    <a:pt x="288658"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6316957" y="6431950"/>
              <a:ext cx="493991" cy="254496"/>
            </a:xfrm>
            <a:custGeom>
              <a:avLst/>
              <a:gdLst/>
              <a:ahLst/>
              <a:cxnLst/>
              <a:rect l="l" t="t" r="r" b="b"/>
              <a:pathLst>
                <a:path w="493991" h="254496" extrusionOk="0">
                  <a:moveTo>
                    <a:pt x="0" y="87125"/>
                  </a:moveTo>
                  <a:lnTo>
                    <a:pt x="0" y="255301"/>
                  </a:lnTo>
                  <a:lnTo>
                    <a:pt x="493992" y="168176"/>
                  </a:lnTo>
                  <a:lnTo>
                    <a:pt x="493992" y="0"/>
                  </a:lnTo>
                  <a:lnTo>
                    <a:pt x="0" y="871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9029447" y="6015219"/>
              <a:ext cx="144328" cy="193476"/>
            </a:xfrm>
            <a:custGeom>
              <a:avLst/>
              <a:gdLst/>
              <a:ahLst/>
              <a:cxnLst/>
              <a:rect l="l" t="t" r="r" b="b"/>
              <a:pathLst>
                <a:path w="144328" h="193476" extrusionOk="0">
                  <a:moveTo>
                    <a:pt x="144329" y="0"/>
                  </a:moveTo>
                  <a:lnTo>
                    <a:pt x="0" y="25456"/>
                  </a:lnTo>
                  <a:lnTo>
                    <a:pt x="0" y="193632"/>
                  </a:lnTo>
                  <a:lnTo>
                    <a:pt x="144329" y="168176"/>
                  </a:lnTo>
                  <a:lnTo>
                    <a:pt x="144329"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8224479" y="5847043"/>
              <a:ext cx="949297" cy="334863"/>
            </a:xfrm>
            <a:custGeom>
              <a:avLst/>
              <a:gdLst/>
              <a:ahLst/>
              <a:cxnLst/>
              <a:rect l="l" t="t" r="r" b="b"/>
              <a:pathLst>
                <a:path w="949297" h="334863" extrusionOk="0">
                  <a:moveTo>
                    <a:pt x="949297" y="0"/>
                  </a:moveTo>
                  <a:lnTo>
                    <a:pt x="0" y="167427"/>
                  </a:lnTo>
                  <a:lnTo>
                    <a:pt x="0" y="335603"/>
                  </a:lnTo>
                  <a:lnTo>
                    <a:pt x="949297" y="168176"/>
                  </a:lnTo>
                  <a:lnTo>
                    <a:pt x="949297"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6677035" y="5840035"/>
              <a:ext cx="629392" cy="278308"/>
            </a:xfrm>
            <a:custGeom>
              <a:avLst/>
              <a:gdLst/>
              <a:ahLst/>
              <a:cxnLst/>
              <a:rect l="l" t="t" r="r" b="b"/>
              <a:pathLst>
                <a:path w="629392" h="278308" extrusionOk="0">
                  <a:moveTo>
                    <a:pt x="0" y="111005"/>
                  </a:moveTo>
                  <a:lnTo>
                    <a:pt x="0" y="279181"/>
                  </a:lnTo>
                  <a:lnTo>
                    <a:pt x="629393" y="168176"/>
                  </a:lnTo>
                  <a:lnTo>
                    <a:pt x="629393" y="0"/>
                  </a:lnTo>
                  <a:lnTo>
                    <a:pt x="0" y="111005"/>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6316957" y="5716734"/>
              <a:ext cx="735035" cy="297656"/>
            </a:xfrm>
            <a:custGeom>
              <a:avLst/>
              <a:gdLst/>
              <a:ahLst/>
              <a:cxnLst/>
              <a:rect l="l" t="t" r="r" b="b"/>
              <a:pathLst>
                <a:path w="735035" h="297656" extrusionOk="0">
                  <a:moveTo>
                    <a:pt x="0" y="129638"/>
                  </a:moveTo>
                  <a:lnTo>
                    <a:pt x="0" y="297814"/>
                  </a:lnTo>
                  <a:lnTo>
                    <a:pt x="735036" y="168176"/>
                  </a:lnTo>
                  <a:lnTo>
                    <a:pt x="735036" y="0"/>
                  </a:lnTo>
                  <a:lnTo>
                    <a:pt x="0" y="129638"/>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8703591" y="5342516"/>
              <a:ext cx="470184" cy="250031"/>
            </a:xfrm>
            <a:custGeom>
              <a:avLst/>
              <a:gdLst/>
              <a:ahLst/>
              <a:cxnLst/>
              <a:rect l="l" t="t" r="r" b="b"/>
              <a:pathLst>
                <a:path w="470184" h="250031" extrusionOk="0">
                  <a:moveTo>
                    <a:pt x="470185" y="0"/>
                  </a:moveTo>
                  <a:lnTo>
                    <a:pt x="0" y="82927"/>
                  </a:lnTo>
                  <a:lnTo>
                    <a:pt x="0" y="251103"/>
                  </a:lnTo>
                  <a:lnTo>
                    <a:pt x="470185" y="168176"/>
                  </a:lnTo>
                  <a:lnTo>
                    <a:pt x="470185"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 name="Google Shape;44;p4"/>
          <p:cNvSpPr txBox="1">
            <a:spLocks noGrp="1"/>
          </p:cNvSpPr>
          <p:nvPr>
            <p:ph type="body" idx="1"/>
          </p:nvPr>
        </p:nvSpPr>
        <p:spPr>
          <a:xfrm>
            <a:off x="1006900" y="677700"/>
            <a:ext cx="4936800" cy="3409800"/>
          </a:xfrm>
          <a:prstGeom prst="rect">
            <a:avLst/>
          </a:prstGeom>
        </p:spPr>
        <p:txBody>
          <a:bodyPr spcFirstLastPara="1" wrap="square" lIns="0" tIns="0" rIns="0" bIns="0" anchor="t" anchorCtr="0"/>
          <a:lstStyle>
            <a:lvl1pPr marL="457200" lvl="0" indent="-419100" rtl="0">
              <a:spcBef>
                <a:spcPts val="600"/>
              </a:spcBef>
              <a:spcAft>
                <a:spcPts val="0"/>
              </a:spcAft>
              <a:buClr>
                <a:srgbClr val="FFFFFF"/>
              </a:buClr>
              <a:buSzPts val="3000"/>
              <a:buChar char="▰"/>
              <a:defRPr sz="3000">
                <a:solidFill>
                  <a:srgbClr val="FFFFFF"/>
                </a:solidFill>
              </a:defRPr>
            </a:lvl1pPr>
            <a:lvl2pPr marL="914400" lvl="1" indent="-419100" rtl="0">
              <a:spcBef>
                <a:spcPts val="0"/>
              </a:spcBef>
              <a:spcAft>
                <a:spcPts val="0"/>
              </a:spcAft>
              <a:buClr>
                <a:srgbClr val="FFFFFF"/>
              </a:buClr>
              <a:buSzPts val="3000"/>
              <a:buChar char="▰"/>
              <a:defRPr sz="3000">
                <a:solidFill>
                  <a:srgbClr val="FFFFFF"/>
                </a:solidFill>
              </a:defRPr>
            </a:lvl2pPr>
            <a:lvl3pPr marL="1371600" lvl="2" indent="-419100" rtl="0">
              <a:spcBef>
                <a:spcPts val="0"/>
              </a:spcBef>
              <a:spcAft>
                <a:spcPts val="0"/>
              </a:spcAft>
              <a:buClr>
                <a:srgbClr val="FFFFFF"/>
              </a:buClr>
              <a:buSzPts val="3000"/>
              <a:buChar char="▰"/>
              <a:defRPr sz="3000">
                <a:solidFill>
                  <a:srgbClr val="FFFFFF"/>
                </a:solidFill>
              </a:defRPr>
            </a:lvl3pPr>
            <a:lvl4pPr marL="1828800" lvl="3" indent="-419100" rtl="0">
              <a:spcBef>
                <a:spcPts val="0"/>
              </a:spcBef>
              <a:spcAft>
                <a:spcPts val="0"/>
              </a:spcAft>
              <a:buClr>
                <a:srgbClr val="FFFFFF"/>
              </a:buClr>
              <a:buSzPts val="3000"/>
              <a:buChar char="▰"/>
              <a:defRPr sz="3000">
                <a:solidFill>
                  <a:srgbClr val="FFFFFF"/>
                </a:solidFill>
              </a:defRPr>
            </a:lvl4pPr>
            <a:lvl5pPr marL="2286000" lvl="4" indent="-419100" rtl="0">
              <a:spcBef>
                <a:spcPts val="0"/>
              </a:spcBef>
              <a:spcAft>
                <a:spcPts val="0"/>
              </a:spcAft>
              <a:buClr>
                <a:srgbClr val="FFFFFF"/>
              </a:buClr>
              <a:buSzPts val="3000"/>
              <a:buChar char="▰"/>
              <a:defRPr sz="3000">
                <a:solidFill>
                  <a:srgbClr val="FFFFFF"/>
                </a:solidFill>
              </a:defRPr>
            </a:lvl5pPr>
            <a:lvl6pPr marL="2743200" lvl="5" indent="-419100" rtl="0">
              <a:spcBef>
                <a:spcPts val="0"/>
              </a:spcBef>
              <a:spcAft>
                <a:spcPts val="0"/>
              </a:spcAft>
              <a:buClr>
                <a:srgbClr val="FFFFFF"/>
              </a:buClr>
              <a:buSzPts val="3000"/>
              <a:buChar char="▰"/>
              <a:defRPr sz="3000">
                <a:solidFill>
                  <a:srgbClr val="FFFFFF"/>
                </a:solidFill>
              </a:defRPr>
            </a:lvl6pPr>
            <a:lvl7pPr marL="3200400" lvl="6" indent="-419100" rtl="0">
              <a:spcBef>
                <a:spcPts val="0"/>
              </a:spcBef>
              <a:spcAft>
                <a:spcPts val="0"/>
              </a:spcAft>
              <a:buClr>
                <a:srgbClr val="FFFFFF"/>
              </a:buClr>
              <a:buSzPts val="3000"/>
              <a:buChar char="▰"/>
              <a:defRPr sz="3000">
                <a:solidFill>
                  <a:srgbClr val="FFFFFF"/>
                </a:solidFill>
              </a:defRPr>
            </a:lvl7pPr>
            <a:lvl8pPr marL="3657600" lvl="7" indent="-419100" rtl="0">
              <a:spcBef>
                <a:spcPts val="0"/>
              </a:spcBef>
              <a:spcAft>
                <a:spcPts val="0"/>
              </a:spcAft>
              <a:buClr>
                <a:srgbClr val="FFFFFF"/>
              </a:buClr>
              <a:buSzPts val="3000"/>
              <a:buChar char="▰"/>
              <a:defRPr sz="3000">
                <a:solidFill>
                  <a:srgbClr val="FFFFFF"/>
                </a:solidFill>
              </a:defRPr>
            </a:lvl8pPr>
            <a:lvl9pPr marL="4114800" lvl="8" indent="-419100">
              <a:spcBef>
                <a:spcPts val="0"/>
              </a:spcBef>
              <a:spcAft>
                <a:spcPts val="0"/>
              </a:spcAft>
              <a:buClr>
                <a:srgbClr val="FFFFFF"/>
              </a:buClr>
              <a:buSzPts val="3000"/>
              <a:buChar char="▰"/>
              <a:defRPr sz="3000">
                <a:solidFill>
                  <a:srgbClr val="FFFFFF"/>
                </a:solidFill>
              </a:defRPr>
            </a:lvl9pPr>
          </a:lstStyle>
          <a:p>
            <a:endParaRPr/>
          </a:p>
        </p:txBody>
      </p:sp>
      <p:sp>
        <p:nvSpPr>
          <p:cNvPr id="45" name="Google Shape;45;p4"/>
          <p:cNvSpPr txBox="1"/>
          <p:nvPr/>
        </p:nvSpPr>
        <p:spPr>
          <a:xfrm>
            <a:off x="239550" y="339696"/>
            <a:ext cx="777000" cy="6537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10000">
                <a:solidFill>
                  <a:srgbClr val="FFFFFF"/>
                </a:solidFill>
                <a:latin typeface="Chivo"/>
                <a:ea typeface="Chivo"/>
                <a:cs typeface="Chivo"/>
                <a:sym typeface="Chivo"/>
              </a:rPr>
              <a:t>“</a:t>
            </a:r>
            <a:endParaRPr sz="10000">
              <a:solidFill>
                <a:srgbClr val="FFFFFF"/>
              </a:solidFill>
              <a:latin typeface="Chivo"/>
              <a:ea typeface="Chivo"/>
              <a:cs typeface="Chivo"/>
              <a:sym typeface="Chivo"/>
            </a:endParaRPr>
          </a:p>
        </p:txBody>
      </p:sp>
      <p:sp>
        <p:nvSpPr>
          <p:cNvPr id="46" name="Google Shape;46;p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7"/>
        <p:cNvGrpSpPr/>
        <p:nvPr/>
      </p:nvGrpSpPr>
      <p:grpSpPr>
        <a:xfrm>
          <a:off x="0" y="0"/>
          <a:ext cx="0" cy="0"/>
          <a:chOff x="0" y="0"/>
          <a:chExt cx="0" cy="0"/>
        </a:xfrm>
      </p:grpSpPr>
      <p:grpSp>
        <p:nvGrpSpPr>
          <p:cNvPr id="48" name="Google Shape;48;p5"/>
          <p:cNvGrpSpPr/>
          <p:nvPr/>
        </p:nvGrpSpPr>
        <p:grpSpPr>
          <a:xfrm>
            <a:off x="-120" y="-106"/>
            <a:ext cx="9143821" cy="5143317"/>
            <a:chOff x="2973586" y="2777133"/>
            <a:chExt cx="2856819" cy="1606935"/>
          </a:xfrm>
        </p:grpSpPr>
        <p:sp>
          <p:nvSpPr>
            <p:cNvPr id="49" name="Google Shape;49;p5"/>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5"/>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5"/>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5"/>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5"/>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5"/>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5" name="Google Shape;55;p5"/>
          <p:cNvSpPr txBox="1">
            <a:spLocks noGrp="1"/>
          </p:cNvSpPr>
          <p:nvPr>
            <p:ph type="title"/>
          </p:nvPr>
        </p:nvSpPr>
        <p:spPr>
          <a:xfrm>
            <a:off x="457200" y="-100"/>
            <a:ext cx="5486400" cy="1814400"/>
          </a:xfrm>
          <a:prstGeom prst="rect">
            <a:avLst/>
          </a:prstGeom>
        </p:spPr>
        <p:txBody>
          <a:bodyPr spcFirstLastPara="1" wrap="square" lIns="0" tIns="0" rIns="0" bIns="0" anchor="ctr"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6" name="Google Shape;56;p5"/>
          <p:cNvSpPr txBox="1">
            <a:spLocks noGrp="1"/>
          </p:cNvSpPr>
          <p:nvPr>
            <p:ph type="body" idx="1"/>
          </p:nvPr>
        </p:nvSpPr>
        <p:spPr>
          <a:xfrm>
            <a:off x="3200400" y="1909300"/>
            <a:ext cx="5486400" cy="2764800"/>
          </a:xfrm>
          <a:prstGeom prst="rect">
            <a:avLst/>
          </a:prstGeom>
        </p:spPr>
        <p:txBody>
          <a:bodyPr spcFirstLastPara="1" wrap="square" lIns="0" tIns="0" rIns="0" bIns="0"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57" name="Google Shape;57;p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8"/>
        <p:cNvGrpSpPr/>
        <p:nvPr/>
      </p:nvGrpSpPr>
      <p:grpSpPr>
        <a:xfrm>
          <a:off x="0" y="0"/>
          <a:ext cx="0" cy="0"/>
          <a:chOff x="0" y="0"/>
          <a:chExt cx="0" cy="0"/>
        </a:xfrm>
      </p:grpSpPr>
      <p:grpSp>
        <p:nvGrpSpPr>
          <p:cNvPr id="59" name="Google Shape;59;p6"/>
          <p:cNvGrpSpPr/>
          <p:nvPr/>
        </p:nvGrpSpPr>
        <p:grpSpPr>
          <a:xfrm>
            <a:off x="-239" y="-106"/>
            <a:ext cx="9143821" cy="5143317"/>
            <a:chOff x="6361595" y="2777133"/>
            <a:chExt cx="2856819" cy="1606935"/>
          </a:xfrm>
        </p:grpSpPr>
        <p:sp>
          <p:nvSpPr>
            <p:cNvPr id="60" name="Google Shape;60;p6"/>
            <p:cNvSpPr/>
            <p:nvPr/>
          </p:nvSpPr>
          <p:spPr>
            <a:xfrm>
              <a:off x="6361595" y="3328877"/>
              <a:ext cx="2856819" cy="1055191"/>
            </a:xfrm>
            <a:custGeom>
              <a:avLst/>
              <a:gdLst/>
              <a:ahLst/>
              <a:cxnLst/>
              <a:rect l="l" t="t" r="r" b="b"/>
              <a:pathLst>
                <a:path w="2856819" h="1055191" extrusionOk="0">
                  <a:moveTo>
                    <a:pt x="0" y="1055599"/>
                  </a:moveTo>
                  <a:lnTo>
                    <a:pt x="2856819" y="1055599"/>
                  </a:lnTo>
                  <a:lnTo>
                    <a:pt x="2856819" y="0"/>
                  </a:lnTo>
                  <a:lnTo>
                    <a:pt x="0" y="503854"/>
                  </a:lnTo>
                  <a:lnTo>
                    <a:pt x="0" y="105559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6"/>
            <p:cNvSpPr/>
            <p:nvPr/>
          </p:nvSpPr>
          <p:spPr>
            <a:xfrm>
              <a:off x="6361595" y="3581367"/>
              <a:ext cx="471672" cy="250031"/>
            </a:xfrm>
            <a:custGeom>
              <a:avLst/>
              <a:gdLst/>
              <a:ahLst/>
              <a:cxnLst/>
              <a:rect l="l" t="t" r="r" b="b"/>
              <a:pathLst>
                <a:path w="471672" h="250031" extrusionOk="0">
                  <a:moveTo>
                    <a:pt x="0" y="83189"/>
                  </a:moveTo>
                  <a:lnTo>
                    <a:pt x="0" y="251365"/>
                  </a:lnTo>
                  <a:lnTo>
                    <a:pt x="471673" y="168176"/>
                  </a:lnTo>
                  <a:lnTo>
                    <a:pt x="471673" y="0"/>
                  </a:lnTo>
                  <a:lnTo>
                    <a:pt x="0" y="831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6"/>
            <p:cNvSpPr/>
            <p:nvPr/>
          </p:nvSpPr>
          <p:spPr>
            <a:xfrm>
              <a:off x="8188769" y="3160702"/>
              <a:ext cx="1029645" cy="349746"/>
            </a:xfrm>
            <a:custGeom>
              <a:avLst/>
              <a:gdLst/>
              <a:ahLst/>
              <a:cxnLst/>
              <a:rect l="l" t="t" r="r" b="b"/>
              <a:pathLst>
                <a:path w="1029645" h="349746" extrusionOk="0">
                  <a:moveTo>
                    <a:pt x="1029645" y="0"/>
                  </a:moveTo>
                  <a:lnTo>
                    <a:pt x="0" y="181597"/>
                  </a:lnTo>
                  <a:lnTo>
                    <a:pt x="0" y="349773"/>
                  </a:lnTo>
                  <a:lnTo>
                    <a:pt x="1029645" y="168176"/>
                  </a:lnTo>
                  <a:lnTo>
                    <a:pt x="1029645"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6"/>
            <p:cNvSpPr/>
            <p:nvPr/>
          </p:nvSpPr>
          <p:spPr>
            <a:xfrm>
              <a:off x="6361595" y="3343125"/>
              <a:ext cx="868949" cy="319980"/>
            </a:xfrm>
            <a:custGeom>
              <a:avLst/>
              <a:gdLst/>
              <a:ahLst/>
              <a:cxnLst/>
              <a:rect l="l" t="t" r="r" b="b"/>
              <a:pathLst>
                <a:path w="868949" h="319980" extrusionOk="0">
                  <a:moveTo>
                    <a:pt x="0" y="153256"/>
                  </a:moveTo>
                  <a:lnTo>
                    <a:pt x="0" y="321431"/>
                  </a:lnTo>
                  <a:lnTo>
                    <a:pt x="868949" y="168176"/>
                  </a:lnTo>
                  <a:lnTo>
                    <a:pt x="868949" y="0"/>
                  </a:lnTo>
                  <a:lnTo>
                    <a:pt x="0" y="153256"/>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6"/>
            <p:cNvSpPr/>
            <p:nvPr/>
          </p:nvSpPr>
          <p:spPr>
            <a:xfrm>
              <a:off x="6361595" y="3286479"/>
              <a:ext cx="236580" cy="209847"/>
            </a:xfrm>
            <a:custGeom>
              <a:avLst/>
              <a:gdLst/>
              <a:ahLst/>
              <a:cxnLst/>
              <a:rect l="l" t="t" r="r" b="b"/>
              <a:pathLst>
                <a:path w="236580" h="209847" extrusionOk="0">
                  <a:moveTo>
                    <a:pt x="0" y="41725"/>
                  </a:moveTo>
                  <a:lnTo>
                    <a:pt x="0" y="209901"/>
                  </a:lnTo>
                  <a:lnTo>
                    <a:pt x="236580" y="168176"/>
                  </a:lnTo>
                  <a:lnTo>
                    <a:pt x="236580" y="0"/>
                  </a:lnTo>
                  <a:lnTo>
                    <a:pt x="0" y="4172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6"/>
            <p:cNvSpPr/>
            <p:nvPr/>
          </p:nvSpPr>
          <p:spPr>
            <a:xfrm>
              <a:off x="8331610" y="2824350"/>
              <a:ext cx="886804" cy="324445"/>
            </a:xfrm>
            <a:custGeom>
              <a:avLst/>
              <a:gdLst/>
              <a:ahLst/>
              <a:cxnLst/>
              <a:rect l="l" t="t" r="r" b="b"/>
              <a:pathLst>
                <a:path w="886804" h="324445" extrusionOk="0">
                  <a:moveTo>
                    <a:pt x="886804" y="0"/>
                  </a:moveTo>
                  <a:lnTo>
                    <a:pt x="0" y="156405"/>
                  </a:lnTo>
                  <a:lnTo>
                    <a:pt x="0" y="324581"/>
                  </a:lnTo>
                  <a:lnTo>
                    <a:pt x="886804" y="168176"/>
                  </a:lnTo>
                  <a:lnTo>
                    <a:pt x="886804"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6"/>
            <p:cNvSpPr/>
            <p:nvPr/>
          </p:nvSpPr>
          <p:spPr>
            <a:xfrm>
              <a:off x="6868978" y="2954026"/>
              <a:ext cx="660639" cy="284261"/>
            </a:xfrm>
            <a:custGeom>
              <a:avLst/>
              <a:gdLst/>
              <a:ahLst/>
              <a:cxnLst/>
              <a:rect l="l" t="t" r="r" b="b"/>
              <a:pathLst>
                <a:path w="660639" h="284261" extrusionOk="0">
                  <a:moveTo>
                    <a:pt x="0" y="116516"/>
                  </a:moveTo>
                  <a:lnTo>
                    <a:pt x="0" y="284692"/>
                  </a:lnTo>
                  <a:lnTo>
                    <a:pt x="660639" y="168176"/>
                  </a:lnTo>
                  <a:lnTo>
                    <a:pt x="660639" y="0"/>
                  </a:lnTo>
                  <a:lnTo>
                    <a:pt x="0" y="116516"/>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6"/>
            <p:cNvSpPr/>
            <p:nvPr/>
          </p:nvSpPr>
          <p:spPr>
            <a:xfrm>
              <a:off x="7093655" y="2777133"/>
              <a:ext cx="1438825" cy="253007"/>
            </a:xfrm>
            <a:custGeom>
              <a:avLst/>
              <a:gdLst/>
              <a:ahLst/>
              <a:cxnLst/>
              <a:rect l="l" t="t" r="r" b="b"/>
              <a:pathLst>
                <a:path w="1438825" h="253007" extrusionOk="0">
                  <a:moveTo>
                    <a:pt x="485388" y="0"/>
                  </a:moveTo>
                  <a:lnTo>
                    <a:pt x="0" y="85607"/>
                  </a:lnTo>
                  <a:lnTo>
                    <a:pt x="0" y="253783"/>
                  </a:lnTo>
                  <a:lnTo>
                    <a:pt x="1438932" y="0"/>
                  </a:lnTo>
                  <a:lnTo>
                    <a:pt x="485388"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 name="Google Shape;68;p6"/>
          <p:cNvSpPr txBox="1">
            <a:spLocks noGrp="1"/>
          </p:cNvSpPr>
          <p:nvPr>
            <p:ph type="title"/>
          </p:nvPr>
        </p:nvSpPr>
        <p:spPr>
          <a:xfrm>
            <a:off x="457200" y="2394450"/>
            <a:ext cx="4114800" cy="420600"/>
          </a:xfrm>
          <a:prstGeom prst="rect">
            <a:avLst/>
          </a:prstGeom>
          <a:effectLst>
            <a:outerShdw blurRad="28575" dist="9525" dir="5400000" algn="bl" rotWithShape="0">
              <a:srgbClr val="00001A">
                <a:alpha val="15000"/>
              </a:srgbClr>
            </a:outerShdw>
          </a:effectLst>
        </p:spPr>
        <p:txBody>
          <a:bodyPr spcFirstLastPara="1" wrap="square" lIns="0" tIns="0" rIns="0" bIns="0" anchor="b" anchorCtr="0"/>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9" name="Google Shape;69;p6"/>
          <p:cNvSpPr txBox="1">
            <a:spLocks noGrp="1"/>
          </p:cNvSpPr>
          <p:nvPr>
            <p:ph type="body" idx="1"/>
          </p:nvPr>
        </p:nvSpPr>
        <p:spPr>
          <a:xfrm>
            <a:off x="3200400" y="2800175"/>
            <a:ext cx="5486400" cy="2118900"/>
          </a:xfrm>
          <a:prstGeom prst="rect">
            <a:avLst/>
          </a:prstGeom>
        </p:spPr>
        <p:txBody>
          <a:bodyPr spcFirstLastPara="1" wrap="square" lIns="0" tIns="0" rIns="0" bIns="0" anchor="ctr"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0" name="Google Shape;70;p6"/>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grpSp>
        <p:nvGrpSpPr>
          <p:cNvPr id="72" name="Google Shape;72;p7"/>
          <p:cNvGrpSpPr/>
          <p:nvPr/>
        </p:nvGrpSpPr>
        <p:grpSpPr>
          <a:xfrm>
            <a:off x="-120" y="-106"/>
            <a:ext cx="9143821" cy="5143317"/>
            <a:chOff x="2973586" y="2777133"/>
            <a:chExt cx="2856819" cy="1606935"/>
          </a:xfrm>
        </p:grpSpPr>
        <p:sp>
          <p:nvSpPr>
            <p:cNvPr id="73" name="Google Shape;73;p7"/>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7"/>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7"/>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7"/>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7"/>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7"/>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 name="Google Shape;79;p7"/>
          <p:cNvSpPr txBox="1">
            <a:spLocks noGrp="1"/>
          </p:cNvSpPr>
          <p:nvPr>
            <p:ph type="title"/>
          </p:nvPr>
        </p:nvSpPr>
        <p:spPr>
          <a:xfrm>
            <a:off x="457200" y="-100"/>
            <a:ext cx="5486400" cy="1814400"/>
          </a:xfrm>
          <a:prstGeom prst="rect">
            <a:avLst/>
          </a:prstGeom>
        </p:spPr>
        <p:txBody>
          <a:bodyPr spcFirstLastPara="1" wrap="square" lIns="0" tIns="0" rIns="0" bIns="0" anchor="ctr"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0" name="Google Shape;80;p7"/>
          <p:cNvSpPr txBox="1">
            <a:spLocks noGrp="1"/>
          </p:cNvSpPr>
          <p:nvPr>
            <p:ph type="body" idx="1"/>
          </p:nvPr>
        </p:nvSpPr>
        <p:spPr>
          <a:xfrm>
            <a:off x="3200375" y="1909300"/>
            <a:ext cx="2493600" cy="3016500"/>
          </a:xfrm>
          <a:prstGeom prst="rect">
            <a:avLst/>
          </a:prstGeom>
        </p:spPr>
        <p:txBody>
          <a:bodyPr spcFirstLastPara="1" wrap="square" lIns="0" tIns="0" rIns="0" bIns="0"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1" name="Google Shape;81;p7"/>
          <p:cNvSpPr txBox="1">
            <a:spLocks noGrp="1"/>
          </p:cNvSpPr>
          <p:nvPr>
            <p:ph type="body" idx="2"/>
          </p:nvPr>
        </p:nvSpPr>
        <p:spPr>
          <a:xfrm>
            <a:off x="6193205" y="1909300"/>
            <a:ext cx="2493600" cy="3016500"/>
          </a:xfrm>
          <a:prstGeom prst="rect">
            <a:avLst/>
          </a:prstGeom>
        </p:spPr>
        <p:txBody>
          <a:bodyPr spcFirstLastPara="1" wrap="square" lIns="0" tIns="0" rIns="0" bIns="0"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2" name="Google Shape;82;p7"/>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3"/>
        <p:cNvGrpSpPr/>
        <p:nvPr/>
      </p:nvGrpSpPr>
      <p:grpSpPr>
        <a:xfrm>
          <a:off x="0" y="0"/>
          <a:ext cx="0" cy="0"/>
          <a:chOff x="0" y="0"/>
          <a:chExt cx="0" cy="0"/>
        </a:xfrm>
      </p:grpSpPr>
      <p:grpSp>
        <p:nvGrpSpPr>
          <p:cNvPr id="84" name="Google Shape;84;p8"/>
          <p:cNvGrpSpPr/>
          <p:nvPr/>
        </p:nvGrpSpPr>
        <p:grpSpPr>
          <a:xfrm>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5" name="Google Shape;95;p8"/>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grpSp>
        <p:nvGrpSpPr>
          <p:cNvPr id="97" name="Google Shape;97;p9"/>
          <p:cNvGrpSpPr/>
          <p:nvPr/>
        </p:nvGrpSpPr>
        <p:grpSpPr>
          <a:xfrm>
            <a:off x="-120" y="-106"/>
            <a:ext cx="9143821" cy="5143317"/>
            <a:chOff x="2973586" y="2777133"/>
            <a:chExt cx="2856819" cy="1606935"/>
          </a:xfrm>
        </p:grpSpPr>
        <p:sp>
          <p:nvSpPr>
            <p:cNvPr id="98" name="Google Shape;98;p9"/>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9"/>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9"/>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9"/>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9"/>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9"/>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 name="Google Shape;104;p9"/>
          <p:cNvSpPr txBox="1">
            <a:spLocks noGrp="1"/>
          </p:cNvSpPr>
          <p:nvPr>
            <p:ph type="title"/>
          </p:nvPr>
        </p:nvSpPr>
        <p:spPr>
          <a:xfrm>
            <a:off x="457200" y="-100"/>
            <a:ext cx="5486400" cy="1814400"/>
          </a:xfrm>
          <a:prstGeom prst="rect">
            <a:avLst/>
          </a:prstGeom>
        </p:spPr>
        <p:txBody>
          <a:bodyPr spcFirstLastPara="1" wrap="square" lIns="0" tIns="0" rIns="0" bIns="0" anchor="ctr"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5" name="Google Shape;105;p9"/>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grpSp>
        <p:nvGrpSpPr>
          <p:cNvPr id="107" name="Google Shape;107;p10"/>
          <p:cNvGrpSpPr/>
          <p:nvPr/>
        </p:nvGrpSpPr>
        <p:grpSpPr>
          <a:xfrm>
            <a:off x="-120" y="0"/>
            <a:ext cx="9143821" cy="5144623"/>
            <a:chOff x="2973586" y="0"/>
            <a:chExt cx="2856819" cy="1607343"/>
          </a:xfrm>
        </p:grpSpPr>
        <p:sp>
          <p:nvSpPr>
            <p:cNvPr id="108" name="Google Shape;108;p10"/>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0"/>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0"/>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0"/>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0"/>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3" name="Google Shape;113;p10"/>
          <p:cNvSpPr txBox="1">
            <a:spLocks noGrp="1"/>
          </p:cNvSpPr>
          <p:nvPr>
            <p:ph type="body" idx="1"/>
          </p:nvPr>
        </p:nvSpPr>
        <p:spPr>
          <a:xfrm>
            <a:off x="457200" y="1844275"/>
            <a:ext cx="2190000" cy="2709300"/>
          </a:xfrm>
          <a:prstGeom prst="rect">
            <a:avLst/>
          </a:prstGeom>
        </p:spPr>
        <p:txBody>
          <a:bodyPr spcFirstLastPara="1" wrap="square" lIns="0" tIns="0" rIns="0" bIns="0" anchor="t" anchorCtr="0"/>
          <a:lstStyle>
            <a:lvl1pPr marL="457200" lvl="0" indent="-228600">
              <a:spcBef>
                <a:spcPts val="360"/>
              </a:spcBef>
              <a:spcAft>
                <a:spcPts val="0"/>
              </a:spcAft>
              <a:buSzPts val="1600"/>
              <a:buNone/>
              <a:defRPr sz="1600"/>
            </a:lvl1pPr>
          </a:lstStyle>
          <a:p>
            <a:endParaRPr/>
          </a:p>
        </p:txBody>
      </p:sp>
      <p:sp>
        <p:nvSpPr>
          <p:cNvPr id="114" name="Google Shape;114;p10"/>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00609C"/>
            </a:gs>
            <a:gs pos="100000">
              <a:srgbClr val="555386"/>
            </a:gs>
          </a:gsLst>
          <a:lin ang="59816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lstStyle>
            <a:lvl1pPr lvl="0">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lstStyle>
            <a:lvl1pPr marL="457200" lvl="0" indent="-381000">
              <a:lnSpc>
                <a:spcPct val="115000"/>
              </a:lnSpc>
              <a:spcBef>
                <a:spcPts val="600"/>
              </a:spcBef>
              <a:spcAft>
                <a:spcPts val="0"/>
              </a:spcAft>
              <a:buClr>
                <a:srgbClr val="1155CC"/>
              </a:buClr>
              <a:buSzPts val="2400"/>
              <a:buFont typeface="Chivo"/>
              <a:buChar char="▰"/>
              <a:defRPr sz="2400">
                <a:solidFill>
                  <a:srgbClr val="00001A"/>
                </a:solidFill>
                <a:latin typeface="Chivo"/>
                <a:ea typeface="Chivo"/>
                <a:cs typeface="Chivo"/>
                <a:sym typeface="Chivo"/>
              </a:defRPr>
            </a:lvl1pPr>
            <a:lvl2pPr marL="914400" lvl="1" indent="-381000">
              <a:lnSpc>
                <a:spcPct val="115000"/>
              </a:lnSpc>
              <a:spcBef>
                <a:spcPts val="0"/>
              </a:spcBef>
              <a:spcAft>
                <a:spcPts val="0"/>
              </a:spcAft>
              <a:buClr>
                <a:srgbClr val="1C4587"/>
              </a:buClr>
              <a:buSzPts val="2400"/>
              <a:buFont typeface="Chivo"/>
              <a:buChar char="▰"/>
              <a:defRPr sz="2400">
                <a:solidFill>
                  <a:srgbClr val="00001A"/>
                </a:solidFill>
                <a:latin typeface="Chivo"/>
                <a:ea typeface="Chivo"/>
                <a:cs typeface="Chivo"/>
                <a:sym typeface="Chivo"/>
              </a:defRPr>
            </a:lvl2pPr>
            <a:lvl3pPr marL="1371600" lvl="2"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3pPr>
            <a:lvl4pPr marL="1828800" lvl="3"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4pPr>
            <a:lvl5pPr marL="2286000" lvl="4"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5pPr>
            <a:lvl6pPr marL="2743200" lvl="5"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6pPr>
            <a:lvl7pPr marL="3200400" lvl="6"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7pPr>
            <a:lvl8pPr marL="3657600" lvl="7"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8pPr>
            <a:lvl9pPr marL="4114800" lvl="8"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259225" y="4674100"/>
            <a:ext cx="481500" cy="245100"/>
          </a:xfrm>
          <a:prstGeom prst="rect">
            <a:avLst/>
          </a:prstGeom>
          <a:noFill/>
          <a:ln>
            <a:noFill/>
          </a:ln>
        </p:spPr>
        <p:txBody>
          <a:bodyPr spcFirstLastPara="1" wrap="square" lIns="0" tIns="0" rIns="0" bIns="0" anchor="b" anchorCtr="0">
            <a:noAutofit/>
          </a:bodyPr>
          <a:lstStyle>
            <a:lvl1pPr lvl="0">
              <a:buNone/>
              <a:defRPr sz="1200">
                <a:solidFill>
                  <a:srgbClr val="9EB3C2"/>
                </a:solidFill>
                <a:latin typeface="Chivo"/>
                <a:ea typeface="Chivo"/>
                <a:cs typeface="Chivo"/>
                <a:sym typeface="Chivo"/>
              </a:defRPr>
            </a:lvl1pPr>
            <a:lvl2pPr lvl="1">
              <a:buNone/>
              <a:defRPr sz="1200">
                <a:solidFill>
                  <a:srgbClr val="9EB3C2"/>
                </a:solidFill>
                <a:latin typeface="Chivo"/>
                <a:ea typeface="Chivo"/>
                <a:cs typeface="Chivo"/>
                <a:sym typeface="Chivo"/>
              </a:defRPr>
            </a:lvl2pPr>
            <a:lvl3pPr lvl="2">
              <a:buNone/>
              <a:defRPr sz="1200">
                <a:solidFill>
                  <a:srgbClr val="9EB3C2"/>
                </a:solidFill>
                <a:latin typeface="Chivo"/>
                <a:ea typeface="Chivo"/>
                <a:cs typeface="Chivo"/>
                <a:sym typeface="Chivo"/>
              </a:defRPr>
            </a:lvl3pPr>
            <a:lvl4pPr lvl="3">
              <a:buNone/>
              <a:defRPr sz="1200">
                <a:solidFill>
                  <a:srgbClr val="9EB3C2"/>
                </a:solidFill>
                <a:latin typeface="Chivo"/>
                <a:ea typeface="Chivo"/>
                <a:cs typeface="Chivo"/>
                <a:sym typeface="Chivo"/>
              </a:defRPr>
            </a:lvl4pPr>
            <a:lvl5pPr lvl="4">
              <a:buNone/>
              <a:defRPr sz="1200">
                <a:solidFill>
                  <a:srgbClr val="9EB3C2"/>
                </a:solidFill>
                <a:latin typeface="Chivo"/>
                <a:ea typeface="Chivo"/>
                <a:cs typeface="Chivo"/>
                <a:sym typeface="Chivo"/>
              </a:defRPr>
            </a:lvl5pPr>
            <a:lvl6pPr lvl="5">
              <a:buNone/>
              <a:defRPr sz="1200">
                <a:solidFill>
                  <a:srgbClr val="9EB3C2"/>
                </a:solidFill>
                <a:latin typeface="Chivo"/>
                <a:ea typeface="Chivo"/>
                <a:cs typeface="Chivo"/>
                <a:sym typeface="Chivo"/>
              </a:defRPr>
            </a:lvl6pPr>
            <a:lvl7pPr lvl="6">
              <a:buNone/>
              <a:defRPr sz="1200">
                <a:solidFill>
                  <a:srgbClr val="9EB3C2"/>
                </a:solidFill>
                <a:latin typeface="Chivo"/>
                <a:ea typeface="Chivo"/>
                <a:cs typeface="Chivo"/>
                <a:sym typeface="Chivo"/>
              </a:defRPr>
            </a:lvl7pPr>
            <a:lvl8pPr lvl="7">
              <a:buNone/>
              <a:defRPr sz="1200">
                <a:solidFill>
                  <a:srgbClr val="9EB3C2"/>
                </a:solidFill>
                <a:latin typeface="Chivo"/>
                <a:ea typeface="Chivo"/>
                <a:cs typeface="Chivo"/>
                <a:sym typeface="Chivo"/>
              </a:defRPr>
            </a:lvl8pPr>
            <a:lvl9pPr lvl="8">
              <a:buNone/>
              <a:defRPr sz="1200">
                <a:solidFill>
                  <a:srgbClr val="9EB3C2"/>
                </a:solidFill>
                <a:latin typeface="Chivo"/>
                <a:ea typeface="Chivo"/>
                <a:cs typeface="Chivo"/>
                <a:sym typeface="Chivo"/>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p14:dur="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openxmlformats.org/officeDocument/2006/relationships/hyperlink" Target="mailto:joan.zoellner@austin.utexas.edu" TargetMode="External"/><Relationship Id="rId3" Type="http://schemas.openxmlformats.org/officeDocument/2006/relationships/hyperlink" Target="http://www.slidescarnival.com/" TargetMode="External"/><Relationship Id="rId7" Type="http://schemas.openxmlformats.org/officeDocument/2006/relationships/hyperlink" Target="mailto:kcook@clark.edu"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mailto:jmitchell@clark.edu" TargetMode="External"/><Relationship Id="rId5" Type="http://schemas.openxmlformats.org/officeDocument/2006/relationships/hyperlink" Target="mailto:hjackson@clark.edu" TargetMode="External"/><Relationship Id="rId4" Type="http://schemas.openxmlformats.org/officeDocument/2006/relationships/hyperlink" Target="mailto:rweston@clark.ed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fontsquirrel.com/fonts/roboto-slab"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www.fontsquirrel.com/fonts/chivo"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ctrTitle"/>
          </p:nvPr>
        </p:nvSpPr>
        <p:spPr>
          <a:xfrm>
            <a:off x="457200" y="163575"/>
            <a:ext cx="7073100" cy="1877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Math Corequisite Support Courses at Clark College</a:t>
            </a:r>
            <a:endParaRPr/>
          </a:p>
        </p:txBody>
      </p:sp>
      <p:sp>
        <p:nvSpPr>
          <p:cNvPr id="141" name="Google Shape;141;p13"/>
          <p:cNvSpPr txBox="1">
            <a:spLocks noGrp="1"/>
          </p:cNvSpPr>
          <p:nvPr>
            <p:ph type="title" idx="4294967295"/>
          </p:nvPr>
        </p:nvSpPr>
        <p:spPr>
          <a:xfrm>
            <a:off x="457200" y="3089775"/>
            <a:ext cx="3551100" cy="1023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a:t>What we planned, what happened, and what we are going to do.</a:t>
            </a:r>
            <a:endParaRPr sz="2400"/>
          </a:p>
        </p:txBody>
      </p:sp>
      <p:pic>
        <p:nvPicPr>
          <p:cNvPr id="142" name="Google Shape;142;p13"/>
          <p:cNvPicPr preferRelativeResize="0"/>
          <p:nvPr/>
        </p:nvPicPr>
        <p:blipFill rotWithShape="1">
          <a:blip r:embed="rId3">
            <a:alphaModFix/>
          </a:blip>
          <a:srcRect l="12330" t="17768" r="11035" b="15054"/>
          <a:stretch/>
        </p:blipFill>
        <p:spPr>
          <a:xfrm>
            <a:off x="6900625" y="3584675"/>
            <a:ext cx="1982300" cy="1338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How do students get placed into Corequisite Support Courses?</a:t>
            </a:r>
            <a:endParaRPr/>
          </a:p>
        </p:txBody>
      </p:sp>
      <p:sp>
        <p:nvSpPr>
          <p:cNvPr id="244" name="Google Shape;244;p22"/>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10</a:t>
            </a:fld>
            <a:endParaRPr/>
          </a:p>
        </p:txBody>
      </p:sp>
      <p:sp>
        <p:nvSpPr>
          <p:cNvPr id="245" name="Google Shape;245;p22"/>
          <p:cNvSpPr/>
          <p:nvPr/>
        </p:nvSpPr>
        <p:spPr>
          <a:xfrm>
            <a:off x="6153850" y="3054025"/>
            <a:ext cx="2713200" cy="810000"/>
          </a:xfrm>
          <a:prstGeom prst="rect">
            <a:avLst/>
          </a:prstGeom>
          <a:solidFill>
            <a:srgbClr val="5553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Support Courses</a:t>
            </a:r>
            <a:endParaRPr>
              <a:solidFill>
                <a:srgbClr val="FFFFFF"/>
              </a:solidFill>
            </a:endParaRPr>
          </a:p>
          <a:p>
            <a:pPr marL="0" lvl="0" indent="0" algn="ctr" rtl="0">
              <a:spcBef>
                <a:spcPts val="0"/>
              </a:spcBef>
              <a:spcAft>
                <a:spcPts val="0"/>
              </a:spcAft>
              <a:buNone/>
            </a:pPr>
            <a:r>
              <a:rPr lang="en">
                <a:solidFill>
                  <a:srgbClr val="FFFFFF"/>
                </a:solidFill>
              </a:rPr>
              <a:t>MATH104/102/110</a:t>
            </a:r>
            <a:endParaRPr>
              <a:solidFill>
                <a:srgbClr val="FFFFFF"/>
              </a:solidFill>
            </a:endParaRPr>
          </a:p>
        </p:txBody>
      </p:sp>
      <p:sp>
        <p:nvSpPr>
          <p:cNvPr id="246" name="Google Shape;246;p22"/>
          <p:cNvSpPr/>
          <p:nvPr/>
        </p:nvSpPr>
        <p:spPr>
          <a:xfrm>
            <a:off x="1190425" y="3054025"/>
            <a:ext cx="2713200" cy="810000"/>
          </a:xfrm>
          <a:prstGeom prst="rect">
            <a:avLst/>
          </a:prstGeom>
          <a:solidFill>
            <a:srgbClr val="67BA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non-STEM Algebra</a:t>
            </a:r>
            <a:endParaRPr>
              <a:solidFill>
                <a:srgbClr val="FFFFFF"/>
              </a:solidFill>
            </a:endParaRPr>
          </a:p>
          <a:p>
            <a:pPr marL="0" lvl="0" indent="0" algn="ctr" rtl="0">
              <a:spcBef>
                <a:spcPts val="0"/>
              </a:spcBef>
              <a:spcAft>
                <a:spcPts val="0"/>
              </a:spcAft>
              <a:buNone/>
            </a:pPr>
            <a:r>
              <a:rPr lang="en">
                <a:solidFill>
                  <a:srgbClr val="FFFFFF"/>
                </a:solidFill>
              </a:rPr>
              <a:t>MATH092/096</a:t>
            </a:r>
            <a:endParaRPr>
              <a:solidFill>
                <a:srgbClr val="FFFFFF"/>
              </a:solidFill>
            </a:endParaRPr>
          </a:p>
        </p:txBody>
      </p:sp>
      <p:cxnSp>
        <p:nvCxnSpPr>
          <p:cNvPr id="247" name="Google Shape;247;p22"/>
          <p:cNvCxnSpPr>
            <a:stCxn id="246" idx="3"/>
            <a:endCxn id="245" idx="1"/>
          </p:cNvCxnSpPr>
          <p:nvPr/>
        </p:nvCxnSpPr>
        <p:spPr>
          <a:xfrm>
            <a:off x="3903625" y="3459025"/>
            <a:ext cx="2250300" cy="0"/>
          </a:xfrm>
          <a:prstGeom prst="straightConnector1">
            <a:avLst/>
          </a:prstGeom>
          <a:noFill/>
          <a:ln w="28575" cap="flat" cmpd="sng">
            <a:solidFill>
              <a:schemeClr val="dk2"/>
            </a:solidFill>
            <a:prstDash val="solid"/>
            <a:round/>
            <a:headEnd type="none" w="med" len="med"/>
            <a:tailEnd type="triangle" w="med" len="med"/>
          </a:ln>
        </p:spPr>
      </p:cxnSp>
      <p:sp>
        <p:nvSpPr>
          <p:cNvPr id="248" name="Google Shape;248;p22"/>
          <p:cNvSpPr/>
          <p:nvPr/>
        </p:nvSpPr>
        <p:spPr>
          <a:xfrm>
            <a:off x="1190425" y="4109200"/>
            <a:ext cx="2713200" cy="810000"/>
          </a:xfrm>
          <a:prstGeom prst="rect">
            <a:avLst/>
          </a:prstGeom>
          <a:solidFill>
            <a:srgbClr val="67BA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ALEKS Score of 36-45</a:t>
            </a:r>
            <a:endParaRPr>
              <a:solidFill>
                <a:srgbClr val="FFFFFF"/>
              </a:solidFill>
            </a:endParaRPr>
          </a:p>
        </p:txBody>
      </p:sp>
      <p:sp>
        <p:nvSpPr>
          <p:cNvPr id="249" name="Google Shape;249;p22"/>
          <p:cNvSpPr/>
          <p:nvPr/>
        </p:nvSpPr>
        <p:spPr>
          <a:xfrm>
            <a:off x="1190425" y="2086375"/>
            <a:ext cx="2713200" cy="810000"/>
          </a:xfrm>
          <a:prstGeom prst="rect">
            <a:avLst/>
          </a:prstGeom>
          <a:solidFill>
            <a:srgbClr val="67BA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Could have enrolled in MATH105/103/111</a:t>
            </a:r>
            <a:endParaRPr>
              <a:solidFill>
                <a:srgbClr val="FFFFFF"/>
              </a:solidFill>
            </a:endParaRPr>
          </a:p>
          <a:p>
            <a:pPr marL="0" lvl="0" indent="0" algn="ctr" rtl="0">
              <a:spcBef>
                <a:spcPts val="0"/>
              </a:spcBef>
              <a:spcAft>
                <a:spcPts val="0"/>
              </a:spcAft>
              <a:buNone/>
            </a:pPr>
            <a:r>
              <a:rPr lang="en" sz="800">
                <a:solidFill>
                  <a:srgbClr val="FFFFFF"/>
                </a:solidFill>
              </a:rPr>
              <a:t>(STEM Algebra - MATH090/095</a:t>
            </a:r>
            <a:endParaRPr sz="800">
              <a:solidFill>
                <a:srgbClr val="FFFFFF"/>
              </a:solidFill>
            </a:endParaRPr>
          </a:p>
          <a:p>
            <a:pPr marL="0" lvl="0" indent="0" algn="ctr" rtl="0">
              <a:spcBef>
                <a:spcPts val="0"/>
              </a:spcBef>
              <a:spcAft>
                <a:spcPts val="0"/>
              </a:spcAft>
              <a:buNone/>
            </a:pPr>
            <a:r>
              <a:rPr lang="en" sz="800">
                <a:solidFill>
                  <a:srgbClr val="FFFFFF"/>
                </a:solidFill>
              </a:rPr>
              <a:t>ALEKS &gt;=45</a:t>
            </a:r>
            <a:br>
              <a:rPr lang="en" sz="800">
                <a:solidFill>
                  <a:srgbClr val="FFFFFF"/>
                </a:solidFill>
              </a:rPr>
            </a:br>
            <a:r>
              <a:rPr lang="en" sz="800">
                <a:solidFill>
                  <a:srgbClr val="FFFFFF"/>
                </a:solidFill>
              </a:rPr>
              <a:t>TRMATH100)</a:t>
            </a:r>
            <a:endParaRPr sz="800">
              <a:solidFill>
                <a:srgbClr val="FFFFFF"/>
              </a:solidFill>
            </a:endParaRPr>
          </a:p>
        </p:txBody>
      </p:sp>
      <p:cxnSp>
        <p:nvCxnSpPr>
          <p:cNvPr id="250" name="Google Shape;250;p22"/>
          <p:cNvCxnSpPr>
            <a:endCxn id="245" idx="1"/>
          </p:cNvCxnSpPr>
          <p:nvPr/>
        </p:nvCxnSpPr>
        <p:spPr>
          <a:xfrm>
            <a:off x="3903550" y="2484325"/>
            <a:ext cx="2250300" cy="974700"/>
          </a:xfrm>
          <a:prstGeom prst="straightConnector1">
            <a:avLst/>
          </a:prstGeom>
          <a:noFill/>
          <a:ln w="28575" cap="flat" cmpd="sng">
            <a:solidFill>
              <a:schemeClr val="dk2"/>
            </a:solidFill>
            <a:prstDash val="solid"/>
            <a:round/>
            <a:headEnd type="none" w="med" len="med"/>
            <a:tailEnd type="triangle" w="med" len="med"/>
          </a:ln>
        </p:spPr>
      </p:cxnSp>
      <p:cxnSp>
        <p:nvCxnSpPr>
          <p:cNvPr id="251" name="Google Shape;251;p22"/>
          <p:cNvCxnSpPr>
            <a:stCxn id="248" idx="3"/>
            <a:endCxn id="245" idx="1"/>
          </p:cNvCxnSpPr>
          <p:nvPr/>
        </p:nvCxnSpPr>
        <p:spPr>
          <a:xfrm rot="10800000" flipH="1">
            <a:off x="3903625" y="3459100"/>
            <a:ext cx="2250300" cy="1055100"/>
          </a:xfrm>
          <a:prstGeom prst="straightConnector1">
            <a:avLst/>
          </a:prstGeom>
          <a:noFill/>
          <a:ln w="28575" cap="flat" cmpd="sng">
            <a:solidFill>
              <a:schemeClr val="dk2"/>
            </a:solidFill>
            <a:prstDash val="solid"/>
            <a:round/>
            <a:headEnd type="none" w="med" len="med"/>
            <a:tailEnd type="triangle" w="med" len="med"/>
          </a:ln>
        </p:spPr>
      </p:cxnSp>
      <p:sp>
        <p:nvSpPr>
          <p:cNvPr id="252" name="Google Shape;252;p22"/>
          <p:cNvSpPr/>
          <p:nvPr/>
        </p:nvSpPr>
        <p:spPr>
          <a:xfrm>
            <a:off x="4188025" y="2561350"/>
            <a:ext cx="1360200" cy="3324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Self-selection</a:t>
            </a:r>
            <a:endParaRPr/>
          </a:p>
        </p:txBody>
      </p:sp>
      <p:sp>
        <p:nvSpPr>
          <p:cNvPr id="253" name="Google Shape;253;p22"/>
          <p:cNvSpPr/>
          <p:nvPr/>
        </p:nvSpPr>
        <p:spPr>
          <a:xfrm>
            <a:off x="4188025" y="3054025"/>
            <a:ext cx="1360200" cy="6870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Business </a:t>
            </a:r>
            <a:endParaRPr/>
          </a:p>
          <a:p>
            <a:pPr marL="0" lvl="0" indent="0" algn="ctr" rtl="0">
              <a:spcBef>
                <a:spcPts val="0"/>
              </a:spcBef>
              <a:spcAft>
                <a:spcPts val="0"/>
              </a:spcAft>
              <a:buNone/>
            </a:pPr>
            <a:r>
              <a:rPr lang="en"/>
              <a:t>or </a:t>
            </a:r>
            <a:endParaRPr/>
          </a:p>
          <a:p>
            <a:pPr marL="0" lvl="0" indent="0" algn="ctr" rtl="0">
              <a:spcBef>
                <a:spcPts val="0"/>
              </a:spcBef>
              <a:spcAft>
                <a:spcPts val="0"/>
              </a:spcAft>
              <a:buNone/>
            </a:pPr>
            <a:r>
              <a:rPr lang="en"/>
              <a:t>STEM Major</a:t>
            </a:r>
            <a:endParaRPr/>
          </a:p>
        </p:txBody>
      </p:sp>
      <p:sp>
        <p:nvSpPr>
          <p:cNvPr id="254" name="Google Shape;254;p22"/>
          <p:cNvSpPr/>
          <p:nvPr/>
        </p:nvSpPr>
        <p:spPr>
          <a:xfrm>
            <a:off x="4188025" y="3901300"/>
            <a:ext cx="1360200" cy="489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“Bubble” students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3"/>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How are Prerequisite Topics and Course Topics addressed?</a:t>
            </a:r>
            <a:endParaRPr/>
          </a:p>
        </p:txBody>
      </p:sp>
      <p:sp>
        <p:nvSpPr>
          <p:cNvPr id="260" name="Google Shape;260;p23"/>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11</a:t>
            </a:fld>
            <a:endParaRPr/>
          </a:p>
        </p:txBody>
      </p:sp>
      <p:sp>
        <p:nvSpPr>
          <p:cNvPr id="261" name="Google Shape;261;p23"/>
          <p:cNvSpPr/>
          <p:nvPr/>
        </p:nvSpPr>
        <p:spPr>
          <a:xfrm>
            <a:off x="3215388" y="1991500"/>
            <a:ext cx="2713200" cy="8100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hivo"/>
                <a:ea typeface="Chivo"/>
                <a:cs typeface="Chivo"/>
                <a:sym typeface="Chivo"/>
              </a:rPr>
              <a:t>Standard Course Topic</a:t>
            </a:r>
            <a:endParaRPr>
              <a:solidFill>
                <a:srgbClr val="FFFFFF"/>
              </a:solidFill>
              <a:latin typeface="Chivo"/>
              <a:ea typeface="Chivo"/>
              <a:cs typeface="Chivo"/>
              <a:sym typeface="Chivo"/>
            </a:endParaRPr>
          </a:p>
        </p:txBody>
      </p:sp>
      <p:sp>
        <p:nvSpPr>
          <p:cNvPr id="262" name="Google Shape;262;p23"/>
          <p:cNvSpPr/>
          <p:nvPr/>
        </p:nvSpPr>
        <p:spPr>
          <a:xfrm>
            <a:off x="280825" y="1991500"/>
            <a:ext cx="2713200" cy="810000"/>
          </a:xfrm>
          <a:prstGeom prst="rect">
            <a:avLst/>
          </a:prstGeom>
          <a:solidFill>
            <a:srgbClr val="67BA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hivo"/>
                <a:ea typeface="Chivo"/>
                <a:cs typeface="Chivo"/>
                <a:sym typeface="Chivo"/>
              </a:rPr>
              <a:t>Prerequisite Topic</a:t>
            </a:r>
            <a:endParaRPr>
              <a:solidFill>
                <a:srgbClr val="FFFFFF"/>
              </a:solidFill>
              <a:latin typeface="Chivo"/>
              <a:ea typeface="Chivo"/>
              <a:cs typeface="Chivo"/>
              <a:sym typeface="Chivo"/>
            </a:endParaRPr>
          </a:p>
        </p:txBody>
      </p:sp>
      <p:sp>
        <p:nvSpPr>
          <p:cNvPr id="263" name="Google Shape;263;p23"/>
          <p:cNvSpPr/>
          <p:nvPr/>
        </p:nvSpPr>
        <p:spPr>
          <a:xfrm>
            <a:off x="6149950" y="1991500"/>
            <a:ext cx="2713200" cy="810000"/>
          </a:xfrm>
          <a:prstGeom prst="rect">
            <a:avLst/>
          </a:prstGeom>
          <a:solidFill>
            <a:srgbClr val="5553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Chivo"/>
                <a:ea typeface="Chivo"/>
                <a:cs typeface="Chivo"/>
                <a:sym typeface="Chivo"/>
              </a:rPr>
              <a:t>Course Support</a:t>
            </a:r>
            <a:endParaRPr>
              <a:solidFill>
                <a:schemeClr val="lt1"/>
              </a:solidFill>
              <a:latin typeface="Chivo"/>
              <a:ea typeface="Chivo"/>
              <a:cs typeface="Chivo"/>
              <a:sym typeface="Chivo"/>
            </a:endParaRPr>
          </a:p>
        </p:txBody>
      </p:sp>
      <p:sp>
        <p:nvSpPr>
          <p:cNvPr id="264" name="Google Shape;264;p23"/>
          <p:cNvSpPr txBox="1"/>
          <p:nvPr/>
        </p:nvSpPr>
        <p:spPr>
          <a:xfrm>
            <a:off x="280850" y="2867400"/>
            <a:ext cx="2713200" cy="1468200"/>
          </a:xfrm>
          <a:prstGeom prst="rect">
            <a:avLst/>
          </a:prstGeom>
          <a:solidFill>
            <a:srgbClr val="FF6C24"/>
          </a:solid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hivo"/>
              <a:buChar char="●"/>
            </a:pPr>
            <a:r>
              <a:rPr lang="en">
                <a:latin typeface="Chivo"/>
                <a:ea typeface="Chivo"/>
                <a:cs typeface="Chivo"/>
                <a:sym typeface="Chivo"/>
              </a:rPr>
              <a:t>Adaptive online homework assignment due the night before the corresponding course-level topic is covered</a:t>
            </a:r>
            <a:endParaRPr>
              <a:latin typeface="Chivo"/>
              <a:ea typeface="Chivo"/>
              <a:cs typeface="Chivo"/>
              <a:sym typeface="Chivo"/>
            </a:endParaRPr>
          </a:p>
        </p:txBody>
      </p:sp>
      <p:sp>
        <p:nvSpPr>
          <p:cNvPr id="265" name="Google Shape;265;p23"/>
          <p:cNvSpPr txBox="1"/>
          <p:nvPr/>
        </p:nvSpPr>
        <p:spPr>
          <a:xfrm>
            <a:off x="3215400" y="2867400"/>
            <a:ext cx="2713200" cy="1746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hivo"/>
              <a:buChar char="●"/>
            </a:pPr>
            <a:r>
              <a:rPr lang="en">
                <a:latin typeface="Chivo"/>
                <a:ea typeface="Chivo"/>
                <a:cs typeface="Chivo"/>
                <a:sym typeface="Chivo"/>
              </a:rPr>
              <a:t>Lecture/Active Learning activity</a:t>
            </a:r>
            <a:endParaRPr>
              <a:latin typeface="Chivo"/>
              <a:ea typeface="Chivo"/>
              <a:cs typeface="Chivo"/>
              <a:sym typeface="Chivo"/>
            </a:endParaRPr>
          </a:p>
          <a:p>
            <a:pPr marL="457200" lvl="0" indent="-317500" algn="l" rtl="0">
              <a:spcBef>
                <a:spcPts val="0"/>
              </a:spcBef>
              <a:spcAft>
                <a:spcPts val="0"/>
              </a:spcAft>
              <a:buSzPts val="1400"/>
              <a:buFont typeface="Chivo"/>
              <a:buChar char="●"/>
            </a:pPr>
            <a:r>
              <a:rPr lang="en">
                <a:latin typeface="Chivo"/>
                <a:ea typeface="Chivo"/>
                <a:cs typeface="Chivo"/>
                <a:sym typeface="Chivo"/>
              </a:rPr>
              <a:t>Homework, either adaptive or a static set of questions (online or paper)</a:t>
            </a:r>
            <a:endParaRPr>
              <a:latin typeface="Chivo"/>
              <a:ea typeface="Chivo"/>
              <a:cs typeface="Chivo"/>
              <a:sym typeface="Chivo"/>
            </a:endParaRPr>
          </a:p>
        </p:txBody>
      </p:sp>
      <p:sp>
        <p:nvSpPr>
          <p:cNvPr id="266" name="Google Shape;266;p23"/>
          <p:cNvSpPr txBox="1"/>
          <p:nvPr/>
        </p:nvSpPr>
        <p:spPr>
          <a:xfrm>
            <a:off x="6073750" y="2867500"/>
            <a:ext cx="2713200" cy="1746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hivo"/>
              <a:buChar char="●"/>
            </a:pPr>
            <a:r>
              <a:rPr lang="en">
                <a:latin typeface="Chivo"/>
                <a:ea typeface="Chivo"/>
                <a:cs typeface="Chivo"/>
                <a:sym typeface="Chivo"/>
              </a:rPr>
              <a:t>Additional instructional time on difficult topics</a:t>
            </a:r>
            <a:endParaRPr>
              <a:latin typeface="Chivo"/>
              <a:ea typeface="Chivo"/>
              <a:cs typeface="Chivo"/>
              <a:sym typeface="Chivo"/>
            </a:endParaRPr>
          </a:p>
          <a:p>
            <a:pPr marL="457200" lvl="0" indent="-317500" algn="l" rtl="0">
              <a:spcBef>
                <a:spcPts val="0"/>
              </a:spcBef>
              <a:spcAft>
                <a:spcPts val="0"/>
              </a:spcAft>
              <a:buSzPts val="1400"/>
              <a:buFont typeface="Chivo"/>
              <a:buChar char="●"/>
            </a:pPr>
            <a:r>
              <a:rPr lang="en">
                <a:latin typeface="Chivo"/>
                <a:ea typeface="Chivo"/>
                <a:cs typeface="Chivo"/>
                <a:sym typeface="Chivo"/>
              </a:rPr>
              <a:t>Review activities</a:t>
            </a:r>
            <a:endParaRPr>
              <a:latin typeface="Chivo"/>
              <a:ea typeface="Chivo"/>
              <a:cs typeface="Chivo"/>
              <a:sym typeface="Chivo"/>
            </a:endParaRPr>
          </a:p>
          <a:p>
            <a:pPr marL="457200" lvl="0" indent="-317500" algn="l" rtl="0">
              <a:spcBef>
                <a:spcPts val="0"/>
              </a:spcBef>
              <a:spcAft>
                <a:spcPts val="0"/>
              </a:spcAft>
              <a:buSzPts val="1400"/>
              <a:buFont typeface="Chivo"/>
              <a:buChar char="●"/>
            </a:pPr>
            <a:r>
              <a:rPr lang="en">
                <a:solidFill>
                  <a:schemeClr val="dk1"/>
                </a:solidFill>
                <a:latin typeface="Chivo"/>
                <a:ea typeface="Chivo"/>
                <a:cs typeface="Chivo"/>
                <a:sym typeface="Chivo"/>
              </a:rPr>
              <a:t>Data-driven review</a:t>
            </a:r>
            <a:endParaRPr>
              <a:latin typeface="Chivo"/>
              <a:ea typeface="Chivo"/>
              <a:cs typeface="Chivo"/>
              <a:sym typeface="Chivo"/>
            </a:endParaRPr>
          </a:p>
        </p:txBody>
      </p:sp>
      <p:sp>
        <p:nvSpPr>
          <p:cNvPr id="267" name="Google Shape;267;p23"/>
          <p:cNvSpPr/>
          <p:nvPr/>
        </p:nvSpPr>
        <p:spPr>
          <a:xfrm rot="-891700">
            <a:off x="2137658" y="1606024"/>
            <a:ext cx="2222342" cy="1481780"/>
          </a:xfrm>
          <a:prstGeom prst="wedgeRoundRectCallout">
            <a:avLst>
              <a:gd name="adj1" fmla="val -20834"/>
              <a:gd name="adj2" fmla="val 81238"/>
              <a:gd name="adj3" fmla="val 0"/>
            </a:avLst>
          </a:prstGeom>
          <a:solidFill>
            <a:srgbClr val="B1B3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hivo"/>
                <a:ea typeface="Chivo"/>
                <a:cs typeface="Chivo"/>
                <a:sym typeface="Chivo"/>
              </a:rPr>
              <a:t>Join Group A for an activity on how to align prerequisite topics to course topics. </a:t>
            </a:r>
            <a:endParaRPr/>
          </a:p>
        </p:txBody>
      </p:sp>
      <p:sp>
        <p:nvSpPr>
          <p:cNvPr id="268" name="Google Shape;268;p23"/>
          <p:cNvSpPr txBox="1"/>
          <p:nvPr/>
        </p:nvSpPr>
        <p:spPr>
          <a:xfrm>
            <a:off x="280825" y="4277675"/>
            <a:ext cx="2713200" cy="1746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hivo"/>
              <a:buChar char="●"/>
            </a:pPr>
            <a:r>
              <a:rPr lang="en">
                <a:latin typeface="Chivo"/>
                <a:ea typeface="Chivo"/>
                <a:cs typeface="Chivo"/>
                <a:sym typeface="Chivo"/>
              </a:rPr>
              <a:t>Division created materials</a:t>
            </a:r>
            <a:r>
              <a:rPr lang="en">
                <a:solidFill>
                  <a:schemeClr val="dk1"/>
                </a:solidFill>
                <a:latin typeface="Chivo"/>
                <a:ea typeface="Chivo"/>
                <a:cs typeface="Chivo"/>
                <a:sym typeface="Chivo"/>
              </a:rPr>
              <a:t> (video library)</a:t>
            </a:r>
            <a:endParaRPr>
              <a:latin typeface="Chivo"/>
              <a:ea typeface="Chivo"/>
              <a:cs typeface="Chivo"/>
              <a:sym typeface="Chi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4"/>
          <p:cNvSpPr txBox="1">
            <a:spLocks noGrp="1"/>
          </p:cNvSpPr>
          <p:nvPr>
            <p:ph type="title"/>
          </p:nvPr>
        </p:nvSpPr>
        <p:spPr>
          <a:xfrm>
            <a:off x="457200" y="-100"/>
            <a:ext cx="30441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Adaptive homework? You lost me.</a:t>
            </a:r>
            <a:endParaRPr/>
          </a:p>
        </p:txBody>
      </p:sp>
      <p:sp>
        <p:nvSpPr>
          <p:cNvPr id="274" name="Google Shape;274;p2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12</a:t>
            </a:fld>
            <a:endParaRPr/>
          </a:p>
        </p:txBody>
      </p:sp>
      <p:sp>
        <p:nvSpPr>
          <p:cNvPr id="275" name="Google Shape;275;p24"/>
          <p:cNvSpPr/>
          <p:nvPr/>
        </p:nvSpPr>
        <p:spPr>
          <a:xfrm>
            <a:off x="457200" y="2860038"/>
            <a:ext cx="1454400" cy="6867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Question 1</a:t>
            </a:r>
            <a:endParaRPr>
              <a:solidFill>
                <a:srgbClr val="FFFFFF"/>
              </a:solidFill>
            </a:endParaRPr>
          </a:p>
        </p:txBody>
      </p:sp>
      <p:sp>
        <p:nvSpPr>
          <p:cNvPr id="276" name="Google Shape;276;p24"/>
          <p:cNvSpPr/>
          <p:nvPr/>
        </p:nvSpPr>
        <p:spPr>
          <a:xfrm>
            <a:off x="2204975" y="2717263"/>
            <a:ext cx="1805650" cy="972275"/>
          </a:xfrm>
          <a:prstGeom prst="flowChartDecision">
            <a:avLst/>
          </a:prstGeom>
          <a:solidFill>
            <a:srgbClr val="FF6C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Correct answer?</a:t>
            </a:r>
            <a:endParaRPr/>
          </a:p>
        </p:txBody>
      </p:sp>
      <p:sp>
        <p:nvSpPr>
          <p:cNvPr id="277" name="Google Shape;277;p24"/>
          <p:cNvSpPr/>
          <p:nvPr/>
        </p:nvSpPr>
        <p:spPr>
          <a:xfrm>
            <a:off x="4054088" y="2022775"/>
            <a:ext cx="1454400" cy="6867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Yes</a:t>
            </a:r>
            <a:endParaRPr>
              <a:solidFill>
                <a:srgbClr val="FFFFFF"/>
              </a:solidFill>
            </a:endParaRPr>
          </a:p>
          <a:p>
            <a:pPr marL="0" lvl="0" indent="0" algn="ctr" rtl="0">
              <a:spcBef>
                <a:spcPts val="0"/>
              </a:spcBef>
              <a:spcAft>
                <a:spcPts val="0"/>
              </a:spcAft>
              <a:buNone/>
            </a:pPr>
            <a:r>
              <a:rPr lang="en">
                <a:solidFill>
                  <a:srgbClr val="FFFFFF"/>
                </a:solidFill>
              </a:rPr>
              <a:t>Question 2</a:t>
            </a:r>
            <a:endParaRPr>
              <a:solidFill>
                <a:srgbClr val="FFFFFF"/>
              </a:solidFill>
            </a:endParaRPr>
          </a:p>
        </p:txBody>
      </p:sp>
      <p:sp>
        <p:nvSpPr>
          <p:cNvPr id="278" name="Google Shape;278;p24"/>
          <p:cNvSpPr/>
          <p:nvPr/>
        </p:nvSpPr>
        <p:spPr>
          <a:xfrm>
            <a:off x="5922350" y="1879988"/>
            <a:ext cx="1805650" cy="972275"/>
          </a:xfrm>
          <a:prstGeom prst="flowChartDecision">
            <a:avLst/>
          </a:prstGeom>
          <a:solidFill>
            <a:srgbClr val="FF6C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Correct answer?</a:t>
            </a:r>
            <a:endParaRPr/>
          </a:p>
        </p:txBody>
      </p:sp>
      <p:sp>
        <p:nvSpPr>
          <p:cNvPr id="279" name="Google Shape;279;p24"/>
          <p:cNvSpPr/>
          <p:nvPr/>
        </p:nvSpPr>
        <p:spPr>
          <a:xfrm>
            <a:off x="7542825" y="1193300"/>
            <a:ext cx="1454400" cy="6867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Yes</a:t>
            </a:r>
            <a:endParaRPr>
              <a:solidFill>
                <a:srgbClr val="FFFFFF"/>
              </a:solidFill>
            </a:endParaRPr>
          </a:p>
          <a:p>
            <a:pPr marL="0" lvl="0" indent="0" algn="ctr" rtl="0">
              <a:spcBef>
                <a:spcPts val="0"/>
              </a:spcBef>
              <a:spcAft>
                <a:spcPts val="0"/>
              </a:spcAft>
              <a:buNone/>
            </a:pPr>
            <a:r>
              <a:rPr lang="en">
                <a:solidFill>
                  <a:srgbClr val="FFFFFF"/>
                </a:solidFill>
              </a:rPr>
              <a:t>Question 3</a:t>
            </a:r>
            <a:endParaRPr>
              <a:solidFill>
                <a:srgbClr val="FFFFFF"/>
              </a:solidFill>
            </a:endParaRPr>
          </a:p>
        </p:txBody>
      </p:sp>
      <p:sp>
        <p:nvSpPr>
          <p:cNvPr id="280" name="Google Shape;280;p24"/>
          <p:cNvSpPr/>
          <p:nvPr/>
        </p:nvSpPr>
        <p:spPr>
          <a:xfrm>
            <a:off x="4054088" y="3841950"/>
            <a:ext cx="1454400" cy="6867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No</a:t>
            </a:r>
            <a:endParaRPr>
              <a:solidFill>
                <a:srgbClr val="FFFFFF"/>
              </a:solidFill>
            </a:endParaRPr>
          </a:p>
          <a:p>
            <a:pPr marL="0" lvl="0" indent="0" algn="ctr" rtl="0">
              <a:spcBef>
                <a:spcPts val="0"/>
              </a:spcBef>
              <a:spcAft>
                <a:spcPts val="0"/>
              </a:spcAft>
              <a:buNone/>
            </a:pPr>
            <a:r>
              <a:rPr lang="en">
                <a:solidFill>
                  <a:srgbClr val="FFFFFF"/>
                </a:solidFill>
              </a:rPr>
              <a:t>Question A on prereq topic</a:t>
            </a:r>
            <a:endParaRPr>
              <a:solidFill>
                <a:srgbClr val="FFFFFF"/>
              </a:solidFill>
            </a:endParaRPr>
          </a:p>
        </p:txBody>
      </p:sp>
      <p:sp>
        <p:nvSpPr>
          <p:cNvPr id="281" name="Google Shape;281;p24"/>
          <p:cNvSpPr/>
          <p:nvPr/>
        </p:nvSpPr>
        <p:spPr>
          <a:xfrm>
            <a:off x="5922350" y="3699150"/>
            <a:ext cx="1805650" cy="972275"/>
          </a:xfrm>
          <a:prstGeom prst="flowChartDecision">
            <a:avLst/>
          </a:prstGeom>
          <a:solidFill>
            <a:srgbClr val="FF6C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Correct answer?</a:t>
            </a:r>
            <a:endParaRPr/>
          </a:p>
        </p:txBody>
      </p:sp>
      <p:cxnSp>
        <p:nvCxnSpPr>
          <p:cNvPr id="282" name="Google Shape;282;p24"/>
          <p:cNvCxnSpPr>
            <a:stCxn id="275" idx="3"/>
            <a:endCxn id="276" idx="1"/>
          </p:cNvCxnSpPr>
          <p:nvPr/>
        </p:nvCxnSpPr>
        <p:spPr>
          <a:xfrm>
            <a:off x="1911600" y="3203388"/>
            <a:ext cx="293400" cy="0"/>
          </a:xfrm>
          <a:prstGeom prst="straightConnector1">
            <a:avLst/>
          </a:prstGeom>
          <a:noFill/>
          <a:ln w="28575" cap="flat" cmpd="sng">
            <a:solidFill>
              <a:schemeClr val="dk2"/>
            </a:solidFill>
            <a:prstDash val="solid"/>
            <a:round/>
            <a:headEnd type="none" w="med" len="med"/>
            <a:tailEnd type="none" w="med" len="med"/>
          </a:ln>
        </p:spPr>
      </p:cxnSp>
      <p:cxnSp>
        <p:nvCxnSpPr>
          <p:cNvPr id="283" name="Google Shape;283;p24"/>
          <p:cNvCxnSpPr>
            <a:stCxn id="276" idx="0"/>
            <a:endCxn id="277" idx="1"/>
          </p:cNvCxnSpPr>
          <p:nvPr/>
        </p:nvCxnSpPr>
        <p:spPr>
          <a:xfrm rot="-5400000">
            <a:off x="3405400" y="2068663"/>
            <a:ext cx="351000" cy="946200"/>
          </a:xfrm>
          <a:prstGeom prst="bentConnector2">
            <a:avLst/>
          </a:prstGeom>
          <a:noFill/>
          <a:ln w="28575" cap="flat" cmpd="sng">
            <a:solidFill>
              <a:schemeClr val="dk2"/>
            </a:solidFill>
            <a:prstDash val="solid"/>
            <a:round/>
            <a:headEnd type="none" w="med" len="med"/>
            <a:tailEnd type="none" w="med" len="med"/>
          </a:ln>
        </p:spPr>
      </p:cxnSp>
      <p:cxnSp>
        <p:nvCxnSpPr>
          <p:cNvPr id="284" name="Google Shape;284;p24"/>
          <p:cNvCxnSpPr>
            <a:stCxn id="276" idx="2"/>
            <a:endCxn id="280" idx="1"/>
          </p:cNvCxnSpPr>
          <p:nvPr/>
        </p:nvCxnSpPr>
        <p:spPr>
          <a:xfrm rot="-5400000" flipH="1">
            <a:off x="3332950" y="3464388"/>
            <a:ext cx="495900" cy="946200"/>
          </a:xfrm>
          <a:prstGeom prst="bentConnector2">
            <a:avLst/>
          </a:prstGeom>
          <a:noFill/>
          <a:ln w="28575" cap="flat" cmpd="sng">
            <a:solidFill>
              <a:schemeClr val="dk2"/>
            </a:solidFill>
            <a:prstDash val="solid"/>
            <a:round/>
            <a:headEnd type="none" w="med" len="med"/>
            <a:tailEnd type="none" w="med" len="med"/>
          </a:ln>
        </p:spPr>
      </p:cxnSp>
      <p:cxnSp>
        <p:nvCxnSpPr>
          <p:cNvPr id="285" name="Google Shape;285;p24"/>
          <p:cNvCxnSpPr>
            <a:stCxn id="277" idx="3"/>
            <a:endCxn id="278" idx="1"/>
          </p:cNvCxnSpPr>
          <p:nvPr/>
        </p:nvCxnSpPr>
        <p:spPr>
          <a:xfrm>
            <a:off x="5508488" y="2366125"/>
            <a:ext cx="414000" cy="0"/>
          </a:xfrm>
          <a:prstGeom prst="straightConnector1">
            <a:avLst/>
          </a:prstGeom>
          <a:noFill/>
          <a:ln w="28575" cap="flat" cmpd="sng">
            <a:solidFill>
              <a:schemeClr val="dk2"/>
            </a:solidFill>
            <a:prstDash val="solid"/>
            <a:round/>
            <a:headEnd type="none" w="med" len="med"/>
            <a:tailEnd type="none" w="med" len="med"/>
          </a:ln>
        </p:spPr>
      </p:cxnSp>
      <p:cxnSp>
        <p:nvCxnSpPr>
          <p:cNvPr id="286" name="Google Shape;286;p24"/>
          <p:cNvCxnSpPr>
            <a:stCxn id="280" idx="3"/>
            <a:endCxn id="281" idx="1"/>
          </p:cNvCxnSpPr>
          <p:nvPr/>
        </p:nvCxnSpPr>
        <p:spPr>
          <a:xfrm>
            <a:off x="5508488" y="4185300"/>
            <a:ext cx="414000" cy="0"/>
          </a:xfrm>
          <a:prstGeom prst="straightConnector1">
            <a:avLst/>
          </a:prstGeom>
          <a:noFill/>
          <a:ln w="28575" cap="flat" cmpd="sng">
            <a:solidFill>
              <a:schemeClr val="dk2"/>
            </a:solidFill>
            <a:prstDash val="dash"/>
            <a:round/>
            <a:headEnd type="none" w="med" len="med"/>
            <a:tailEnd type="none" w="med" len="med"/>
          </a:ln>
        </p:spPr>
      </p:cxnSp>
      <p:cxnSp>
        <p:nvCxnSpPr>
          <p:cNvPr id="287" name="Google Shape;287;p24"/>
          <p:cNvCxnSpPr>
            <a:stCxn id="278" idx="0"/>
            <a:endCxn id="279" idx="1"/>
          </p:cNvCxnSpPr>
          <p:nvPr/>
        </p:nvCxnSpPr>
        <p:spPr>
          <a:xfrm rot="-5400000">
            <a:off x="7012375" y="1349588"/>
            <a:ext cx="343200" cy="717600"/>
          </a:xfrm>
          <a:prstGeom prst="bentConnector2">
            <a:avLst/>
          </a:prstGeom>
          <a:noFill/>
          <a:ln w="28575" cap="flat" cmpd="sng">
            <a:solidFill>
              <a:schemeClr val="dk2"/>
            </a:solidFill>
            <a:prstDash val="solid"/>
            <a:round/>
            <a:headEnd type="none" w="med" len="med"/>
            <a:tailEnd type="none" w="med" len="med"/>
          </a:ln>
        </p:spPr>
      </p:cxnSp>
      <p:sp>
        <p:nvSpPr>
          <p:cNvPr id="288" name="Google Shape;288;p24"/>
          <p:cNvSpPr/>
          <p:nvPr/>
        </p:nvSpPr>
        <p:spPr>
          <a:xfrm>
            <a:off x="7260025" y="2860975"/>
            <a:ext cx="1454400" cy="6867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Yes</a:t>
            </a:r>
            <a:br>
              <a:rPr lang="en">
                <a:solidFill>
                  <a:srgbClr val="FFFFFF"/>
                </a:solidFill>
              </a:rPr>
            </a:br>
            <a:r>
              <a:rPr lang="en">
                <a:solidFill>
                  <a:srgbClr val="FFFFFF"/>
                </a:solidFill>
              </a:rPr>
              <a:t>Go back to Question 1</a:t>
            </a:r>
            <a:endParaRPr>
              <a:solidFill>
                <a:srgbClr val="FFFFFF"/>
              </a:solidFill>
            </a:endParaRPr>
          </a:p>
        </p:txBody>
      </p:sp>
      <p:sp>
        <p:nvSpPr>
          <p:cNvPr id="289" name="Google Shape;289;p24"/>
          <p:cNvSpPr/>
          <p:nvPr/>
        </p:nvSpPr>
        <p:spPr>
          <a:xfrm>
            <a:off x="7542813" y="4528650"/>
            <a:ext cx="1454400" cy="6867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No</a:t>
            </a:r>
            <a:endParaRPr>
              <a:solidFill>
                <a:srgbClr val="FFFFFF"/>
              </a:solidFill>
            </a:endParaRPr>
          </a:p>
          <a:p>
            <a:pPr marL="0" lvl="0" indent="0" algn="ctr" rtl="0">
              <a:spcBef>
                <a:spcPts val="0"/>
              </a:spcBef>
              <a:spcAft>
                <a:spcPts val="0"/>
              </a:spcAft>
              <a:buNone/>
            </a:pPr>
            <a:r>
              <a:rPr lang="en">
                <a:solidFill>
                  <a:srgbClr val="FFFFFF"/>
                </a:solidFill>
              </a:rPr>
              <a:t>Question B on prereq topic</a:t>
            </a:r>
            <a:endParaRPr>
              <a:solidFill>
                <a:srgbClr val="FFFFFF"/>
              </a:solidFill>
            </a:endParaRPr>
          </a:p>
        </p:txBody>
      </p:sp>
      <p:cxnSp>
        <p:nvCxnSpPr>
          <p:cNvPr id="290" name="Google Shape;290;p24"/>
          <p:cNvCxnSpPr>
            <a:stCxn id="281" idx="2"/>
            <a:endCxn id="289" idx="1"/>
          </p:cNvCxnSpPr>
          <p:nvPr/>
        </p:nvCxnSpPr>
        <p:spPr>
          <a:xfrm rot="-5400000" flipH="1">
            <a:off x="7083625" y="4412975"/>
            <a:ext cx="200700" cy="717600"/>
          </a:xfrm>
          <a:prstGeom prst="bentConnector2">
            <a:avLst/>
          </a:prstGeom>
          <a:noFill/>
          <a:ln w="28575" cap="flat" cmpd="sng">
            <a:solidFill>
              <a:schemeClr val="dk2"/>
            </a:solidFill>
            <a:prstDash val="dash"/>
            <a:round/>
            <a:headEnd type="none" w="med" len="med"/>
            <a:tailEnd type="none" w="med" len="med"/>
          </a:ln>
        </p:spPr>
      </p:cxnSp>
      <p:cxnSp>
        <p:nvCxnSpPr>
          <p:cNvPr id="291" name="Google Shape;291;p24"/>
          <p:cNvCxnSpPr>
            <a:stCxn id="275" idx="2"/>
            <a:endCxn id="288" idx="1"/>
          </p:cNvCxnSpPr>
          <p:nvPr/>
        </p:nvCxnSpPr>
        <p:spPr>
          <a:xfrm rot="-5400000">
            <a:off x="4051050" y="337788"/>
            <a:ext cx="342300" cy="6075600"/>
          </a:xfrm>
          <a:prstGeom prst="curvedConnector4">
            <a:avLst>
              <a:gd name="adj1" fmla="val -69566"/>
              <a:gd name="adj2" fmla="val 55985"/>
            </a:avLst>
          </a:prstGeom>
          <a:noFill/>
          <a:ln w="28575" cap="flat" cmpd="sng">
            <a:solidFill>
              <a:schemeClr val="dk2"/>
            </a:solidFill>
            <a:prstDash val="dash"/>
            <a:round/>
            <a:headEnd type="none" w="med" len="med"/>
            <a:tailEnd type="none" w="med" len="med"/>
          </a:ln>
        </p:spPr>
      </p:cxnSp>
      <p:cxnSp>
        <p:nvCxnSpPr>
          <p:cNvPr id="292" name="Google Shape;292;p24"/>
          <p:cNvCxnSpPr>
            <a:stCxn id="288" idx="0"/>
          </p:cNvCxnSpPr>
          <p:nvPr/>
        </p:nvCxnSpPr>
        <p:spPr>
          <a:xfrm>
            <a:off x="7987225" y="2860975"/>
            <a:ext cx="0" cy="0"/>
          </a:xfrm>
          <a:prstGeom prst="straightConnector1">
            <a:avLst/>
          </a:prstGeom>
          <a:noFill/>
          <a:ln w="28575" cap="flat" cmpd="sng">
            <a:solidFill>
              <a:schemeClr val="dk2"/>
            </a:solidFill>
            <a:prstDash val="dash"/>
            <a:round/>
            <a:headEnd type="none" w="med" len="med"/>
            <a:tailEnd type="none" w="med" len="med"/>
          </a:ln>
        </p:spPr>
      </p:cxnSp>
      <p:cxnSp>
        <p:nvCxnSpPr>
          <p:cNvPr id="293" name="Google Shape;293;p24"/>
          <p:cNvCxnSpPr>
            <a:stCxn id="281" idx="0"/>
            <a:endCxn id="288" idx="2"/>
          </p:cNvCxnSpPr>
          <p:nvPr/>
        </p:nvCxnSpPr>
        <p:spPr>
          <a:xfrm rot="-5400000">
            <a:off x="7330525" y="3042300"/>
            <a:ext cx="151500" cy="1162200"/>
          </a:xfrm>
          <a:prstGeom prst="bentConnector3">
            <a:avLst>
              <a:gd name="adj1" fmla="val 49992"/>
            </a:avLst>
          </a:prstGeom>
          <a:noFill/>
          <a:ln w="28575" cap="flat" cmpd="sng">
            <a:solidFill>
              <a:schemeClr val="dk2"/>
            </a:solidFill>
            <a:prstDash val="dash"/>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1"/>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1"/>
                                        <p:tgtEl>
                                          <p:spTgt spid="276"/>
                                        </p:tgtEl>
                                      </p:cBhvr>
                                    </p:animEffect>
                                  </p:childTnLst>
                                </p:cTn>
                              </p:par>
                              <p:par>
                                <p:cTn id="13" presetID="10" presetClass="entr" presetSubtype="0" fill="hold" nodeType="withEffect">
                                  <p:stCondLst>
                                    <p:cond delay="0"/>
                                  </p:stCondLst>
                                  <p:childTnLst>
                                    <p:set>
                                      <p:cBhvr>
                                        <p:cTn id="14" dur="1" fill="hold">
                                          <p:stCondLst>
                                            <p:cond delay="0"/>
                                          </p:stCondLst>
                                        </p:cTn>
                                        <p:tgtEl>
                                          <p:spTgt spid="282"/>
                                        </p:tgtEl>
                                        <p:attrNameLst>
                                          <p:attrName>style.visibility</p:attrName>
                                        </p:attrNameLst>
                                      </p:cBhvr>
                                      <p:to>
                                        <p:strVal val="visible"/>
                                      </p:to>
                                    </p:set>
                                    <p:animEffect transition="in" filter="fade">
                                      <p:cBhvr>
                                        <p:cTn id="15" dur="1"/>
                                        <p:tgtEl>
                                          <p:spTgt spid="282"/>
                                        </p:tgtEl>
                                      </p:cBhvr>
                                    </p:animEffect>
                                  </p:childTnLst>
                                </p:cTn>
                              </p:par>
                              <p:par>
                                <p:cTn id="16" presetID="10" presetClass="entr" presetSubtype="0" fill="hold" nodeType="withEffect">
                                  <p:stCondLst>
                                    <p:cond delay="0"/>
                                  </p:stCondLst>
                                  <p:childTnLst>
                                    <p:set>
                                      <p:cBhvr>
                                        <p:cTn id="17" dur="1" fill="hold">
                                          <p:stCondLst>
                                            <p:cond delay="0"/>
                                          </p:stCondLst>
                                        </p:cTn>
                                        <p:tgtEl>
                                          <p:spTgt spid="283"/>
                                        </p:tgtEl>
                                        <p:attrNameLst>
                                          <p:attrName>style.visibility</p:attrName>
                                        </p:attrNameLst>
                                      </p:cBhvr>
                                      <p:to>
                                        <p:strVal val="visible"/>
                                      </p:to>
                                    </p:set>
                                    <p:animEffect transition="in" filter="fade">
                                      <p:cBhvr>
                                        <p:cTn id="18" dur="1"/>
                                        <p:tgtEl>
                                          <p:spTgt spid="283"/>
                                        </p:tgtEl>
                                      </p:cBhvr>
                                    </p:animEffect>
                                  </p:childTnLst>
                                </p:cTn>
                              </p:par>
                              <p:par>
                                <p:cTn id="19" presetID="10" presetClass="entr" presetSubtype="0" fill="hold" nodeType="withEffect">
                                  <p:stCondLst>
                                    <p:cond delay="0"/>
                                  </p:stCondLst>
                                  <p:childTnLst>
                                    <p:set>
                                      <p:cBhvr>
                                        <p:cTn id="20" dur="1" fill="hold">
                                          <p:stCondLst>
                                            <p:cond delay="0"/>
                                          </p:stCondLst>
                                        </p:cTn>
                                        <p:tgtEl>
                                          <p:spTgt spid="284"/>
                                        </p:tgtEl>
                                        <p:attrNameLst>
                                          <p:attrName>style.visibility</p:attrName>
                                        </p:attrNameLst>
                                      </p:cBhvr>
                                      <p:to>
                                        <p:strVal val="visible"/>
                                      </p:to>
                                    </p:set>
                                    <p:animEffect transition="in" filter="fade">
                                      <p:cBhvr>
                                        <p:cTn id="21" dur="1"/>
                                        <p:tgtEl>
                                          <p:spTgt spid="28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7"/>
                                        </p:tgtEl>
                                        <p:attrNameLst>
                                          <p:attrName>style.visibility</p:attrName>
                                        </p:attrNameLst>
                                      </p:cBhvr>
                                      <p:to>
                                        <p:strVal val="visible"/>
                                      </p:to>
                                    </p:set>
                                    <p:animEffect transition="in" filter="fade">
                                      <p:cBhvr>
                                        <p:cTn id="26" dur="1"/>
                                        <p:tgtEl>
                                          <p:spTgt spid="277"/>
                                        </p:tgtEl>
                                      </p:cBhvr>
                                    </p:animEffect>
                                  </p:childTnLst>
                                </p:cTn>
                              </p:par>
                              <p:par>
                                <p:cTn id="27" presetID="10" presetClass="entr" presetSubtype="0" fill="hold" nodeType="withEffect">
                                  <p:stCondLst>
                                    <p:cond delay="0"/>
                                  </p:stCondLst>
                                  <p:childTnLst>
                                    <p:set>
                                      <p:cBhvr>
                                        <p:cTn id="28" dur="1" fill="hold">
                                          <p:stCondLst>
                                            <p:cond delay="0"/>
                                          </p:stCondLst>
                                        </p:cTn>
                                        <p:tgtEl>
                                          <p:spTgt spid="285"/>
                                        </p:tgtEl>
                                        <p:attrNameLst>
                                          <p:attrName>style.visibility</p:attrName>
                                        </p:attrNameLst>
                                      </p:cBhvr>
                                      <p:to>
                                        <p:strVal val="visible"/>
                                      </p:to>
                                    </p:set>
                                    <p:animEffect transition="in" filter="fade">
                                      <p:cBhvr>
                                        <p:cTn id="29" dur="1"/>
                                        <p:tgtEl>
                                          <p:spTgt spid="285"/>
                                        </p:tgtEl>
                                      </p:cBhvr>
                                    </p:animEffect>
                                  </p:childTnLst>
                                </p:cTn>
                              </p:par>
                              <p:par>
                                <p:cTn id="30" presetID="10" presetClass="entr" presetSubtype="0" fill="hold" nodeType="withEffect">
                                  <p:stCondLst>
                                    <p:cond delay="0"/>
                                  </p:stCondLst>
                                  <p:childTnLst>
                                    <p:set>
                                      <p:cBhvr>
                                        <p:cTn id="31" dur="1" fill="hold">
                                          <p:stCondLst>
                                            <p:cond delay="0"/>
                                          </p:stCondLst>
                                        </p:cTn>
                                        <p:tgtEl>
                                          <p:spTgt spid="278"/>
                                        </p:tgtEl>
                                        <p:attrNameLst>
                                          <p:attrName>style.visibility</p:attrName>
                                        </p:attrNameLst>
                                      </p:cBhvr>
                                      <p:to>
                                        <p:strVal val="visible"/>
                                      </p:to>
                                    </p:set>
                                    <p:animEffect transition="in" filter="fade">
                                      <p:cBhvr>
                                        <p:cTn id="32" dur="1"/>
                                        <p:tgtEl>
                                          <p:spTgt spid="27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7"/>
                                        </p:tgtEl>
                                        <p:attrNameLst>
                                          <p:attrName>style.visibility</p:attrName>
                                        </p:attrNameLst>
                                      </p:cBhvr>
                                      <p:to>
                                        <p:strVal val="visible"/>
                                      </p:to>
                                    </p:set>
                                    <p:animEffect transition="in" filter="fade">
                                      <p:cBhvr>
                                        <p:cTn id="37" dur="1"/>
                                        <p:tgtEl>
                                          <p:spTgt spid="287"/>
                                        </p:tgtEl>
                                      </p:cBhvr>
                                    </p:animEffect>
                                  </p:childTnLst>
                                </p:cTn>
                              </p:par>
                              <p:par>
                                <p:cTn id="38" presetID="10" presetClass="entr" presetSubtype="0" fill="hold" nodeType="withEffect">
                                  <p:stCondLst>
                                    <p:cond delay="0"/>
                                  </p:stCondLst>
                                  <p:childTnLst>
                                    <p:set>
                                      <p:cBhvr>
                                        <p:cTn id="39" dur="1" fill="hold">
                                          <p:stCondLst>
                                            <p:cond delay="0"/>
                                          </p:stCondLst>
                                        </p:cTn>
                                        <p:tgtEl>
                                          <p:spTgt spid="279"/>
                                        </p:tgtEl>
                                        <p:attrNameLst>
                                          <p:attrName>style.visibility</p:attrName>
                                        </p:attrNameLst>
                                      </p:cBhvr>
                                      <p:to>
                                        <p:strVal val="visible"/>
                                      </p:to>
                                    </p:set>
                                    <p:animEffect transition="in" filter="fade">
                                      <p:cBhvr>
                                        <p:cTn id="40" dur="1"/>
                                        <p:tgtEl>
                                          <p:spTgt spid="27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80"/>
                                        </p:tgtEl>
                                        <p:attrNameLst>
                                          <p:attrName>style.visibility</p:attrName>
                                        </p:attrNameLst>
                                      </p:cBhvr>
                                      <p:to>
                                        <p:strVal val="visible"/>
                                      </p:to>
                                    </p:set>
                                    <p:animEffect transition="in" filter="fade">
                                      <p:cBhvr>
                                        <p:cTn id="45" dur="1"/>
                                        <p:tgtEl>
                                          <p:spTgt spid="280"/>
                                        </p:tgtEl>
                                      </p:cBhvr>
                                    </p:animEffect>
                                  </p:childTnLst>
                                </p:cTn>
                              </p:par>
                              <p:par>
                                <p:cTn id="46" presetID="10" presetClass="entr" presetSubtype="0" fill="hold" nodeType="withEffect">
                                  <p:stCondLst>
                                    <p:cond delay="0"/>
                                  </p:stCondLst>
                                  <p:childTnLst>
                                    <p:set>
                                      <p:cBhvr>
                                        <p:cTn id="47" dur="1" fill="hold">
                                          <p:stCondLst>
                                            <p:cond delay="0"/>
                                          </p:stCondLst>
                                        </p:cTn>
                                        <p:tgtEl>
                                          <p:spTgt spid="281"/>
                                        </p:tgtEl>
                                        <p:attrNameLst>
                                          <p:attrName>style.visibility</p:attrName>
                                        </p:attrNameLst>
                                      </p:cBhvr>
                                      <p:to>
                                        <p:strVal val="visible"/>
                                      </p:to>
                                    </p:set>
                                    <p:animEffect transition="in" filter="fade">
                                      <p:cBhvr>
                                        <p:cTn id="48" dur="1"/>
                                        <p:tgtEl>
                                          <p:spTgt spid="281"/>
                                        </p:tgtEl>
                                      </p:cBhvr>
                                    </p:animEffect>
                                  </p:childTnLst>
                                </p:cTn>
                              </p:par>
                              <p:par>
                                <p:cTn id="49" presetID="10" presetClass="entr" presetSubtype="0" fill="hold" nodeType="withEffect">
                                  <p:stCondLst>
                                    <p:cond delay="0"/>
                                  </p:stCondLst>
                                  <p:childTnLst>
                                    <p:set>
                                      <p:cBhvr>
                                        <p:cTn id="50" dur="1" fill="hold">
                                          <p:stCondLst>
                                            <p:cond delay="0"/>
                                          </p:stCondLst>
                                        </p:cTn>
                                        <p:tgtEl>
                                          <p:spTgt spid="286"/>
                                        </p:tgtEl>
                                        <p:attrNameLst>
                                          <p:attrName>style.visibility</p:attrName>
                                        </p:attrNameLst>
                                      </p:cBhvr>
                                      <p:to>
                                        <p:strVal val="visible"/>
                                      </p:to>
                                    </p:set>
                                    <p:animEffect transition="in" filter="fade">
                                      <p:cBhvr>
                                        <p:cTn id="51" dur="1"/>
                                        <p:tgtEl>
                                          <p:spTgt spid="286"/>
                                        </p:tgtEl>
                                      </p:cBhvr>
                                    </p:animEffect>
                                  </p:childTnLst>
                                </p:cTn>
                              </p:par>
                              <p:par>
                                <p:cTn id="52" presetID="10" presetClass="entr" presetSubtype="0" fill="hold" nodeType="withEffect">
                                  <p:stCondLst>
                                    <p:cond delay="0"/>
                                  </p:stCondLst>
                                  <p:childTnLst>
                                    <p:set>
                                      <p:cBhvr>
                                        <p:cTn id="53" dur="1" fill="hold">
                                          <p:stCondLst>
                                            <p:cond delay="0"/>
                                          </p:stCondLst>
                                        </p:cTn>
                                        <p:tgtEl>
                                          <p:spTgt spid="293"/>
                                        </p:tgtEl>
                                        <p:attrNameLst>
                                          <p:attrName>style.visibility</p:attrName>
                                        </p:attrNameLst>
                                      </p:cBhvr>
                                      <p:to>
                                        <p:strVal val="visible"/>
                                      </p:to>
                                    </p:set>
                                    <p:animEffect transition="in" filter="fade">
                                      <p:cBhvr>
                                        <p:cTn id="54" dur="1"/>
                                        <p:tgtEl>
                                          <p:spTgt spid="293"/>
                                        </p:tgtEl>
                                      </p:cBhvr>
                                    </p:animEffect>
                                  </p:childTnLst>
                                </p:cTn>
                              </p:par>
                              <p:par>
                                <p:cTn id="55" presetID="10" presetClass="entr" presetSubtype="0" fill="hold" nodeType="withEffect">
                                  <p:stCondLst>
                                    <p:cond delay="0"/>
                                  </p:stCondLst>
                                  <p:childTnLst>
                                    <p:set>
                                      <p:cBhvr>
                                        <p:cTn id="56" dur="1" fill="hold">
                                          <p:stCondLst>
                                            <p:cond delay="0"/>
                                          </p:stCondLst>
                                        </p:cTn>
                                        <p:tgtEl>
                                          <p:spTgt spid="290"/>
                                        </p:tgtEl>
                                        <p:attrNameLst>
                                          <p:attrName>style.visibility</p:attrName>
                                        </p:attrNameLst>
                                      </p:cBhvr>
                                      <p:to>
                                        <p:strVal val="visible"/>
                                      </p:to>
                                    </p:set>
                                    <p:animEffect transition="in" filter="fade">
                                      <p:cBhvr>
                                        <p:cTn id="57" dur="1"/>
                                        <p:tgtEl>
                                          <p:spTgt spid="29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8"/>
                                        </p:tgtEl>
                                        <p:attrNameLst>
                                          <p:attrName>style.visibility</p:attrName>
                                        </p:attrNameLst>
                                      </p:cBhvr>
                                      <p:to>
                                        <p:strVal val="visible"/>
                                      </p:to>
                                    </p:set>
                                    <p:animEffect transition="in" filter="fade">
                                      <p:cBhvr>
                                        <p:cTn id="62" dur="1"/>
                                        <p:tgtEl>
                                          <p:spTgt spid="288"/>
                                        </p:tgtEl>
                                      </p:cBhvr>
                                    </p:animEffect>
                                  </p:childTnLst>
                                </p:cTn>
                              </p:par>
                              <p:par>
                                <p:cTn id="63" presetID="10" presetClass="entr" presetSubtype="0" fill="hold" nodeType="withEffect">
                                  <p:stCondLst>
                                    <p:cond delay="0"/>
                                  </p:stCondLst>
                                  <p:childTnLst>
                                    <p:set>
                                      <p:cBhvr>
                                        <p:cTn id="64" dur="1" fill="hold">
                                          <p:stCondLst>
                                            <p:cond delay="0"/>
                                          </p:stCondLst>
                                        </p:cTn>
                                        <p:tgtEl>
                                          <p:spTgt spid="291"/>
                                        </p:tgtEl>
                                        <p:attrNameLst>
                                          <p:attrName>style.visibility</p:attrName>
                                        </p:attrNameLst>
                                      </p:cBhvr>
                                      <p:to>
                                        <p:strVal val="visible"/>
                                      </p:to>
                                    </p:set>
                                    <p:animEffect transition="in" filter="fade">
                                      <p:cBhvr>
                                        <p:cTn id="65" dur="1"/>
                                        <p:tgtEl>
                                          <p:spTgt spid="29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89"/>
                                        </p:tgtEl>
                                        <p:attrNameLst>
                                          <p:attrName>style.visibility</p:attrName>
                                        </p:attrNameLst>
                                      </p:cBhvr>
                                      <p:to>
                                        <p:strVal val="visible"/>
                                      </p:to>
                                    </p:set>
                                    <p:animEffect transition="in" filter="fade">
                                      <p:cBhvr>
                                        <p:cTn id="70" dur="1"/>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5"/>
          <p:cNvSpPr txBox="1">
            <a:spLocks noGrp="1"/>
          </p:cNvSpPr>
          <p:nvPr>
            <p:ph type="title"/>
          </p:nvPr>
        </p:nvSpPr>
        <p:spPr>
          <a:xfrm>
            <a:off x="457200" y="-100"/>
            <a:ext cx="35106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did you try?</a:t>
            </a:r>
            <a:endParaRPr/>
          </a:p>
        </p:txBody>
      </p:sp>
      <p:sp>
        <p:nvSpPr>
          <p:cNvPr id="299" name="Google Shape;299;p2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13</a:t>
            </a:fld>
            <a:endParaRPr/>
          </a:p>
        </p:txBody>
      </p:sp>
      <p:pic>
        <p:nvPicPr>
          <p:cNvPr id="300" name="Google Shape;300;p25"/>
          <p:cNvPicPr preferRelativeResize="0"/>
          <p:nvPr/>
        </p:nvPicPr>
        <p:blipFill>
          <a:blip r:embed="rId3">
            <a:alphaModFix/>
          </a:blip>
          <a:stretch>
            <a:fillRect/>
          </a:stretch>
        </p:blipFill>
        <p:spPr>
          <a:xfrm>
            <a:off x="1088675" y="2271275"/>
            <a:ext cx="1949100" cy="1949100"/>
          </a:xfrm>
          <a:prstGeom prst="rect">
            <a:avLst/>
          </a:prstGeom>
          <a:noFill/>
          <a:ln>
            <a:noFill/>
          </a:ln>
        </p:spPr>
      </p:pic>
      <p:pic>
        <p:nvPicPr>
          <p:cNvPr id="301" name="Google Shape;301;p25"/>
          <p:cNvPicPr preferRelativeResize="0"/>
          <p:nvPr/>
        </p:nvPicPr>
        <p:blipFill rotWithShape="1">
          <a:blip r:embed="rId4">
            <a:alphaModFix/>
          </a:blip>
          <a:srcRect l="15833" t="14122" r="58641" b="15196"/>
          <a:stretch/>
        </p:blipFill>
        <p:spPr>
          <a:xfrm>
            <a:off x="4900575" y="201225"/>
            <a:ext cx="3160690" cy="4741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6"/>
          <p:cNvSpPr txBox="1">
            <a:spLocks noGrp="1"/>
          </p:cNvSpPr>
          <p:nvPr>
            <p:ph type="title"/>
          </p:nvPr>
        </p:nvSpPr>
        <p:spPr>
          <a:xfrm>
            <a:off x="457200" y="-100"/>
            <a:ext cx="30441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are you using now?</a:t>
            </a:r>
            <a:endParaRPr/>
          </a:p>
        </p:txBody>
      </p:sp>
      <p:sp>
        <p:nvSpPr>
          <p:cNvPr id="307" name="Google Shape;307;p26"/>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14</a:t>
            </a:fld>
            <a:endParaRPr/>
          </a:p>
        </p:txBody>
      </p:sp>
      <p:pic>
        <p:nvPicPr>
          <p:cNvPr id="308" name="Google Shape;308;p26"/>
          <p:cNvPicPr preferRelativeResize="0"/>
          <p:nvPr/>
        </p:nvPicPr>
        <p:blipFill>
          <a:blip r:embed="rId3">
            <a:alphaModFix/>
          </a:blip>
          <a:stretch>
            <a:fillRect/>
          </a:stretch>
        </p:blipFill>
        <p:spPr>
          <a:xfrm>
            <a:off x="155625" y="2238300"/>
            <a:ext cx="3514725" cy="1304925"/>
          </a:xfrm>
          <a:prstGeom prst="rect">
            <a:avLst/>
          </a:prstGeom>
          <a:noFill/>
          <a:ln>
            <a:noFill/>
          </a:ln>
        </p:spPr>
      </p:pic>
      <p:pic>
        <p:nvPicPr>
          <p:cNvPr id="309" name="Google Shape;309;p26"/>
          <p:cNvPicPr preferRelativeResize="0"/>
          <p:nvPr/>
        </p:nvPicPr>
        <p:blipFill rotWithShape="1">
          <a:blip r:embed="rId4">
            <a:alphaModFix/>
          </a:blip>
          <a:srcRect l="26809" t="15725" r="27634" b="18368"/>
          <a:stretch/>
        </p:blipFill>
        <p:spPr>
          <a:xfrm>
            <a:off x="3501300" y="320900"/>
            <a:ext cx="5554877" cy="4353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7"/>
          <p:cNvSpPr txBox="1">
            <a:spLocks noGrp="1"/>
          </p:cNvSpPr>
          <p:nvPr>
            <p:ph type="title"/>
          </p:nvPr>
        </p:nvSpPr>
        <p:spPr>
          <a:xfrm>
            <a:off x="457200" y="-100"/>
            <a:ext cx="40419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do you want to use in the future?</a:t>
            </a:r>
            <a:endParaRPr/>
          </a:p>
        </p:txBody>
      </p:sp>
      <p:sp>
        <p:nvSpPr>
          <p:cNvPr id="315" name="Google Shape;315;p27"/>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15</a:t>
            </a:fld>
            <a:endParaRPr/>
          </a:p>
        </p:txBody>
      </p:sp>
      <p:pic>
        <p:nvPicPr>
          <p:cNvPr id="316" name="Google Shape;316;p27"/>
          <p:cNvPicPr preferRelativeResize="0"/>
          <p:nvPr/>
        </p:nvPicPr>
        <p:blipFill>
          <a:blip r:embed="rId3">
            <a:alphaModFix/>
          </a:blip>
          <a:stretch>
            <a:fillRect/>
          </a:stretch>
        </p:blipFill>
        <p:spPr>
          <a:xfrm>
            <a:off x="489663" y="2855150"/>
            <a:ext cx="3976975" cy="778100"/>
          </a:xfrm>
          <a:prstGeom prst="rect">
            <a:avLst/>
          </a:prstGeom>
          <a:noFill/>
          <a:ln>
            <a:noFill/>
          </a:ln>
        </p:spPr>
      </p:pic>
      <p:sp>
        <p:nvSpPr>
          <p:cNvPr id="317" name="Google Shape;317;p27"/>
          <p:cNvSpPr txBox="1"/>
          <p:nvPr/>
        </p:nvSpPr>
        <p:spPr>
          <a:xfrm>
            <a:off x="4045500" y="1538525"/>
            <a:ext cx="4622100" cy="5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hivo"/>
                <a:ea typeface="Chivo"/>
                <a:cs typeface="Chivo"/>
                <a:sym typeface="Chivo"/>
              </a:rPr>
              <a:t>MyLabMath Integrated Review</a:t>
            </a:r>
            <a:endParaRPr sz="2400">
              <a:latin typeface="Chivo"/>
              <a:ea typeface="Chivo"/>
              <a:cs typeface="Chivo"/>
              <a:sym typeface="Chivo"/>
            </a:endParaRPr>
          </a:p>
        </p:txBody>
      </p:sp>
      <p:sp>
        <p:nvSpPr>
          <p:cNvPr id="318" name="Google Shape;318;p27"/>
          <p:cNvSpPr txBox="1"/>
          <p:nvPr/>
        </p:nvSpPr>
        <p:spPr>
          <a:xfrm>
            <a:off x="5159700" y="3452925"/>
            <a:ext cx="37800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hivo"/>
                <a:ea typeface="Chivo"/>
                <a:cs typeface="Chivo"/>
                <a:sym typeface="Chivo"/>
              </a:rPr>
              <a:t>MyOpenMath/WAMAP</a:t>
            </a:r>
            <a:endParaRPr sz="2400">
              <a:latin typeface="Chivo"/>
              <a:ea typeface="Chivo"/>
              <a:cs typeface="Chivo"/>
              <a:sym typeface="Chivo"/>
            </a:endParaRPr>
          </a:p>
          <a:p>
            <a:pPr marL="0" lvl="0" indent="0" algn="l" rtl="0">
              <a:spcBef>
                <a:spcPts val="0"/>
              </a:spcBef>
              <a:spcAft>
                <a:spcPts val="0"/>
              </a:spcAft>
              <a:buNone/>
            </a:pPr>
            <a:r>
              <a:rPr lang="en" sz="2400">
                <a:latin typeface="Chivo"/>
                <a:ea typeface="Chivo"/>
                <a:cs typeface="Chivo"/>
                <a:sym typeface="Chivo"/>
              </a:rPr>
              <a:t>Course Outcome Tool</a:t>
            </a:r>
            <a:endParaRPr sz="2400">
              <a:latin typeface="Chivo"/>
              <a:ea typeface="Chivo"/>
              <a:cs typeface="Chivo"/>
              <a:sym typeface="Chiv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8"/>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Why push online adaptive systems?</a:t>
            </a:r>
            <a:endParaRPr/>
          </a:p>
        </p:txBody>
      </p:sp>
      <p:sp>
        <p:nvSpPr>
          <p:cNvPr id="324" name="Google Shape;324;p28"/>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16</a:t>
            </a:fld>
            <a:endParaRPr/>
          </a:p>
        </p:txBody>
      </p:sp>
      <p:sp>
        <p:nvSpPr>
          <p:cNvPr id="325" name="Google Shape;325;p28"/>
          <p:cNvSpPr txBox="1"/>
          <p:nvPr/>
        </p:nvSpPr>
        <p:spPr>
          <a:xfrm>
            <a:off x="3565050" y="2583400"/>
            <a:ext cx="2013900" cy="11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a:latin typeface="Chivo"/>
                <a:ea typeface="Chivo"/>
                <a:cs typeface="Chivo"/>
                <a:sym typeface="Chivo"/>
              </a:rPr>
              <a:t>Time</a:t>
            </a:r>
            <a:endParaRPr sz="6000">
              <a:latin typeface="Chivo"/>
              <a:ea typeface="Chivo"/>
              <a:cs typeface="Chivo"/>
              <a:sym typeface="Chiv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9"/>
          <p:cNvSpPr txBox="1">
            <a:spLocks noGrp="1"/>
          </p:cNvSpPr>
          <p:nvPr>
            <p:ph type="title"/>
          </p:nvPr>
        </p:nvSpPr>
        <p:spPr>
          <a:xfrm>
            <a:off x="259225" y="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So these online adaptive systems will solve all my problems, right?</a:t>
            </a:r>
            <a:endParaRPr/>
          </a:p>
        </p:txBody>
      </p:sp>
      <p:sp>
        <p:nvSpPr>
          <p:cNvPr id="331" name="Google Shape;331;p29"/>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17</a:t>
            </a:fld>
            <a:endParaRPr/>
          </a:p>
        </p:txBody>
      </p:sp>
      <p:sp>
        <p:nvSpPr>
          <p:cNvPr id="332" name="Google Shape;332;p29"/>
          <p:cNvSpPr txBox="1"/>
          <p:nvPr/>
        </p:nvSpPr>
        <p:spPr>
          <a:xfrm>
            <a:off x="1065625" y="2044200"/>
            <a:ext cx="7338300" cy="2280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hivo"/>
              <a:buChar char="●"/>
            </a:pPr>
            <a:r>
              <a:rPr lang="en" sz="1800">
                <a:latin typeface="Chivo"/>
                <a:ea typeface="Chivo"/>
                <a:cs typeface="Chivo"/>
                <a:sym typeface="Chivo"/>
              </a:rPr>
              <a:t>Technology learning curve</a:t>
            </a:r>
            <a:endParaRPr sz="1800">
              <a:latin typeface="Chivo"/>
              <a:ea typeface="Chivo"/>
              <a:cs typeface="Chivo"/>
              <a:sym typeface="Chivo"/>
            </a:endParaRPr>
          </a:p>
          <a:p>
            <a:pPr marL="457200" lvl="0" indent="-342900" algn="l" rtl="0">
              <a:spcBef>
                <a:spcPts val="0"/>
              </a:spcBef>
              <a:spcAft>
                <a:spcPts val="0"/>
              </a:spcAft>
              <a:buSzPts val="1800"/>
              <a:buFont typeface="Chivo"/>
              <a:buChar char="●"/>
            </a:pPr>
            <a:r>
              <a:rPr lang="en" sz="1800">
                <a:latin typeface="Chivo"/>
                <a:ea typeface="Chivo"/>
                <a:cs typeface="Chivo"/>
                <a:sym typeface="Chivo"/>
              </a:rPr>
              <a:t>Alignment of prerequisite topics and course topics requires expertise and time.</a:t>
            </a:r>
            <a:endParaRPr sz="1800">
              <a:latin typeface="Chivo"/>
              <a:ea typeface="Chivo"/>
              <a:cs typeface="Chivo"/>
              <a:sym typeface="Chivo"/>
            </a:endParaRPr>
          </a:p>
          <a:p>
            <a:pPr marL="457200" lvl="0" indent="-342900" algn="l" rtl="0">
              <a:spcBef>
                <a:spcPts val="0"/>
              </a:spcBef>
              <a:spcAft>
                <a:spcPts val="0"/>
              </a:spcAft>
              <a:buSzPts val="1800"/>
              <a:buFont typeface="Chivo"/>
              <a:buChar char="●"/>
            </a:pPr>
            <a:r>
              <a:rPr lang="en" sz="1800">
                <a:latin typeface="Chivo"/>
                <a:ea typeface="Chivo"/>
                <a:cs typeface="Chivo"/>
                <a:sym typeface="Chivo"/>
              </a:rPr>
              <a:t>Will students have the same ‘Question #5’?</a:t>
            </a:r>
            <a:endParaRPr sz="1800">
              <a:latin typeface="Chivo"/>
              <a:ea typeface="Chivo"/>
              <a:cs typeface="Chivo"/>
              <a:sym typeface="Chivo"/>
            </a:endParaRPr>
          </a:p>
          <a:p>
            <a:pPr marL="914400" lvl="1" indent="-342900" algn="l" rtl="0">
              <a:spcBef>
                <a:spcPts val="0"/>
              </a:spcBef>
              <a:spcAft>
                <a:spcPts val="0"/>
              </a:spcAft>
              <a:buSzPts val="1800"/>
              <a:buFont typeface="Chivo"/>
              <a:buChar char="○"/>
            </a:pPr>
            <a:r>
              <a:rPr lang="en" sz="1800">
                <a:latin typeface="Chivo"/>
                <a:ea typeface="Chivo"/>
                <a:cs typeface="Chivo"/>
                <a:sym typeface="Chivo"/>
              </a:rPr>
              <a:t>Requires a shift in thinking about how to reference homework, and how students get help.</a:t>
            </a:r>
            <a:endParaRPr sz="1800">
              <a:latin typeface="Chivo"/>
              <a:ea typeface="Chivo"/>
              <a:cs typeface="Chivo"/>
              <a:sym typeface="Chivo"/>
            </a:endParaRPr>
          </a:p>
          <a:p>
            <a:pPr marL="457200" lvl="0" indent="-342900" algn="l" rtl="0">
              <a:spcBef>
                <a:spcPts val="0"/>
              </a:spcBef>
              <a:spcAft>
                <a:spcPts val="0"/>
              </a:spcAft>
              <a:buSzPts val="1800"/>
              <a:buFont typeface="Chivo"/>
              <a:buChar char="●"/>
            </a:pPr>
            <a:r>
              <a:rPr lang="en" sz="1800">
                <a:latin typeface="Chivo"/>
                <a:ea typeface="Chivo"/>
                <a:cs typeface="Chivo"/>
                <a:sym typeface="Chivo"/>
              </a:rPr>
              <a:t>How do you use the data to support just-in-time remediation?</a:t>
            </a:r>
            <a:endParaRPr sz="1800">
              <a:latin typeface="Chivo"/>
              <a:ea typeface="Chivo"/>
              <a:cs typeface="Chivo"/>
              <a:sym typeface="Chivo"/>
            </a:endParaRPr>
          </a:p>
          <a:p>
            <a:pPr marL="457200" lvl="0" indent="-342900" algn="l" rtl="0">
              <a:spcBef>
                <a:spcPts val="0"/>
              </a:spcBef>
              <a:spcAft>
                <a:spcPts val="0"/>
              </a:spcAft>
              <a:buSzPts val="1800"/>
              <a:buFont typeface="Chivo"/>
              <a:buChar char="●"/>
            </a:pPr>
            <a:r>
              <a:rPr lang="en" sz="1800">
                <a:latin typeface="Chivo"/>
                <a:ea typeface="Chivo"/>
                <a:cs typeface="Chivo"/>
                <a:sym typeface="Chivo"/>
              </a:rPr>
              <a:t>With more technology tools, how do you integrate them?</a:t>
            </a:r>
            <a:endParaRPr sz="1800">
              <a:latin typeface="Chivo"/>
              <a:ea typeface="Chivo"/>
              <a:cs typeface="Chivo"/>
              <a:sym typeface="Chivo"/>
            </a:endParaRPr>
          </a:p>
        </p:txBody>
      </p:sp>
      <p:pic>
        <p:nvPicPr>
          <p:cNvPr id="333" name="Google Shape;333;p29" descr="https://www.publicdomainpictures.net/en/view-image.php?image=69680&amp;picture=red-kidney-beans" title="Red Kidney Beans"/>
          <p:cNvPicPr preferRelativeResize="0"/>
          <p:nvPr/>
        </p:nvPicPr>
        <p:blipFill rotWithShape="1">
          <a:blip r:embed="rId3">
            <a:alphaModFix/>
          </a:blip>
          <a:srcRect l="8298" t="7882" r="3425" b="23689"/>
          <a:stretch/>
        </p:blipFill>
        <p:spPr>
          <a:xfrm>
            <a:off x="6600875" y="268825"/>
            <a:ext cx="1969301" cy="1010575"/>
          </a:xfrm>
          <a:prstGeom prst="rect">
            <a:avLst/>
          </a:prstGeom>
          <a:noFill/>
          <a:ln>
            <a:noFill/>
          </a:ln>
        </p:spPr>
      </p:pic>
      <p:sp>
        <p:nvSpPr>
          <p:cNvPr id="334" name="Google Shape;334;p29"/>
          <p:cNvSpPr/>
          <p:nvPr/>
        </p:nvSpPr>
        <p:spPr>
          <a:xfrm>
            <a:off x="6871225" y="268763"/>
            <a:ext cx="1428600" cy="1010700"/>
          </a:xfrm>
          <a:prstGeom prst="noSmoking">
            <a:avLst>
              <a:gd name="adj" fmla="val 1875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
                                        <p:tgtEl>
                                          <p:spTgt spid="3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
                                        </p:tgtEl>
                                        <p:attrNameLst>
                                          <p:attrName>style.visibility</p:attrName>
                                        </p:attrNameLst>
                                      </p:cBhvr>
                                      <p:to>
                                        <p:strVal val="visible"/>
                                      </p:to>
                                    </p:set>
                                    <p:animEffect transition="in" filter="fade">
                                      <p:cBhvr>
                                        <p:cTn id="12" dur="1"/>
                                        <p:tgtEl>
                                          <p:spTgt spid="3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
                                            <p:txEl>
                                              <p:pRg st="0" end="0"/>
                                            </p:txEl>
                                          </p:spTgt>
                                        </p:tgtEl>
                                        <p:attrNameLst>
                                          <p:attrName>style.visibility</p:attrName>
                                        </p:attrNameLst>
                                      </p:cBhvr>
                                      <p:to>
                                        <p:strVal val="visible"/>
                                      </p:to>
                                    </p:set>
                                    <p:animEffect transition="in" filter="fade">
                                      <p:cBhvr>
                                        <p:cTn id="17" dur="1"/>
                                        <p:tgtEl>
                                          <p:spTgt spid="3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2">
                                            <p:txEl>
                                              <p:pRg st="1" end="1"/>
                                            </p:txEl>
                                          </p:spTgt>
                                        </p:tgtEl>
                                        <p:attrNameLst>
                                          <p:attrName>style.visibility</p:attrName>
                                        </p:attrNameLst>
                                      </p:cBhvr>
                                      <p:to>
                                        <p:strVal val="visible"/>
                                      </p:to>
                                    </p:set>
                                    <p:animEffect transition="in" filter="fade">
                                      <p:cBhvr>
                                        <p:cTn id="22" dur="1"/>
                                        <p:tgtEl>
                                          <p:spTgt spid="33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2">
                                            <p:txEl>
                                              <p:pRg st="2" end="2"/>
                                            </p:txEl>
                                          </p:spTgt>
                                        </p:tgtEl>
                                        <p:attrNameLst>
                                          <p:attrName>style.visibility</p:attrName>
                                        </p:attrNameLst>
                                      </p:cBhvr>
                                      <p:to>
                                        <p:strVal val="visible"/>
                                      </p:to>
                                    </p:set>
                                    <p:animEffect transition="in" filter="fade">
                                      <p:cBhvr>
                                        <p:cTn id="27" dur="1"/>
                                        <p:tgtEl>
                                          <p:spTgt spid="33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2">
                                            <p:txEl>
                                              <p:pRg st="3" end="3"/>
                                            </p:txEl>
                                          </p:spTgt>
                                        </p:tgtEl>
                                        <p:attrNameLst>
                                          <p:attrName>style.visibility</p:attrName>
                                        </p:attrNameLst>
                                      </p:cBhvr>
                                      <p:to>
                                        <p:strVal val="visible"/>
                                      </p:to>
                                    </p:set>
                                    <p:animEffect transition="in" filter="fade">
                                      <p:cBhvr>
                                        <p:cTn id="32" dur="1"/>
                                        <p:tgtEl>
                                          <p:spTgt spid="33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2">
                                            <p:txEl>
                                              <p:pRg st="4" end="4"/>
                                            </p:txEl>
                                          </p:spTgt>
                                        </p:tgtEl>
                                        <p:attrNameLst>
                                          <p:attrName>style.visibility</p:attrName>
                                        </p:attrNameLst>
                                      </p:cBhvr>
                                      <p:to>
                                        <p:strVal val="visible"/>
                                      </p:to>
                                    </p:set>
                                    <p:animEffect transition="in" filter="fade">
                                      <p:cBhvr>
                                        <p:cTn id="37" dur="1"/>
                                        <p:tgtEl>
                                          <p:spTgt spid="33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2">
                                            <p:txEl>
                                              <p:pRg st="5" end="5"/>
                                            </p:txEl>
                                          </p:spTgt>
                                        </p:tgtEl>
                                        <p:attrNameLst>
                                          <p:attrName>style.visibility</p:attrName>
                                        </p:attrNameLst>
                                      </p:cBhvr>
                                      <p:to>
                                        <p:strVal val="visible"/>
                                      </p:to>
                                    </p:set>
                                    <p:animEffect transition="in" filter="fade">
                                      <p:cBhvr>
                                        <p:cTn id="42" dur="1"/>
                                        <p:tgtEl>
                                          <p:spTgt spid="3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0"/>
          <p:cNvSpPr txBox="1">
            <a:spLocks noGrp="1"/>
          </p:cNvSpPr>
          <p:nvPr>
            <p:ph type="title"/>
          </p:nvPr>
        </p:nvSpPr>
        <p:spPr>
          <a:xfrm>
            <a:off x="259225" y="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have you done to address success skills?</a:t>
            </a:r>
            <a:endParaRPr/>
          </a:p>
        </p:txBody>
      </p:sp>
      <p:sp>
        <p:nvSpPr>
          <p:cNvPr id="340" name="Google Shape;340;p30"/>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18</a:t>
            </a:fld>
            <a:endParaRPr/>
          </a:p>
        </p:txBody>
      </p:sp>
      <p:sp>
        <p:nvSpPr>
          <p:cNvPr id="341" name="Google Shape;341;p30"/>
          <p:cNvSpPr/>
          <p:nvPr/>
        </p:nvSpPr>
        <p:spPr>
          <a:xfrm rot="-1330490">
            <a:off x="50255" y="77512"/>
            <a:ext cx="2222375" cy="1481768"/>
          </a:xfrm>
          <a:prstGeom prst="wedgeRoundRectCallout">
            <a:avLst>
              <a:gd name="adj1" fmla="val -20834"/>
              <a:gd name="adj2" fmla="val 81238"/>
              <a:gd name="adj3" fmla="val 0"/>
            </a:avLst>
          </a:prstGeom>
          <a:solidFill>
            <a:srgbClr val="B1B3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latin typeface="Chivo"/>
                <a:ea typeface="Chivo"/>
                <a:cs typeface="Chivo"/>
                <a:sym typeface="Chivo"/>
              </a:rPr>
              <a:t>Join Group B for an activity on success skills. </a:t>
            </a:r>
            <a:endParaRPr/>
          </a:p>
        </p:txBody>
      </p:sp>
      <p:sp>
        <p:nvSpPr>
          <p:cNvPr id="342" name="Google Shape;342;p30"/>
          <p:cNvSpPr txBox="1"/>
          <p:nvPr/>
        </p:nvSpPr>
        <p:spPr>
          <a:xfrm>
            <a:off x="346100" y="2009150"/>
            <a:ext cx="3912900" cy="13389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Font typeface="Chivo"/>
              <a:buChar char="●"/>
            </a:pPr>
            <a:r>
              <a:rPr lang="en">
                <a:latin typeface="Chivo"/>
                <a:ea typeface="Chivo"/>
                <a:cs typeface="Chivo"/>
                <a:sym typeface="Chivo"/>
              </a:rPr>
              <a:t>Time Management</a:t>
            </a:r>
            <a:endParaRPr>
              <a:latin typeface="Chivo"/>
              <a:ea typeface="Chivo"/>
              <a:cs typeface="Chivo"/>
              <a:sym typeface="Chivo"/>
            </a:endParaRPr>
          </a:p>
          <a:p>
            <a:pPr marL="457200" marR="0" lvl="0" indent="-317500" algn="l" rtl="0">
              <a:lnSpc>
                <a:spcPct val="100000"/>
              </a:lnSpc>
              <a:spcBef>
                <a:spcPts val="0"/>
              </a:spcBef>
              <a:spcAft>
                <a:spcPts val="0"/>
              </a:spcAft>
              <a:buSzPts val="1400"/>
              <a:buFont typeface="Chivo"/>
              <a:buChar char="●"/>
            </a:pPr>
            <a:r>
              <a:rPr lang="en">
                <a:latin typeface="Chivo"/>
                <a:ea typeface="Chivo"/>
                <a:cs typeface="Chivo"/>
                <a:sym typeface="Chivo"/>
              </a:rPr>
              <a:t>Organization</a:t>
            </a:r>
            <a:endParaRPr>
              <a:latin typeface="Chivo"/>
              <a:ea typeface="Chivo"/>
              <a:cs typeface="Chivo"/>
              <a:sym typeface="Chivo"/>
            </a:endParaRPr>
          </a:p>
          <a:p>
            <a:pPr marL="457200" marR="0" lvl="0" indent="-317500" algn="l" rtl="0">
              <a:lnSpc>
                <a:spcPct val="100000"/>
              </a:lnSpc>
              <a:spcBef>
                <a:spcPts val="0"/>
              </a:spcBef>
              <a:spcAft>
                <a:spcPts val="0"/>
              </a:spcAft>
              <a:buSzPts val="1400"/>
              <a:buFont typeface="Chivo"/>
              <a:buChar char="●"/>
            </a:pPr>
            <a:r>
              <a:rPr lang="en">
                <a:latin typeface="Chivo"/>
                <a:ea typeface="Chivo"/>
                <a:cs typeface="Chivo"/>
                <a:sym typeface="Chivo"/>
              </a:rPr>
              <a:t>Growth Mindset</a:t>
            </a:r>
            <a:endParaRPr>
              <a:latin typeface="Chivo"/>
              <a:ea typeface="Chivo"/>
              <a:cs typeface="Chivo"/>
              <a:sym typeface="Chivo"/>
            </a:endParaRPr>
          </a:p>
          <a:p>
            <a:pPr marL="457200" marR="0" lvl="0" indent="-317500" algn="l" rtl="0">
              <a:lnSpc>
                <a:spcPct val="100000"/>
              </a:lnSpc>
              <a:spcBef>
                <a:spcPts val="0"/>
              </a:spcBef>
              <a:spcAft>
                <a:spcPts val="0"/>
              </a:spcAft>
              <a:buSzPts val="1400"/>
              <a:buFont typeface="Chivo"/>
              <a:buChar char="●"/>
            </a:pPr>
            <a:r>
              <a:rPr lang="en">
                <a:latin typeface="Chivo"/>
                <a:ea typeface="Chivo"/>
                <a:cs typeface="Chivo"/>
                <a:sym typeface="Chivo"/>
              </a:rPr>
              <a:t>Social Belonging and Community</a:t>
            </a:r>
            <a:endParaRPr>
              <a:latin typeface="Chivo"/>
              <a:ea typeface="Chivo"/>
              <a:cs typeface="Chivo"/>
              <a:sym typeface="Chivo"/>
            </a:endParaRPr>
          </a:p>
          <a:p>
            <a:pPr marL="457200" marR="0" lvl="0" indent="-317500" algn="l" rtl="0">
              <a:lnSpc>
                <a:spcPct val="100000"/>
              </a:lnSpc>
              <a:spcBef>
                <a:spcPts val="0"/>
              </a:spcBef>
              <a:spcAft>
                <a:spcPts val="0"/>
              </a:spcAft>
              <a:buSzPts val="1400"/>
              <a:buFont typeface="Chivo"/>
              <a:buChar char="●"/>
            </a:pPr>
            <a:r>
              <a:rPr lang="en">
                <a:latin typeface="Chivo"/>
                <a:ea typeface="Chivo"/>
                <a:cs typeface="Chivo"/>
                <a:sym typeface="Chivo"/>
              </a:rPr>
              <a:t>Utilizing Resources</a:t>
            </a:r>
            <a:endParaRPr>
              <a:latin typeface="Chivo"/>
              <a:ea typeface="Chivo"/>
              <a:cs typeface="Chivo"/>
              <a:sym typeface="Chivo"/>
            </a:endParaRPr>
          </a:p>
          <a:p>
            <a:pPr marL="457200" marR="0" lvl="0" indent="-317500" algn="l" rtl="0">
              <a:lnSpc>
                <a:spcPct val="100000"/>
              </a:lnSpc>
              <a:spcBef>
                <a:spcPts val="0"/>
              </a:spcBef>
              <a:spcAft>
                <a:spcPts val="0"/>
              </a:spcAft>
              <a:buSzPts val="1400"/>
              <a:buFont typeface="Chivo"/>
              <a:buChar char="●"/>
            </a:pPr>
            <a:r>
              <a:rPr lang="en">
                <a:latin typeface="Chivo"/>
                <a:ea typeface="Chivo"/>
                <a:cs typeface="Chivo"/>
                <a:sym typeface="Chivo"/>
              </a:rPr>
              <a:t>Integrating Understanding</a:t>
            </a:r>
            <a:endParaRPr>
              <a:latin typeface="Chivo"/>
              <a:ea typeface="Chivo"/>
              <a:cs typeface="Chivo"/>
              <a:sym typeface="Chivo"/>
            </a:endParaRPr>
          </a:p>
        </p:txBody>
      </p:sp>
      <p:pic>
        <p:nvPicPr>
          <p:cNvPr id="343" name="Google Shape;343;p30"/>
          <p:cNvPicPr preferRelativeResize="0"/>
          <p:nvPr/>
        </p:nvPicPr>
        <p:blipFill rotWithShape="1">
          <a:blip r:embed="rId3">
            <a:alphaModFix/>
          </a:blip>
          <a:srcRect l="12887" t="25942" r="12835" b="2414"/>
          <a:stretch/>
        </p:blipFill>
        <p:spPr>
          <a:xfrm>
            <a:off x="2067750" y="228200"/>
            <a:ext cx="3945176" cy="3071875"/>
          </a:xfrm>
          <a:prstGeom prst="rect">
            <a:avLst/>
          </a:prstGeom>
          <a:noFill/>
          <a:ln>
            <a:noFill/>
          </a:ln>
        </p:spPr>
      </p:pic>
      <p:pic>
        <p:nvPicPr>
          <p:cNvPr id="344" name="Google Shape;344;p30"/>
          <p:cNvPicPr preferRelativeResize="0"/>
          <p:nvPr/>
        </p:nvPicPr>
        <p:blipFill rotWithShape="1">
          <a:blip r:embed="rId4">
            <a:alphaModFix/>
          </a:blip>
          <a:srcRect r="3725" b="25964"/>
          <a:stretch/>
        </p:blipFill>
        <p:spPr>
          <a:xfrm>
            <a:off x="6115471" y="228204"/>
            <a:ext cx="2803726" cy="3367498"/>
          </a:xfrm>
          <a:prstGeom prst="rect">
            <a:avLst/>
          </a:prstGeom>
          <a:noFill/>
          <a:ln>
            <a:noFill/>
          </a:ln>
        </p:spPr>
      </p:pic>
      <p:pic>
        <p:nvPicPr>
          <p:cNvPr id="345" name="Google Shape;345;p30"/>
          <p:cNvPicPr preferRelativeResize="0"/>
          <p:nvPr/>
        </p:nvPicPr>
        <p:blipFill rotWithShape="1">
          <a:blip r:embed="rId5">
            <a:alphaModFix/>
          </a:blip>
          <a:srcRect l="1626" t="6623" r="3243" b="29876"/>
          <a:stretch/>
        </p:blipFill>
        <p:spPr>
          <a:xfrm>
            <a:off x="2473963" y="1753850"/>
            <a:ext cx="3132751" cy="3266052"/>
          </a:xfrm>
          <a:prstGeom prst="rect">
            <a:avLst/>
          </a:prstGeom>
          <a:noFill/>
          <a:ln>
            <a:noFill/>
          </a:ln>
        </p:spPr>
      </p:pic>
      <p:pic>
        <p:nvPicPr>
          <p:cNvPr id="346" name="Google Shape;346;p30"/>
          <p:cNvPicPr preferRelativeResize="0"/>
          <p:nvPr/>
        </p:nvPicPr>
        <p:blipFill rotWithShape="1">
          <a:blip r:embed="rId6">
            <a:alphaModFix/>
          </a:blip>
          <a:srcRect l="1527" t="26074" r="72049" b="12688"/>
          <a:stretch/>
        </p:blipFill>
        <p:spPr>
          <a:xfrm>
            <a:off x="6309237" y="1753850"/>
            <a:ext cx="2416199" cy="30438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xEl>
                                              <p:pRg st="0" end="0"/>
                                            </p:txEl>
                                          </p:spTgt>
                                        </p:tgtEl>
                                        <p:attrNameLst>
                                          <p:attrName>style.visibility</p:attrName>
                                        </p:attrNameLst>
                                      </p:cBhvr>
                                      <p:to>
                                        <p:strVal val="visible"/>
                                      </p:to>
                                    </p:set>
                                    <p:animEffect transition="in" filter="fade">
                                      <p:cBhvr>
                                        <p:cTn id="7" dur="1"/>
                                        <p:tgtEl>
                                          <p:spTgt spid="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1" end="1"/>
                                            </p:txEl>
                                          </p:spTgt>
                                        </p:tgtEl>
                                        <p:attrNameLst>
                                          <p:attrName>style.visibility</p:attrName>
                                        </p:attrNameLst>
                                      </p:cBhvr>
                                      <p:to>
                                        <p:strVal val="visible"/>
                                      </p:to>
                                    </p:set>
                                    <p:animEffect transition="in" filter="fade">
                                      <p:cBhvr>
                                        <p:cTn id="12" dur="1"/>
                                        <p:tgtEl>
                                          <p:spTgt spid="3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2">
                                            <p:txEl>
                                              <p:pRg st="2" end="2"/>
                                            </p:txEl>
                                          </p:spTgt>
                                        </p:tgtEl>
                                        <p:attrNameLst>
                                          <p:attrName>style.visibility</p:attrName>
                                        </p:attrNameLst>
                                      </p:cBhvr>
                                      <p:to>
                                        <p:strVal val="visible"/>
                                      </p:to>
                                    </p:set>
                                    <p:animEffect transition="in" filter="fade">
                                      <p:cBhvr>
                                        <p:cTn id="17" dur="1"/>
                                        <p:tgtEl>
                                          <p:spTgt spid="3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2">
                                            <p:txEl>
                                              <p:pRg st="3" end="3"/>
                                            </p:txEl>
                                          </p:spTgt>
                                        </p:tgtEl>
                                        <p:attrNameLst>
                                          <p:attrName>style.visibility</p:attrName>
                                        </p:attrNameLst>
                                      </p:cBhvr>
                                      <p:to>
                                        <p:strVal val="visible"/>
                                      </p:to>
                                    </p:set>
                                    <p:animEffect transition="in" filter="fade">
                                      <p:cBhvr>
                                        <p:cTn id="22" dur="1"/>
                                        <p:tgtEl>
                                          <p:spTgt spid="3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2">
                                            <p:txEl>
                                              <p:pRg st="4" end="4"/>
                                            </p:txEl>
                                          </p:spTgt>
                                        </p:tgtEl>
                                        <p:attrNameLst>
                                          <p:attrName>style.visibility</p:attrName>
                                        </p:attrNameLst>
                                      </p:cBhvr>
                                      <p:to>
                                        <p:strVal val="visible"/>
                                      </p:to>
                                    </p:set>
                                    <p:animEffect transition="in" filter="fade">
                                      <p:cBhvr>
                                        <p:cTn id="27" dur="1"/>
                                        <p:tgtEl>
                                          <p:spTgt spid="3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2">
                                            <p:txEl>
                                              <p:pRg st="5" end="5"/>
                                            </p:txEl>
                                          </p:spTgt>
                                        </p:tgtEl>
                                        <p:attrNameLst>
                                          <p:attrName>style.visibility</p:attrName>
                                        </p:attrNameLst>
                                      </p:cBhvr>
                                      <p:to>
                                        <p:strVal val="visible"/>
                                      </p:to>
                                    </p:set>
                                    <p:animEffect transition="in" filter="fade">
                                      <p:cBhvr>
                                        <p:cTn id="32" dur="1"/>
                                        <p:tgtEl>
                                          <p:spTgt spid="3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3"/>
                                        </p:tgtEl>
                                        <p:attrNameLst>
                                          <p:attrName>style.visibility</p:attrName>
                                        </p:attrNameLst>
                                      </p:cBhvr>
                                      <p:to>
                                        <p:strVal val="visible"/>
                                      </p:to>
                                    </p:set>
                                    <p:animEffect transition="in" filter="fade">
                                      <p:cBhvr>
                                        <p:cTn id="37" dur="1"/>
                                        <p:tgtEl>
                                          <p:spTgt spid="3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
                                        </p:tgtEl>
                                        <p:attrNameLst>
                                          <p:attrName>style.visibility</p:attrName>
                                        </p:attrNameLst>
                                      </p:cBhvr>
                                      <p:to>
                                        <p:strVal val="visible"/>
                                      </p:to>
                                    </p:set>
                                    <p:animEffect transition="in" filter="fade">
                                      <p:cBhvr>
                                        <p:cTn id="42" dur="1"/>
                                        <p:tgtEl>
                                          <p:spTgt spid="3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5"/>
                                        </p:tgtEl>
                                        <p:attrNameLst>
                                          <p:attrName>style.visibility</p:attrName>
                                        </p:attrNameLst>
                                      </p:cBhvr>
                                      <p:to>
                                        <p:strVal val="visible"/>
                                      </p:to>
                                    </p:set>
                                    <p:animEffect transition="in" filter="fade">
                                      <p:cBhvr>
                                        <p:cTn id="47" dur="1"/>
                                        <p:tgtEl>
                                          <p:spTgt spid="3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6"/>
                                        </p:tgtEl>
                                        <p:attrNameLst>
                                          <p:attrName>style.visibility</p:attrName>
                                        </p:attrNameLst>
                                      </p:cBhvr>
                                      <p:to>
                                        <p:strVal val="visible"/>
                                      </p:to>
                                    </p:set>
                                    <p:animEffect transition="in" filter="fade">
                                      <p:cBhvr>
                                        <p:cTn id="52" dur="1"/>
                                        <p:tgtEl>
                                          <p:spTgt spid="34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1"/>
                                        </p:tgtEl>
                                        <p:attrNameLst>
                                          <p:attrName>style.visibility</p:attrName>
                                        </p:attrNameLst>
                                      </p:cBhvr>
                                      <p:to>
                                        <p:strVal val="visible"/>
                                      </p:to>
                                    </p:set>
                                    <p:animEffect transition="in" filter="fade">
                                      <p:cBhvr>
                                        <p:cTn id="57" dur="1"/>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1"/>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Course Supports?</a:t>
            </a:r>
            <a:endParaRPr/>
          </a:p>
        </p:txBody>
      </p:sp>
      <p:sp>
        <p:nvSpPr>
          <p:cNvPr id="352" name="Google Shape;352;p31"/>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19</a:t>
            </a:fld>
            <a:endParaRPr/>
          </a:p>
        </p:txBody>
      </p:sp>
      <p:sp>
        <p:nvSpPr>
          <p:cNvPr id="353" name="Google Shape;353;p31"/>
          <p:cNvSpPr txBox="1"/>
          <p:nvPr/>
        </p:nvSpPr>
        <p:spPr>
          <a:xfrm>
            <a:off x="842900" y="2179775"/>
            <a:ext cx="6673800" cy="22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hivo"/>
                <a:ea typeface="Chivo"/>
                <a:cs typeface="Chivo"/>
                <a:sym typeface="Chivo"/>
              </a:rPr>
              <a:t>Catch-all for any in-class or online activities that are meant to support the course material.</a:t>
            </a:r>
            <a:endParaRPr sz="1800">
              <a:latin typeface="Chivo"/>
              <a:ea typeface="Chivo"/>
              <a:cs typeface="Chivo"/>
              <a:sym typeface="Chivo"/>
            </a:endParaRPr>
          </a:p>
          <a:p>
            <a:pPr marL="457200" lvl="0" indent="-342900" algn="l" rtl="0">
              <a:spcBef>
                <a:spcPts val="0"/>
              </a:spcBef>
              <a:spcAft>
                <a:spcPts val="0"/>
              </a:spcAft>
              <a:buSzPts val="1800"/>
              <a:buFont typeface="Chivo"/>
              <a:buChar char="●"/>
            </a:pPr>
            <a:r>
              <a:rPr lang="en" sz="1800">
                <a:latin typeface="Chivo"/>
                <a:ea typeface="Chivo"/>
                <a:cs typeface="Chivo"/>
                <a:sym typeface="Chivo"/>
              </a:rPr>
              <a:t>Time to address student needs based on listening to their concerns and data from online adaptive system to address difficult prerequisite topics and course topics.</a:t>
            </a:r>
            <a:endParaRPr sz="1800">
              <a:latin typeface="Chivo"/>
              <a:ea typeface="Chivo"/>
              <a:cs typeface="Chivo"/>
              <a:sym typeface="Chivo"/>
            </a:endParaRPr>
          </a:p>
          <a:p>
            <a:pPr marL="457200" lvl="0" indent="-342900" algn="l" rtl="0">
              <a:spcBef>
                <a:spcPts val="0"/>
              </a:spcBef>
              <a:spcAft>
                <a:spcPts val="0"/>
              </a:spcAft>
              <a:buSzPts val="1800"/>
              <a:buFont typeface="Chivo"/>
              <a:buChar char="●"/>
            </a:pPr>
            <a:r>
              <a:rPr lang="en" sz="1800">
                <a:latin typeface="Chivo"/>
                <a:ea typeface="Chivo"/>
                <a:cs typeface="Chivo"/>
                <a:sym typeface="Chivo"/>
              </a:rPr>
              <a:t>More time on difficult course material.</a:t>
            </a:r>
            <a:endParaRPr sz="1800">
              <a:latin typeface="Chivo"/>
              <a:ea typeface="Chivo"/>
              <a:cs typeface="Chivo"/>
              <a:sym typeface="Chivo"/>
            </a:endParaRPr>
          </a:p>
          <a:p>
            <a:pPr marL="457200" lvl="0" indent="-342900" algn="l" rtl="0">
              <a:spcBef>
                <a:spcPts val="0"/>
              </a:spcBef>
              <a:spcAft>
                <a:spcPts val="0"/>
              </a:spcAft>
              <a:buSzPts val="1800"/>
              <a:buFont typeface="Chivo"/>
              <a:buChar char="●"/>
            </a:pPr>
            <a:r>
              <a:rPr lang="en" sz="1800">
                <a:latin typeface="Chivo"/>
                <a:ea typeface="Chivo"/>
                <a:cs typeface="Chivo"/>
                <a:sym typeface="Chivo"/>
              </a:rPr>
              <a:t>Additional review time. </a:t>
            </a:r>
            <a:endParaRPr sz="1800">
              <a:latin typeface="Chivo"/>
              <a:ea typeface="Chivo"/>
              <a:cs typeface="Chivo"/>
              <a:sym typeface="Chivo"/>
            </a:endParaRPr>
          </a:p>
          <a:p>
            <a:pPr marL="457200" lvl="0" indent="0" algn="l" rtl="0">
              <a:spcBef>
                <a:spcPts val="0"/>
              </a:spcBef>
              <a:spcAft>
                <a:spcPts val="0"/>
              </a:spcAft>
              <a:buNone/>
            </a:pPr>
            <a:endParaRPr sz="1800">
              <a:latin typeface="Chivo"/>
              <a:ea typeface="Chivo"/>
              <a:cs typeface="Chivo"/>
              <a:sym typeface="Chiv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4"/>
          <p:cNvSpPr txBox="1">
            <a:spLocks noGrp="1"/>
          </p:cNvSpPr>
          <p:nvPr>
            <p:ph type="title"/>
          </p:nvPr>
        </p:nvSpPr>
        <p:spPr>
          <a:xfrm>
            <a:off x="457200" y="-301025"/>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Math Pathways Initiative</a:t>
            </a:r>
            <a:endParaRPr/>
          </a:p>
        </p:txBody>
      </p:sp>
      <p:sp>
        <p:nvSpPr>
          <p:cNvPr id="148" name="Google Shape;148;p1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a:t>
            </a:fld>
            <a:endParaRPr/>
          </a:p>
        </p:txBody>
      </p:sp>
      <p:sp>
        <p:nvSpPr>
          <p:cNvPr id="149" name="Google Shape;149;p14"/>
          <p:cNvSpPr/>
          <p:nvPr/>
        </p:nvSpPr>
        <p:spPr>
          <a:xfrm>
            <a:off x="259213" y="2469236"/>
            <a:ext cx="2370600" cy="1495500"/>
          </a:xfrm>
          <a:prstGeom prst="rect">
            <a:avLst/>
          </a:prstGeom>
          <a:solidFill>
            <a:srgbClr val="67BA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Chivo"/>
                <a:ea typeface="Chivo"/>
                <a:cs typeface="Chivo"/>
                <a:sym typeface="Chivo"/>
              </a:rPr>
              <a:t>Pre-College Math Reform</a:t>
            </a:r>
            <a:endParaRPr sz="2400">
              <a:solidFill>
                <a:srgbClr val="FFFFFF"/>
              </a:solidFill>
              <a:latin typeface="Chivo"/>
              <a:ea typeface="Chivo"/>
              <a:cs typeface="Chivo"/>
              <a:sym typeface="Chivo"/>
            </a:endParaRPr>
          </a:p>
        </p:txBody>
      </p:sp>
      <p:sp>
        <p:nvSpPr>
          <p:cNvPr id="150" name="Google Shape;150;p14"/>
          <p:cNvSpPr/>
          <p:nvPr/>
        </p:nvSpPr>
        <p:spPr>
          <a:xfrm>
            <a:off x="4437688" y="2469234"/>
            <a:ext cx="2370600" cy="1495500"/>
          </a:xfrm>
          <a:prstGeom prst="rect">
            <a:avLst/>
          </a:prstGeom>
          <a:solidFill>
            <a:srgbClr val="5553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Chivo"/>
                <a:ea typeface="Chivo"/>
                <a:cs typeface="Chivo"/>
                <a:sym typeface="Chivo"/>
              </a:rPr>
              <a:t>Corequisite Support Courses</a:t>
            </a:r>
            <a:endParaRPr sz="2400">
              <a:solidFill>
                <a:schemeClr val="lt1"/>
              </a:solidFill>
              <a:latin typeface="Chivo"/>
              <a:ea typeface="Chivo"/>
              <a:cs typeface="Chivo"/>
              <a:sym typeface="Chivo"/>
            </a:endParaRPr>
          </a:p>
        </p:txBody>
      </p:sp>
      <p:sp>
        <p:nvSpPr>
          <p:cNvPr id="151" name="Google Shape;151;p14"/>
          <p:cNvSpPr txBox="1"/>
          <p:nvPr/>
        </p:nvSpPr>
        <p:spPr>
          <a:xfrm>
            <a:off x="1187400" y="4191075"/>
            <a:ext cx="2199300" cy="55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hivo"/>
                <a:ea typeface="Chivo"/>
                <a:cs typeface="Chivo"/>
                <a:sym typeface="Chivo"/>
              </a:rPr>
              <a:t>Kate Cook </a:t>
            </a:r>
            <a:endParaRPr>
              <a:latin typeface="Chivo"/>
              <a:ea typeface="Chivo"/>
              <a:cs typeface="Chivo"/>
              <a:sym typeface="Chivo"/>
            </a:endParaRPr>
          </a:p>
          <a:p>
            <a:pPr marL="0" lvl="0" indent="0" algn="ctr" rtl="0">
              <a:spcBef>
                <a:spcPts val="0"/>
              </a:spcBef>
              <a:spcAft>
                <a:spcPts val="0"/>
              </a:spcAft>
              <a:buNone/>
            </a:pPr>
            <a:r>
              <a:rPr lang="en">
                <a:latin typeface="Chivo"/>
                <a:ea typeface="Chivo"/>
                <a:cs typeface="Chivo"/>
                <a:sym typeface="Chivo"/>
              </a:rPr>
              <a:t>kcook@clark.edu</a:t>
            </a:r>
            <a:endParaRPr>
              <a:latin typeface="Chivo"/>
              <a:ea typeface="Chivo"/>
              <a:cs typeface="Chivo"/>
              <a:sym typeface="Chivo"/>
            </a:endParaRPr>
          </a:p>
        </p:txBody>
      </p:sp>
      <p:sp>
        <p:nvSpPr>
          <p:cNvPr id="152" name="Google Shape;152;p14"/>
          <p:cNvSpPr txBox="1"/>
          <p:nvPr/>
        </p:nvSpPr>
        <p:spPr>
          <a:xfrm>
            <a:off x="5757275" y="4191075"/>
            <a:ext cx="2199300" cy="55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hivo"/>
                <a:ea typeface="Chivo"/>
                <a:cs typeface="Chivo"/>
                <a:sym typeface="Chivo"/>
              </a:rPr>
              <a:t>Robert Weston</a:t>
            </a:r>
            <a:endParaRPr>
              <a:latin typeface="Chivo"/>
              <a:ea typeface="Chivo"/>
              <a:cs typeface="Chivo"/>
              <a:sym typeface="Chivo"/>
            </a:endParaRPr>
          </a:p>
          <a:p>
            <a:pPr marL="0" lvl="0" indent="0" algn="ctr" rtl="0">
              <a:spcBef>
                <a:spcPts val="0"/>
              </a:spcBef>
              <a:spcAft>
                <a:spcPts val="0"/>
              </a:spcAft>
              <a:buNone/>
            </a:pPr>
            <a:r>
              <a:rPr lang="en">
                <a:latin typeface="Chivo"/>
                <a:ea typeface="Chivo"/>
                <a:cs typeface="Chivo"/>
                <a:sym typeface="Chivo"/>
              </a:rPr>
              <a:t>rweston@clark.edu</a:t>
            </a:r>
            <a:endParaRPr>
              <a:latin typeface="Chivo"/>
              <a:ea typeface="Chivo"/>
              <a:cs typeface="Chivo"/>
              <a:sym typeface="Chivo"/>
            </a:endParaRPr>
          </a:p>
        </p:txBody>
      </p:sp>
      <p:sp>
        <p:nvSpPr>
          <p:cNvPr id="153" name="Google Shape;153;p14"/>
          <p:cNvSpPr txBox="1"/>
          <p:nvPr/>
        </p:nvSpPr>
        <p:spPr>
          <a:xfrm>
            <a:off x="3472350" y="1605200"/>
            <a:ext cx="2199300" cy="77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hivo"/>
                <a:ea typeface="Chivo"/>
                <a:cs typeface="Chivo"/>
                <a:sym typeface="Chivo"/>
              </a:rPr>
              <a:t>John Mitchell</a:t>
            </a:r>
            <a:endParaRPr>
              <a:latin typeface="Chivo"/>
              <a:ea typeface="Chivo"/>
              <a:cs typeface="Chivo"/>
              <a:sym typeface="Chivo"/>
            </a:endParaRPr>
          </a:p>
          <a:p>
            <a:pPr marL="0" lvl="0" indent="0" algn="ctr" rtl="0">
              <a:spcBef>
                <a:spcPts val="0"/>
              </a:spcBef>
              <a:spcAft>
                <a:spcPts val="0"/>
              </a:spcAft>
              <a:buNone/>
            </a:pPr>
            <a:r>
              <a:rPr lang="en">
                <a:latin typeface="Chivo"/>
                <a:ea typeface="Chivo"/>
                <a:cs typeface="Chivo"/>
                <a:sym typeface="Chivo"/>
              </a:rPr>
              <a:t>Math Division Chair</a:t>
            </a:r>
            <a:endParaRPr>
              <a:latin typeface="Chivo"/>
              <a:ea typeface="Chivo"/>
              <a:cs typeface="Chivo"/>
              <a:sym typeface="Chivo"/>
            </a:endParaRPr>
          </a:p>
          <a:p>
            <a:pPr marL="0" lvl="0" indent="0" algn="ctr" rtl="0">
              <a:spcBef>
                <a:spcPts val="0"/>
              </a:spcBef>
              <a:spcAft>
                <a:spcPts val="0"/>
              </a:spcAft>
              <a:buNone/>
            </a:pPr>
            <a:r>
              <a:rPr lang="en">
                <a:latin typeface="Chivo"/>
                <a:ea typeface="Chivo"/>
                <a:cs typeface="Chivo"/>
                <a:sym typeface="Chivo"/>
              </a:rPr>
              <a:t>jmitchell@clark.edu</a:t>
            </a:r>
            <a:endParaRPr>
              <a:latin typeface="Chivo"/>
              <a:ea typeface="Chivo"/>
              <a:cs typeface="Chivo"/>
              <a:sym typeface="Chivo"/>
            </a:endParaRPr>
          </a:p>
        </p:txBody>
      </p:sp>
      <p:sp>
        <p:nvSpPr>
          <p:cNvPr id="154" name="Google Shape;154;p14"/>
          <p:cNvSpPr/>
          <p:nvPr/>
        </p:nvSpPr>
        <p:spPr>
          <a:xfrm>
            <a:off x="2629825" y="2471675"/>
            <a:ext cx="1559100" cy="761100"/>
          </a:xfrm>
          <a:prstGeom prst="rect">
            <a:avLst/>
          </a:prstGeom>
          <a:solidFill>
            <a:srgbClr val="67BA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rPr>
              <a:t>non-STEM Algebra</a:t>
            </a:r>
            <a:endParaRPr sz="1200">
              <a:solidFill>
                <a:srgbClr val="FFFFFF"/>
              </a:solidFill>
            </a:endParaRPr>
          </a:p>
          <a:p>
            <a:pPr marL="0" lvl="0" indent="0" algn="ctr" rtl="0">
              <a:spcBef>
                <a:spcPts val="0"/>
              </a:spcBef>
              <a:spcAft>
                <a:spcPts val="0"/>
              </a:spcAft>
              <a:buNone/>
            </a:pPr>
            <a:r>
              <a:rPr lang="en" sz="1200">
                <a:solidFill>
                  <a:srgbClr val="FFFFFF"/>
                </a:solidFill>
              </a:rPr>
              <a:t>MATH092/096</a:t>
            </a:r>
            <a:endParaRPr sz="1200">
              <a:solidFill>
                <a:srgbClr val="FFFFFF"/>
              </a:solidFill>
            </a:endParaRPr>
          </a:p>
        </p:txBody>
      </p:sp>
      <p:sp>
        <p:nvSpPr>
          <p:cNvPr id="155" name="Google Shape;155;p14"/>
          <p:cNvSpPr/>
          <p:nvPr/>
        </p:nvSpPr>
        <p:spPr>
          <a:xfrm>
            <a:off x="2629825" y="3238325"/>
            <a:ext cx="1559100" cy="726300"/>
          </a:xfrm>
          <a:prstGeom prst="rect">
            <a:avLst/>
          </a:prstGeom>
          <a:solidFill>
            <a:srgbClr val="67BA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rPr>
              <a:t>STEM Algebra</a:t>
            </a:r>
            <a:endParaRPr sz="1200">
              <a:solidFill>
                <a:srgbClr val="FFFFFF"/>
              </a:solidFill>
            </a:endParaRPr>
          </a:p>
          <a:p>
            <a:pPr marL="0" lvl="0" indent="0" algn="ctr" rtl="0">
              <a:spcBef>
                <a:spcPts val="0"/>
              </a:spcBef>
              <a:spcAft>
                <a:spcPts val="0"/>
              </a:spcAft>
              <a:buNone/>
            </a:pPr>
            <a:r>
              <a:rPr lang="en" sz="1200">
                <a:solidFill>
                  <a:srgbClr val="FFFFFF"/>
                </a:solidFill>
              </a:rPr>
              <a:t>MATH090/095</a:t>
            </a:r>
            <a:endParaRPr sz="1200">
              <a:solidFill>
                <a:srgbClr val="FFFFFF"/>
              </a:solidFill>
            </a:endParaRPr>
          </a:p>
        </p:txBody>
      </p:sp>
      <p:sp>
        <p:nvSpPr>
          <p:cNvPr id="156" name="Google Shape;156;p14"/>
          <p:cNvSpPr/>
          <p:nvPr/>
        </p:nvSpPr>
        <p:spPr>
          <a:xfrm>
            <a:off x="6808300" y="2471675"/>
            <a:ext cx="2237100" cy="498600"/>
          </a:xfrm>
          <a:prstGeom prst="rect">
            <a:avLst/>
          </a:prstGeom>
          <a:solidFill>
            <a:srgbClr val="5553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hivo"/>
                <a:ea typeface="Chivo"/>
                <a:cs typeface="Chivo"/>
                <a:sym typeface="Chivo"/>
              </a:rPr>
              <a:t>MATH104 Finite Mathematics with Support</a:t>
            </a:r>
            <a:endParaRPr sz="1200">
              <a:solidFill>
                <a:srgbClr val="FFFFFF"/>
              </a:solidFill>
              <a:latin typeface="Chivo"/>
              <a:ea typeface="Chivo"/>
              <a:cs typeface="Chivo"/>
              <a:sym typeface="Chivo"/>
            </a:endParaRPr>
          </a:p>
        </p:txBody>
      </p:sp>
      <p:sp>
        <p:nvSpPr>
          <p:cNvPr id="157" name="Google Shape;157;p14"/>
          <p:cNvSpPr/>
          <p:nvPr/>
        </p:nvSpPr>
        <p:spPr>
          <a:xfrm>
            <a:off x="6808300" y="2964626"/>
            <a:ext cx="2237100" cy="498600"/>
          </a:xfrm>
          <a:prstGeom prst="rect">
            <a:avLst/>
          </a:prstGeom>
          <a:solidFill>
            <a:srgbClr val="5553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hivo"/>
                <a:ea typeface="Chivo"/>
                <a:cs typeface="Chivo"/>
                <a:sym typeface="Chivo"/>
              </a:rPr>
              <a:t>MATH110 College Algebra with Support</a:t>
            </a:r>
            <a:endParaRPr sz="1200">
              <a:solidFill>
                <a:srgbClr val="FFFFFF"/>
              </a:solidFill>
              <a:latin typeface="Chivo"/>
              <a:ea typeface="Chivo"/>
              <a:cs typeface="Chivo"/>
              <a:sym typeface="Chivo"/>
            </a:endParaRPr>
          </a:p>
        </p:txBody>
      </p:sp>
      <p:sp>
        <p:nvSpPr>
          <p:cNvPr id="158" name="Google Shape;158;p14"/>
          <p:cNvSpPr/>
          <p:nvPr/>
        </p:nvSpPr>
        <p:spPr>
          <a:xfrm>
            <a:off x="6808300" y="3463125"/>
            <a:ext cx="2237100" cy="498600"/>
          </a:xfrm>
          <a:prstGeom prst="rect">
            <a:avLst/>
          </a:prstGeom>
          <a:solidFill>
            <a:srgbClr val="5553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hivo"/>
                <a:ea typeface="Chivo"/>
                <a:cs typeface="Chivo"/>
                <a:sym typeface="Chivo"/>
              </a:rPr>
              <a:t>MATH102 College Trigonometry with Support</a:t>
            </a:r>
            <a:endParaRPr sz="1200">
              <a:solidFill>
                <a:srgbClr val="FFFFFF"/>
              </a:solidFill>
              <a:latin typeface="Chivo"/>
              <a:ea typeface="Chivo"/>
              <a:cs typeface="Chivo"/>
              <a:sym typeface="Chiv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2"/>
          <p:cNvSpPr txBox="1">
            <a:spLocks noGrp="1"/>
          </p:cNvSpPr>
          <p:nvPr>
            <p:ph type="ctrTitle"/>
          </p:nvPr>
        </p:nvSpPr>
        <p:spPr>
          <a:xfrm>
            <a:off x="457200" y="1430950"/>
            <a:ext cx="64179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How is Spring term going so far?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3"/>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Who is enrolled in these courses?</a:t>
            </a:r>
            <a:endParaRPr/>
          </a:p>
        </p:txBody>
      </p:sp>
      <p:sp>
        <p:nvSpPr>
          <p:cNvPr id="364" name="Google Shape;364;p33"/>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21</a:t>
            </a:fld>
            <a:endParaRPr/>
          </a:p>
        </p:txBody>
      </p:sp>
      <p:sp>
        <p:nvSpPr>
          <p:cNvPr id="365" name="Google Shape;365;p33"/>
          <p:cNvSpPr/>
          <p:nvPr/>
        </p:nvSpPr>
        <p:spPr>
          <a:xfrm>
            <a:off x="6153850" y="3054025"/>
            <a:ext cx="2713200" cy="810000"/>
          </a:xfrm>
          <a:prstGeom prst="rect">
            <a:avLst/>
          </a:prstGeom>
          <a:solidFill>
            <a:srgbClr val="5553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Support Courses</a:t>
            </a:r>
            <a:endParaRPr>
              <a:solidFill>
                <a:srgbClr val="FFFFFF"/>
              </a:solidFill>
            </a:endParaRPr>
          </a:p>
          <a:p>
            <a:pPr marL="0" lvl="0" indent="0" algn="ctr" rtl="0">
              <a:spcBef>
                <a:spcPts val="0"/>
              </a:spcBef>
              <a:spcAft>
                <a:spcPts val="0"/>
              </a:spcAft>
              <a:buNone/>
            </a:pPr>
            <a:r>
              <a:rPr lang="en">
                <a:solidFill>
                  <a:srgbClr val="FFFFFF"/>
                </a:solidFill>
              </a:rPr>
              <a:t>MATH104/102/110</a:t>
            </a:r>
            <a:endParaRPr>
              <a:solidFill>
                <a:srgbClr val="FFFFFF"/>
              </a:solidFill>
            </a:endParaRPr>
          </a:p>
        </p:txBody>
      </p:sp>
      <p:sp>
        <p:nvSpPr>
          <p:cNvPr id="366" name="Google Shape;366;p33"/>
          <p:cNvSpPr/>
          <p:nvPr/>
        </p:nvSpPr>
        <p:spPr>
          <a:xfrm>
            <a:off x="1190425" y="3054025"/>
            <a:ext cx="2713200" cy="810000"/>
          </a:xfrm>
          <a:prstGeom prst="rect">
            <a:avLst/>
          </a:prstGeom>
          <a:solidFill>
            <a:srgbClr val="67BA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non-STEM Algebra</a:t>
            </a:r>
            <a:endParaRPr>
              <a:solidFill>
                <a:srgbClr val="FFFFFF"/>
              </a:solidFill>
            </a:endParaRPr>
          </a:p>
          <a:p>
            <a:pPr marL="0" lvl="0" indent="0" algn="ctr" rtl="0">
              <a:spcBef>
                <a:spcPts val="0"/>
              </a:spcBef>
              <a:spcAft>
                <a:spcPts val="0"/>
              </a:spcAft>
              <a:buNone/>
            </a:pPr>
            <a:r>
              <a:rPr lang="en">
                <a:solidFill>
                  <a:srgbClr val="FFFFFF"/>
                </a:solidFill>
              </a:rPr>
              <a:t>MATH092/096</a:t>
            </a:r>
            <a:endParaRPr>
              <a:solidFill>
                <a:srgbClr val="FFFFFF"/>
              </a:solidFill>
            </a:endParaRPr>
          </a:p>
        </p:txBody>
      </p:sp>
      <p:cxnSp>
        <p:nvCxnSpPr>
          <p:cNvPr id="367" name="Google Shape;367;p33"/>
          <p:cNvCxnSpPr>
            <a:stCxn id="366" idx="3"/>
            <a:endCxn id="365" idx="1"/>
          </p:cNvCxnSpPr>
          <p:nvPr/>
        </p:nvCxnSpPr>
        <p:spPr>
          <a:xfrm>
            <a:off x="3903625" y="3459025"/>
            <a:ext cx="2250300" cy="0"/>
          </a:xfrm>
          <a:prstGeom prst="straightConnector1">
            <a:avLst/>
          </a:prstGeom>
          <a:noFill/>
          <a:ln w="28575" cap="flat" cmpd="sng">
            <a:solidFill>
              <a:schemeClr val="dk2"/>
            </a:solidFill>
            <a:prstDash val="solid"/>
            <a:round/>
            <a:headEnd type="none" w="med" len="med"/>
            <a:tailEnd type="triangle" w="med" len="med"/>
          </a:ln>
        </p:spPr>
      </p:cxnSp>
      <p:sp>
        <p:nvSpPr>
          <p:cNvPr id="368" name="Google Shape;368;p33"/>
          <p:cNvSpPr/>
          <p:nvPr/>
        </p:nvSpPr>
        <p:spPr>
          <a:xfrm>
            <a:off x="1190425" y="4109200"/>
            <a:ext cx="2713200" cy="810000"/>
          </a:xfrm>
          <a:prstGeom prst="rect">
            <a:avLst/>
          </a:prstGeom>
          <a:solidFill>
            <a:srgbClr val="67BA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ALEKS Score of 36-45</a:t>
            </a:r>
            <a:endParaRPr>
              <a:solidFill>
                <a:srgbClr val="FFFFFF"/>
              </a:solidFill>
            </a:endParaRPr>
          </a:p>
        </p:txBody>
      </p:sp>
      <p:sp>
        <p:nvSpPr>
          <p:cNvPr id="369" name="Google Shape;369;p33"/>
          <p:cNvSpPr/>
          <p:nvPr/>
        </p:nvSpPr>
        <p:spPr>
          <a:xfrm>
            <a:off x="1190425" y="2086375"/>
            <a:ext cx="2713200" cy="810000"/>
          </a:xfrm>
          <a:prstGeom prst="rect">
            <a:avLst/>
          </a:prstGeom>
          <a:solidFill>
            <a:srgbClr val="67BA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Could have enrolled in MATH105/103/111</a:t>
            </a:r>
            <a:endParaRPr>
              <a:solidFill>
                <a:srgbClr val="FFFFFF"/>
              </a:solidFill>
            </a:endParaRPr>
          </a:p>
          <a:p>
            <a:pPr marL="0" lvl="0" indent="0" algn="ctr" rtl="0">
              <a:spcBef>
                <a:spcPts val="0"/>
              </a:spcBef>
              <a:spcAft>
                <a:spcPts val="0"/>
              </a:spcAft>
              <a:buNone/>
            </a:pPr>
            <a:r>
              <a:rPr lang="en" sz="800">
                <a:solidFill>
                  <a:srgbClr val="FFFFFF"/>
                </a:solidFill>
              </a:rPr>
              <a:t>(STEM Algebra - MATH090/095</a:t>
            </a:r>
            <a:endParaRPr sz="800">
              <a:solidFill>
                <a:srgbClr val="FFFFFF"/>
              </a:solidFill>
            </a:endParaRPr>
          </a:p>
          <a:p>
            <a:pPr marL="0" lvl="0" indent="0" algn="ctr" rtl="0">
              <a:spcBef>
                <a:spcPts val="0"/>
              </a:spcBef>
              <a:spcAft>
                <a:spcPts val="0"/>
              </a:spcAft>
              <a:buNone/>
            </a:pPr>
            <a:r>
              <a:rPr lang="en" sz="800">
                <a:solidFill>
                  <a:srgbClr val="FFFFFF"/>
                </a:solidFill>
              </a:rPr>
              <a:t>ALEKS &gt;=45</a:t>
            </a:r>
            <a:br>
              <a:rPr lang="en" sz="800">
                <a:solidFill>
                  <a:srgbClr val="FFFFFF"/>
                </a:solidFill>
              </a:rPr>
            </a:br>
            <a:r>
              <a:rPr lang="en" sz="800">
                <a:solidFill>
                  <a:srgbClr val="FFFFFF"/>
                </a:solidFill>
              </a:rPr>
              <a:t>TRMATH100)</a:t>
            </a:r>
            <a:endParaRPr sz="800">
              <a:solidFill>
                <a:srgbClr val="FFFFFF"/>
              </a:solidFill>
            </a:endParaRPr>
          </a:p>
        </p:txBody>
      </p:sp>
      <p:cxnSp>
        <p:nvCxnSpPr>
          <p:cNvPr id="370" name="Google Shape;370;p33"/>
          <p:cNvCxnSpPr>
            <a:endCxn id="365" idx="1"/>
          </p:cNvCxnSpPr>
          <p:nvPr/>
        </p:nvCxnSpPr>
        <p:spPr>
          <a:xfrm>
            <a:off x="3903550" y="2484325"/>
            <a:ext cx="2250300" cy="974700"/>
          </a:xfrm>
          <a:prstGeom prst="straightConnector1">
            <a:avLst/>
          </a:prstGeom>
          <a:noFill/>
          <a:ln w="28575" cap="flat" cmpd="sng">
            <a:solidFill>
              <a:schemeClr val="dk2"/>
            </a:solidFill>
            <a:prstDash val="solid"/>
            <a:round/>
            <a:headEnd type="none" w="med" len="med"/>
            <a:tailEnd type="triangle" w="med" len="med"/>
          </a:ln>
        </p:spPr>
      </p:cxnSp>
      <p:cxnSp>
        <p:nvCxnSpPr>
          <p:cNvPr id="371" name="Google Shape;371;p33"/>
          <p:cNvCxnSpPr>
            <a:stCxn id="368" idx="3"/>
            <a:endCxn id="365" idx="1"/>
          </p:cNvCxnSpPr>
          <p:nvPr/>
        </p:nvCxnSpPr>
        <p:spPr>
          <a:xfrm rot="10800000" flipH="1">
            <a:off x="3903625" y="3459100"/>
            <a:ext cx="2250300" cy="1055100"/>
          </a:xfrm>
          <a:prstGeom prst="straightConnector1">
            <a:avLst/>
          </a:prstGeom>
          <a:noFill/>
          <a:ln w="28575" cap="flat" cmpd="sng">
            <a:solidFill>
              <a:schemeClr val="dk2"/>
            </a:solidFill>
            <a:prstDash val="solid"/>
            <a:round/>
            <a:headEnd type="none" w="med" len="med"/>
            <a:tailEnd type="triangle" w="med" len="med"/>
          </a:ln>
        </p:spPr>
      </p:cxnSp>
      <p:sp>
        <p:nvSpPr>
          <p:cNvPr id="372" name="Google Shape;372;p33"/>
          <p:cNvSpPr/>
          <p:nvPr/>
        </p:nvSpPr>
        <p:spPr>
          <a:xfrm>
            <a:off x="4188025" y="2561350"/>
            <a:ext cx="1360200" cy="3324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Self-selection</a:t>
            </a:r>
            <a:endParaRPr/>
          </a:p>
        </p:txBody>
      </p:sp>
      <p:sp>
        <p:nvSpPr>
          <p:cNvPr id="373" name="Google Shape;373;p33"/>
          <p:cNvSpPr/>
          <p:nvPr/>
        </p:nvSpPr>
        <p:spPr>
          <a:xfrm>
            <a:off x="4188025" y="3054025"/>
            <a:ext cx="1360200" cy="6870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Business </a:t>
            </a:r>
            <a:endParaRPr/>
          </a:p>
          <a:p>
            <a:pPr marL="0" lvl="0" indent="0" algn="ctr" rtl="0">
              <a:spcBef>
                <a:spcPts val="0"/>
              </a:spcBef>
              <a:spcAft>
                <a:spcPts val="0"/>
              </a:spcAft>
              <a:buNone/>
            </a:pPr>
            <a:r>
              <a:rPr lang="en"/>
              <a:t>or </a:t>
            </a:r>
            <a:endParaRPr/>
          </a:p>
          <a:p>
            <a:pPr marL="0" lvl="0" indent="0" algn="ctr" rtl="0">
              <a:spcBef>
                <a:spcPts val="0"/>
              </a:spcBef>
              <a:spcAft>
                <a:spcPts val="0"/>
              </a:spcAft>
              <a:buNone/>
            </a:pPr>
            <a:r>
              <a:rPr lang="en"/>
              <a:t>STEM Major</a:t>
            </a:r>
            <a:endParaRPr/>
          </a:p>
        </p:txBody>
      </p:sp>
      <p:sp>
        <p:nvSpPr>
          <p:cNvPr id="374" name="Google Shape;374;p33"/>
          <p:cNvSpPr/>
          <p:nvPr/>
        </p:nvSpPr>
        <p:spPr>
          <a:xfrm>
            <a:off x="4188025" y="3901300"/>
            <a:ext cx="1360200" cy="4899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“Bubble” students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22</a:t>
            </a:fld>
            <a:endParaRPr/>
          </a:p>
        </p:txBody>
      </p:sp>
      <p:graphicFrame>
        <p:nvGraphicFramePr>
          <p:cNvPr id="380" name="Google Shape;380;p34"/>
          <p:cNvGraphicFramePr/>
          <p:nvPr/>
        </p:nvGraphicFramePr>
        <p:xfrm>
          <a:off x="1392063" y="1401625"/>
          <a:ext cx="3000000" cy="3000000"/>
        </p:xfrm>
        <a:graphic>
          <a:graphicData uri="http://schemas.openxmlformats.org/drawingml/2006/table">
            <a:tbl>
              <a:tblPr>
                <a:noFill/>
                <a:tableStyleId>{90F0F6D9-BBB2-4A06-9F0A-634AC353A17F}</a:tableStyleId>
              </a:tblPr>
              <a:tblGrid>
                <a:gridCol w="1479750">
                  <a:extLst>
                    <a:ext uri="{9D8B030D-6E8A-4147-A177-3AD203B41FA5}">
                      <a16:colId xmlns:a16="http://schemas.microsoft.com/office/drawing/2014/main" val="20000"/>
                    </a:ext>
                  </a:extLst>
                </a:gridCol>
                <a:gridCol w="758325">
                  <a:extLst>
                    <a:ext uri="{9D8B030D-6E8A-4147-A177-3AD203B41FA5}">
                      <a16:colId xmlns:a16="http://schemas.microsoft.com/office/drawing/2014/main" val="20001"/>
                    </a:ext>
                  </a:extLst>
                </a:gridCol>
                <a:gridCol w="758325">
                  <a:extLst>
                    <a:ext uri="{9D8B030D-6E8A-4147-A177-3AD203B41FA5}">
                      <a16:colId xmlns:a16="http://schemas.microsoft.com/office/drawing/2014/main" val="20002"/>
                    </a:ext>
                  </a:extLst>
                </a:gridCol>
                <a:gridCol w="758325">
                  <a:extLst>
                    <a:ext uri="{9D8B030D-6E8A-4147-A177-3AD203B41FA5}">
                      <a16:colId xmlns:a16="http://schemas.microsoft.com/office/drawing/2014/main" val="20003"/>
                    </a:ext>
                  </a:extLst>
                </a:gridCol>
                <a:gridCol w="758325">
                  <a:extLst>
                    <a:ext uri="{9D8B030D-6E8A-4147-A177-3AD203B41FA5}">
                      <a16:colId xmlns:a16="http://schemas.microsoft.com/office/drawing/2014/main" val="20004"/>
                    </a:ext>
                  </a:extLst>
                </a:gridCol>
                <a:gridCol w="758325">
                  <a:extLst>
                    <a:ext uri="{9D8B030D-6E8A-4147-A177-3AD203B41FA5}">
                      <a16:colId xmlns:a16="http://schemas.microsoft.com/office/drawing/2014/main" val="20005"/>
                    </a:ext>
                  </a:extLst>
                </a:gridCol>
                <a:gridCol w="758325">
                  <a:extLst>
                    <a:ext uri="{9D8B030D-6E8A-4147-A177-3AD203B41FA5}">
                      <a16:colId xmlns:a16="http://schemas.microsoft.com/office/drawing/2014/main" val="20006"/>
                    </a:ext>
                  </a:extLst>
                </a:gridCol>
                <a:gridCol w="758325">
                  <a:extLst>
                    <a:ext uri="{9D8B030D-6E8A-4147-A177-3AD203B41FA5}">
                      <a16:colId xmlns:a16="http://schemas.microsoft.com/office/drawing/2014/main" val="20007"/>
                    </a:ext>
                  </a:extLst>
                </a:gridCol>
                <a:gridCol w="758325">
                  <a:extLst>
                    <a:ext uri="{9D8B030D-6E8A-4147-A177-3AD203B41FA5}">
                      <a16:colId xmlns:a16="http://schemas.microsoft.com/office/drawing/2014/main" val="20008"/>
                    </a:ext>
                  </a:extLst>
                </a:gridCol>
              </a:tblGrid>
              <a:tr h="571100">
                <a:tc>
                  <a:txBody>
                    <a:bodyPr/>
                    <a:lstStyle/>
                    <a:p>
                      <a:pPr marL="63500" lvl="0" indent="0" algn="ctr" rtl="0">
                        <a:lnSpc>
                          <a:spcPct val="115000"/>
                        </a:lnSpc>
                        <a:spcBef>
                          <a:spcPts val="0"/>
                        </a:spcBef>
                        <a:spcAft>
                          <a:spcPts val="0"/>
                        </a:spcAft>
                        <a:buNone/>
                      </a:pPr>
                      <a:r>
                        <a:rPr lang="en"/>
                        <a:t>Student Group</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2">
                  <a:txBody>
                    <a:bodyPr/>
                    <a:lstStyle/>
                    <a:p>
                      <a:pPr marL="63500" lvl="0" indent="0" algn="ctr" rtl="0">
                        <a:lnSpc>
                          <a:spcPct val="115000"/>
                        </a:lnSpc>
                        <a:spcBef>
                          <a:spcPts val="0"/>
                        </a:spcBef>
                        <a:spcAft>
                          <a:spcPts val="0"/>
                        </a:spcAft>
                        <a:buNone/>
                      </a:pPr>
                      <a:r>
                        <a:rPr lang="en"/>
                        <a:t>102 Total</a:t>
                      </a:r>
                      <a:endParaRPr/>
                    </a:p>
                    <a:p>
                      <a:pPr marL="63500" lvl="0" indent="0" algn="ctr" rtl="0">
                        <a:lnSpc>
                          <a:spcPct val="115000"/>
                        </a:lnSpc>
                        <a:spcBef>
                          <a:spcPts val="0"/>
                        </a:spcBef>
                        <a:spcAft>
                          <a:spcPts val="0"/>
                        </a:spcAft>
                        <a:buNone/>
                      </a:pPr>
                      <a:r>
                        <a:rPr lang="en"/>
                        <a:t>(2 sections)</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gridSpan="2">
                  <a:txBody>
                    <a:bodyPr/>
                    <a:lstStyle/>
                    <a:p>
                      <a:pPr marL="63500" lvl="0" indent="0" algn="ctr" rtl="0">
                        <a:lnSpc>
                          <a:spcPct val="115000"/>
                        </a:lnSpc>
                        <a:spcBef>
                          <a:spcPts val="0"/>
                        </a:spcBef>
                        <a:spcAft>
                          <a:spcPts val="0"/>
                        </a:spcAft>
                        <a:buNone/>
                      </a:pPr>
                      <a:r>
                        <a:rPr lang="en"/>
                        <a:t>110 Total</a:t>
                      </a:r>
                      <a:endParaRPr/>
                    </a:p>
                    <a:p>
                      <a:pPr marL="63500" lvl="0" indent="0" algn="ctr" rtl="0">
                        <a:lnSpc>
                          <a:spcPct val="115000"/>
                        </a:lnSpc>
                        <a:spcBef>
                          <a:spcPts val="0"/>
                        </a:spcBef>
                        <a:spcAft>
                          <a:spcPts val="0"/>
                        </a:spcAft>
                        <a:buNone/>
                      </a:pPr>
                      <a:r>
                        <a:rPr lang="en"/>
                        <a:t>(2 sections)</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gridSpan="2">
                  <a:txBody>
                    <a:bodyPr/>
                    <a:lstStyle/>
                    <a:p>
                      <a:pPr marL="63500" lvl="0" indent="0" algn="ctr" rtl="0">
                        <a:lnSpc>
                          <a:spcPct val="115000"/>
                        </a:lnSpc>
                        <a:spcBef>
                          <a:spcPts val="0"/>
                        </a:spcBef>
                        <a:spcAft>
                          <a:spcPts val="0"/>
                        </a:spcAft>
                        <a:buNone/>
                      </a:pPr>
                      <a:r>
                        <a:rPr lang="en"/>
                        <a:t>104 Total</a:t>
                      </a:r>
                      <a:endParaRPr/>
                    </a:p>
                    <a:p>
                      <a:pPr marL="63500" lvl="0" indent="0" algn="ctr" rtl="0">
                        <a:lnSpc>
                          <a:spcPct val="115000"/>
                        </a:lnSpc>
                        <a:spcBef>
                          <a:spcPts val="0"/>
                        </a:spcBef>
                        <a:spcAft>
                          <a:spcPts val="0"/>
                        </a:spcAft>
                        <a:buNone/>
                      </a:pPr>
                      <a:r>
                        <a:rPr lang="en"/>
                        <a:t>(1 section)</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gridSpan="2">
                  <a:txBody>
                    <a:bodyPr/>
                    <a:lstStyle/>
                    <a:p>
                      <a:pPr marL="63500" lvl="0" indent="0" algn="ctr" rtl="0">
                        <a:lnSpc>
                          <a:spcPct val="115000"/>
                        </a:lnSpc>
                        <a:spcBef>
                          <a:spcPts val="0"/>
                        </a:spcBef>
                        <a:spcAft>
                          <a:spcPts val="0"/>
                        </a:spcAft>
                        <a:buNone/>
                      </a:pPr>
                      <a:r>
                        <a:rPr lang="en"/>
                        <a:t>Total</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571100">
                <a:tc>
                  <a:txBody>
                    <a:bodyPr/>
                    <a:lstStyle/>
                    <a:p>
                      <a:pPr marL="63500" lvl="0" indent="0" algn="ctr" rtl="0">
                        <a:lnSpc>
                          <a:spcPct val="115000"/>
                        </a:lnSpc>
                        <a:spcBef>
                          <a:spcPts val="0"/>
                        </a:spcBef>
                        <a:spcAft>
                          <a:spcPts val="0"/>
                        </a:spcAft>
                        <a:buNone/>
                      </a:pPr>
                      <a:r>
                        <a:rPr lang="en"/>
                        <a:t>Self-selection</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13</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27.7%</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6</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12.5%</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4</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22.2%</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23</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20.4%</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88225">
                <a:tc>
                  <a:txBody>
                    <a:bodyPr/>
                    <a:lstStyle/>
                    <a:p>
                      <a:pPr marL="63500" lvl="0" indent="0" algn="ctr" rtl="0">
                        <a:lnSpc>
                          <a:spcPct val="115000"/>
                        </a:lnSpc>
                        <a:spcBef>
                          <a:spcPts val="0"/>
                        </a:spcBef>
                        <a:spcAft>
                          <a:spcPts val="0"/>
                        </a:spcAft>
                        <a:buNone/>
                      </a:pPr>
                      <a:r>
                        <a:rPr lang="en"/>
                        <a:t>Business or STEM Major</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14</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29.8%</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24</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50.0%</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9</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50.0%</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47</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41.6%</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71100">
                <a:tc>
                  <a:txBody>
                    <a:bodyPr/>
                    <a:lstStyle/>
                    <a:p>
                      <a:pPr marL="63500" lvl="0" indent="0" algn="ctr" rtl="0">
                        <a:lnSpc>
                          <a:spcPct val="115000"/>
                        </a:lnSpc>
                        <a:spcBef>
                          <a:spcPts val="0"/>
                        </a:spcBef>
                        <a:spcAft>
                          <a:spcPts val="0"/>
                        </a:spcAft>
                        <a:buNone/>
                      </a:pPr>
                      <a:r>
                        <a:rPr lang="en"/>
                        <a:t>"Bubble" students</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20</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42.6%</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18</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37.5%</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5</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27.8%</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43</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38.1%</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71100">
                <a:tc>
                  <a:txBody>
                    <a:bodyPr/>
                    <a:lstStyle/>
                    <a:p>
                      <a:pPr marL="63500" lvl="0" indent="0" algn="ctr" rtl="0">
                        <a:lnSpc>
                          <a:spcPct val="115000"/>
                        </a:lnSpc>
                        <a:spcBef>
                          <a:spcPts val="0"/>
                        </a:spcBef>
                        <a:spcAft>
                          <a:spcPts val="0"/>
                        </a:spcAft>
                        <a:buNone/>
                      </a:pPr>
                      <a:r>
                        <a:rPr lang="en"/>
                        <a:t>All students</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47</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100%</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48</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100%</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18</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100%</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63500" lvl="0" indent="0" algn="ctr" rtl="0">
                        <a:lnSpc>
                          <a:spcPct val="115000"/>
                        </a:lnSpc>
                        <a:spcBef>
                          <a:spcPts val="0"/>
                        </a:spcBef>
                        <a:spcAft>
                          <a:spcPts val="0"/>
                        </a:spcAft>
                        <a:buNone/>
                      </a:pPr>
                      <a:r>
                        <a:rPr lang="en"/>
                        <a:t>113</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63500" lvl="0" indent="0" algn="ctr" rtl="0">
                        <a:lnSpc>
                          <a:spcPct val="115000"/>
                        </a:lnSpc>
                        <a:spcBef>
                          <a:spcPts val="0"/>
                        </a:spcBef>
                        <a:spcAft>
                          <a:spcPts val="0"/>
                        </a:spcAft>
                        <a:buNone/>
                      </a:pPr>
                      <a:r>
                        <a:rPr lang="en"/>
                        <a:t>100%</a:t>
                      </a:r>
                      <a:endParaRPr/>
                    </a:p>
                  </a:txBody>
                  <a:tcPr marL="68575" marR="68575" marT="91425" marB="914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81" name="Google Shape;381;p34"/>
          <p:cNvSpPr txBox="1">
            <a:spLocks noGrp="1"/>
          </p:cNvSpPr>
          <p:nvPr>
            <p:ph type="title" idx="4294967295"/>
          </p:nvPr>
        </p:nvSpPr>
        <p:spPr>
          <a:xfrm>
            <a:off x="457200" y="-100"/>
            <a:ext cx="5486400" cy="1100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Spring 2019 Enrollment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5"/>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do students think of the courses so far?</a:t>
            </a:r>
            <a:endParaRPr/>
          </a:p>
        </p:txBody>
      </p:sp>
      <p:sp>
        <p:nvSpPr>
          <p:cNvPr id="387" name="Google Shape;387;p3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6"/>
          <p:cNvSpPr txBox="1">
            <a:spLocks noGrp="1"/>
          </p:cNvSpPr>
          <p:nvPr>
            <p:ph type="title"/>
          </p:nvPr>
        </p:nvSpPr>
        <p:spPr>
          <a:xfrm>
            <a:off x="457200" y="-100"/>
            <a:ext cx="3690600" cy="1832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So an activity, huh?</a:t>
            </a:r>
            <a:endParaRPr/>
          </a:p>
        </p:txBody>
      </p:sp>
      <p:sp>
        <p:nvSpPr>
          <p:cNvPr id="393" name="Google Shape;393;p36"/>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24</a:t>
            </a:fld>
            <a:endParaRPr/>
          </a:p>
        </p:txBody>
      </p:sp>
      <p:pic>
        <p:nvPicPr>
          <p:cNvPr id="394" name="Google Shape;394;p36"/>
          <p:cNvPicPr preferRelativeResize="0"/>
          <p:nvPr/>
        </p:nvPicPr>
        <p:blipFill>
          <a:blip r:embed="rId3">
            <a:alphaModFix/>
          </a:blip>
          <a:stretch>
            <a:fillRect/>
          </a:stretch>
        </p:blipFill>
        <p:spPr>
          <a:xfrm>
            <a:off x="1299400" y="1711400"/>
            <a:ext cx="6545198" cy="3006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7"/>
          <p:cNvSpPr txBox="1">
            <a:spLocks noGrp="1"/>
          </p:cNvSpPr>
          <p:nvPr>
            <p:ph type="title"/>
          </p:nvPr>
        </p:nvSpPr>
        <p:spPr>
          <a:xfrm>
            <a:off x="457200" y="-100"/>
            <a:ext cx="3690600" cy="1832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Activity Directions</a:t>
            </a:r>
            <a:endParaRPr/>
          </a:p>
        </p:txBody>
      </p:sp>
      <p:sp>
        <p:nvSpPr>
          <p:cNvPr id="400" name="Google Shape;400;p37"/>
          <p:cNvSpPr txBox="1">
            <a:spLocks noGrp="1"/>
          </p:cNvSpPr>
          <p:nvPr>
            <p:ph type="body" idx="1"/>
          </p:nvPr>
        </p:nvSpPr>
        <p:spPr>
          <a:xfrm>
            <a:off x="962025" y="1966450"/>
            <a:ext cx="3563700" cy="3016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Activity A</a:t>
            </a:r>
            <a:endParaRPr/>
          </a:p>
          <a:p>
            <a:pPr marL="0" lvl="0" indent="0" algn="l" rtl="0">
              <a:spcBef>
                <a:spcPts val="600"/>
              </a:spcBef>
              <a:spcAft>
                <a:spcPts val="0"/>
              </a:spcAft>
              <a:buNone/>
            </a:pPr>
            <a:r>
              <a:rPr lang="en"/>
              <a:t>Directions: Form a group of 2-3 people. The first person to sit down should distribute the Alignment Activity. The second person to sit down should start the activity by reading it aloud and get everyone to answer the questions on this page. </a:t>
            </a:r>
            <a:endParaRPr/>
          </a:p>
        </p:txBody>
      </p:sp>
      <p:sp>
        <p:nvSpPr>
          <p:cNvPr id="401" name="Google Shape;401;p37"/>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25</a:t>
            </a:fld>
            <a:endParaRPr/>
          </a:p>
        </p:txBody>
      </p:sp>
      <p:sp>
        <p:nvSpPr>
          <p:cNvPr id="402" name="Google Shape;402;p37"/>
          <p:cNvSpPr txBox="1">
            <a:spLocks noGrp="1"/>
          </p:cNvSpPr>
          <p:nvPr>
            <p:ph type="body" idx="1"/>
          </p:nvPr>
        </p:nvSpPr>
        <p:spPr>
          <a:xfrm>
            <a:off x="5000625" y="1966450"/>
            <a:ext cx="3563700" cy="3016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Activity B</a:t>
            </a:r>
            <a:endParaRPr/>
          </a:p>
          <a:p>
            <a:pPr marL="0" lvl="0" indent="0" algn="l" rtl="0">
              <a:spcBef>
                <a:spcPts val="600"/>
              </a:spcBef>
              <a:spcAft>
                <a:spcPts val="0"/>
              </a:spcAft>
              <a:buNone/>
            </a:pPr>
            <a:r>
              <a:rPr lang="en"/>
              <a:t>Directions: Open envelope I and follow the directions in there.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8"/>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Lessons Learned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9"/>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Prerequisite content should be </a:t>
            </a:r>
            <a:r>
              <a:rPr lang="en" u="sng"/>
              <a:t>directly</a:t>
            </a:r>
            <a:r>
              <a:rPr lang="en"/>
              <a:t> aligned to course content. </a:t>
            </a:r>
            <a:endParaRPr/>
          </a:p>
        </p:txBody>
      </p:sp>
      <p:sp>
        <p:nvSpPr>
          <p:cNvPr id="413" name="Google Shape;413;p39"/>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27</a:t>
            </a:fld>
            <a:endParaRPr/>
          </a:p>
        </p:txBody>
      </p:sp>
      <p:sp>
        <p:nvSpPr>
          <p:cNvPr id="414" name="Google Shape;414;p39"/>
          <p:cNvSpPr txBox="1"/>
          <p:nvPr/>
        </p:nvSpPr>
        <p:spPr>
          <a:xfrm>
            <a:off x="916275" y="2169425"/>
            <a:ext cx="5621100" cy="197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latin typeface="Chivo"/>
                <a:ea typeface="Chivo"/>
                <a:cs typeface="Chivo"/>
                <a:sym typeface="Chivo"/>
              </a:rPr>
              <a:t>It may not be necessary to cover the entirety of the pre-college math course that students would have traditionally be placed in based on placement score. </a:t>
            </a:r>
            <a:endParaRPr sz="1800">
              <a:solidFill>
                <a:schemeClr val="dk1"/>
              </a:solidFill>
              <a:latin typeface="Chivo"/>
              <a:ea typeface="Chivo"/>
              <a:cs typeface="Chivo"/>
              <a:sym typeface="Chivo"/>
            </a:endParaRPr>
          </a:p>
          <a:p>
            <a:pPr marL="0" lvl="0" indent="0" algn="l" rtl="0">
              <a:lnSpc>
                <a:spcPct val="115000"/>
              </a:lnSpc>
              <a:spcBef>
                <a:spcPts val="0"/>
              </a:spcBef>
              <a:spcAft>
                <a:spcPts val="0"/>
              </a:spcAft>
              <a:buNone/>
            </a:pPr>
            <a:endParaRPr sz="1800">
              <a:solidFill>
                <a:schemeClr val="dk1"/>
              </a:solidFill>
              <a:latin typeface="Chivo"/>
              <a:ea typeface="Chivo"/>
              <a:cs typeface="Chivo"/>
              <a:sym typeface="Chivo"/>
            </a:endParaRPr>
          </a:p>
          <a:p>
            <a:pPr marL="0" lvl="0" indent="0" algn="l" rtl="0">
              <a:lnSpc>
                <a:spcPct val="115000"/>
              </a:lnSpc>
              <a:spcBef>
                <a:spcPts val="0"/>
              </a:spcBef>
              <a:spcAft>
                <a:spcPts val="0"/>
              </a:spcAft>
              <a:buNone/>
            </a:pPr>
            <a:r>
              <a:rPr lang="en" sz="1800">
                <a:solidFill>
                  <a:schemeClr val="dk1"/>
                </a:solidFill>
                <a:latin typeface="Chivo"/>
                <a:ea typeface="Chivo"/>
                <a:cs typeface="Chivo"/>
                <a:sym typeface="Chivo"/>
              </a:rPr>
              <a:t>We have focused on just those prerequisite topics that are necessary for the course topics. </a:t>
            </a:r>
            <a:endParaRPr sz="1800">
              <a:solidFill>
                <a:schemeClr val="dk1"/>
              </a:solidFill>
              <a:latin typeface="Chivo"/>
              <a:ea typeface="Chivo"/>
              <a:cs typeface="Chivo"/>
              <a:sym typeface="Chiv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0"/>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Our model depends on faculty having varied skillsets. </a:t>
            </a:r>
            <a:endParaRPr/>
          </a:p>
        </p:txBody>
      </p:sp>
      <p:sp>
        <p:nvSpPr>
          <p:cNvPr id="420" name="Google Shape;420;p40"/>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28</a:t>
            </a:fld>
            <a:endParaRPr/>
          </a:p>
        </p:txBody>
      </p:sp>
      <p:sp>
        <p:nvSpPr>
          <p:cNvPr id="421" name="Google Shape;421;p40"/>
          <p:cNvSpPr txBox="1"/>
          <p:nvPr/>
        </p:nvSpPr>
        <p:spPr>
          <a:xfrm>
            <a:off x="1662525" y="2180900"/>
            <a:ext cx="5621100" cy="1974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Chivo"/>
              <a:buChar char="●"/>
            </a:pPr>
            <a:r>
              <a:rPr lang="en" sz="1800">
                <a:solidFill>
                  <a:schemeClr val="dk1"/>
                </a:solidFill>
                <a:latin typeface="Chivo"/>
                <a:ea typeface="Chivo"/>
                <a:cs typeface="Chivo"/>
                <a:sym typeface="Chivo"/>
              </a:rPr>
              <a:t>Use Canvas and other online systems</a:t>
            </a:r>
            <a:endParaRPr sz="1800">
              <a:solidFill>
                <a:schemeClr val="dk1"/>
              </a:solidFill>
              <a:latin typeface="Chivo"/>
              <a:ea typeface="Chivo"/>
              <a:cs typeface="Chivo"/>
              <a:sym typeface="Chivo"/>
            </a:endParaRPr>
          </a:p>
          <a:p>
            <a:pPr marL="457200" lvl="0" indent="-342900" algn="l" rtl="0">
              <a:lnSpc>
                <a:spcPct val="115000"/>
              </a:lnSpc>
              <a:spcBef>
                <a:spcPts val="0"/>
              </a:spcBef>
              <a:spcAft>
                <a:spcPts val="0"/>
              </a:spcAft>
              <a:buClr>
                <a:schemeClr val="dk1"/>
              </a:buClr>
              <a:buSzPts val="1800"/>
              <a:buFont typeface="Chivo"/>
              <a:buChar char="●"/>
            </a:pPr>
            <a:r>
              <a:rPr lang="en" sz="1800">
                <a:solidFill>
                  <a:schemeClr val="dk1"/>
                </a:solidFill>
                <a:latin typeface="Chivo"/>
                <a:ea typeface="Chivo"/>
                <a:cs typeface="Chivo"/>
                <a:sym typeface="Chivo"/>
              </a:rPr>
              <a:t>Understand alignment of prerequisite material and course material</a:t>
            </a:r>
            <a:endParaRPr sz="1800">
              <a:solidFill>
                <a:schemeClr val="dk1"/>
              </a:solidFill>
              <a:latin typeface="Chivo"/>
              <a:ea typeface="Chivo"/>
              <a:cs typeface="Chivo"/>
              <a:sym typeface="Chivo"/>
            </a:endParaRPr>
          </a:p>
          <a:p>
            <a:pPr marL="457200" lvl="0" indent="-342900" algn="l" rtl="0">
              <a:lnSpc>
                <a:spcPct val="115000"/>
              </a:lnSpc>
              <a:spcBef>
                <a:spcPts val="0"/>
              </a:spcBef>
              <a:spcAft>
                <a:spcPts val="0"/>
              </a:spcAft>
              <a:buClr>
                <a:schemeClr val="dk1"/>
              </a:buClr>
              <a:buSzPts val="1800"/>
              <a:buFont typeface="Chivo"/>
              <a:buChar char="●"/>
            </a:pPr>
            <a:r>
              <a:rPr lang="en" sz="1800">
                <a:solidFill>
                  <a:schemeClr val="dk1"/>
                </a:solidFill>
                <a:latin typeface="Chivo"/>
                <a:ea typeface="Chivo"/>
                <a:cs typeface="Chivo"/>
                <a:sym typeface="Chivo"/>
              </a:rPr>
              <a:t>Support students in developing success skills</a:t>
            </a:r>
            <a:endParaRPr sz="1800">
              <a:solidFill>
                <a:schemeClr val="dk1"/>
              </a:solidFill>
              <a:latin typeface="Chivo"/>
              <a:ea typeface="Chivo"/>
              <a:cs typeface="Chivo"/>
              <a:sym typeface="Chivo"/>
            </a:endParaRPr>
          </a:p>
          <a:p>
            <a:pPr marL="457200" lvl="0" indent="-342900" algn="l" rtl="0">
              <a:lnSpc>
                <a:spcPct val="115000"/>
              </a:lnSpc>
              <a:spcBef>
                <a:spcPts val="0"/>
              </a:spcBef>
              <a:spcAft>
                <a:spcPts val="0"/>
              </a:spcAft>
              <a:buClr>
                <a:schemeClr val="dk1"/>
              </a:buClr>
              <a:buSzPts val="1800"/>
              <a:buFont typeface="Chivo"/>
              <a:buChar char="●"/>
            </a:pPr>
            <a:r>
              <a:rPr lang="en" sz="1800">
                <a:solidFill>
                  <a:schemeClr val="dk1"/>
                </a:solidFill>
                <a:latin typeface="Chivo"/>
                <a:ea typeface="Chivo"/>
                <a:cs typeface="Chivo"/>
                <a:sym typeface="Chivo"/>
              </a:rPr>
              <a:t>Student data collection and utilization</a:t>
            </a:r>
            <a:endParaRPr sz="1800">
              <a:solidFill>
                <a:schemeClr val="dk1"/>
              </a:solidFill>
              <a:latin typeface="Chivo"/>
              <a:ea typeface="Chivo"/>
              <a:cs typeface="Chivo"/>
              <a:sym typeface="Chiv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1"/>
          <p:cNvSpPr txBox="1">
            <a:spLocks noGrp="1"/>
          </p:cNvSpPr>
          <p:nvPr>
            <p:ph type="title"/>
          </p:nvPr>
        </p:nvSpPr>
        <p:spPr>
          <a:xfrm>
            <a:off x="457200" y="-100"/>
            <a:ext cx="5486400" cy="142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Are faculty and staff on board? </a:t>
            </a:r>
            <a:endParaRPr/>
          </a:p>
        </p:txBody>
      </p:sp>
      <p:sp>
        <p:nvSpPr>
          <p:cNvPr id="427" name="Google Shape;427;p41"/>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29</a:t>
            </a:fld>
            <a:endParaRPr/>
          </a:p>
        </p:txBody>
      </p:sp>
      <p:sp>
        <p:nvSpPr>
          <p:cNvPr id="428" name="Google Shape;428;p41"/>
          <p:cNvSpPr txBox="1"/>
          <p:nvPr/>
        </p:nvSpPr>
        <p:spPr>
          <a:xfrm>
            <a:off x="1543000" y="2200425"/>
            <a:ext cx="7181700" cy="2473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Chivo"/>
              <a:buChar char="●"/>
            </a:pPr>
            <a:r>
              <a:rPr lang="en" sz="1800">
                <a:latin typeface="Chivo"/>
                <a:ea typeface="Chivo"/>
                <a:cs typeface="Chivo"/>
                <a:sym typeface="Chivo"/>
              </a:rPr>
              <a:t>Training opportunities for faculty</a:t>
            </a:r>
            <a:endParaRPr sz="1800">
              <a:latin typeface="Chivo"/>
              <a:ea typeface="Chivo"/>
              <a:cs typeface="Chivo"/>
              <a:sym typeface="Chivo"/>
            </a:endParaRPr>
          </a:p>
          <a:p>
            <a:pPr marL="457200" lvl="0" indent="-342900" algn="l" rtl="0">
              <a:lnSpc>
                <a:spcPct val="115000"/>
              </a:lnSpc>
              <a:spcBef>
                <a:spcPts val="0"/>
              </a:spcBef>
              <a:spcAft>
                <a:spcPts val="0"/>
              </a:spcAft>
              <a:buSzPts val="1800"/>
              <a:buFont typeface="Chivo"/>
              <a:buChar char="●"/>
            </a:pPr>
            <a:r>
              <a:rPr lang="en" sz="1800">
                <a:latin typeface="Chivo"/>
                <a:ea typeface="Chivo"/>
                <a:cs typeface="Chivo"/>
                <a:sym typeface="Chivo"/>
              </a:rPr>
              <a:t>Top-down? Bottom-up? Canned course? </a:t>
            </a:r>
            <a:endParaRPr sz="1800">
              <a:latin typeface="Chivo"/>
              <a:ea typeface="Chivo"/>
              <a:cs typeface="Chivo"/>
              <a:sym typeface="Chivo"/>
            </a:endParaRPr>
          </a:p>
          <a:p>
            <a:pPr marL="457200" lvl="0" indent="-342900" algn="l" rtl="0">
              <a:lnSpc>
                <a:spcPct val="115000"/>
              </a:lnSpc>
              <a:spcBef>
                <a:spcPts val="0"/>
              </a:spcBef>
              <a:spcAft>
                <a:spcPts val="0"/>
              </a:spcAft>
              <a:buSzPts val="1800"/>
              <a:buFont typeface="Chivo"/>
              <a:buChar char="●"/>
            </a:pPr>
            <a:r>
              <a:rPr lang="en" sz="1800">
                <a:latin typeface="Chivo"/>
                <a:ea typeface="Chivo"/>
                <a:cs typeface="Chivo"/>
                <a:sym typeface="Chivo"/>
              </a:rPr>
              <a:t>Clear lines of communication with stakeholders across campus</a:t>
            </a:r>
            <a:endParaRPr sz="1800">
              <a:latin typeface="Chivo"/>
              <a:ea typeface="Chivo"/>
              <a:cs typeface="Chivo"/>
              <a:sym typeface="Chivo"/>
            </a:endParaRPr>
          </a:p>
          <a:p>
            <a:pPr marL="457200" lvl="0" indent="-342900" algn="l" rtl="0">
              <a:lnSpc>
                <a:spcPct val="115000"/>
              </a:lnSpc>
              <a:spcBef>
                <a:spcPts val="0"/>
              </a:spcBef>
              <a:spcAft>
                <a:spcPts val="0"/>
              </a:spcAft>
              <a:buSzPts val="1800"/>
              <a:buFont typeface="Chivo"/>
              <a:buChar char="●"/>
            </a:pPr>
            <a:r>
              <a:rPr lang="en" sz="1800">
                <a:solidFill>
                  <a:schemeClr val="dk1"/>
                </a:solidFill>
                <a:latin typeface="Chivo"/>
                <a:ea typeface="Chivo"/>
                <a:cs typeface="Chivo"/>
                <a:sym typeface="Chivo"/>
              </a:rPr>
              <a:t>Support from stakeholders across campus</a:t>
            </a:r>
            <a:endParaRPr sz="1800">
              <a:latin typeface="Chivo"/>
              <a:ea typeface="Chivo"/>
              <a:cs typeface="Chivo"/>
              <a:sym typeface="Chiv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5"/>
          <p:cNvSpPr txBox="1">
            <a:spLocks noGrp="1"/>
          </p:cNvSpPr>
          <p:nvPr>
            <p:ph type="title"/>
          </p:nvPr>
        </p:nvSpPr>
        <p:spPr>
          <a:xfrm>
            <a:off x="457200" y="-100"/>
            <a:ext cx="6816300" cy="1370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 way to frame these courses:</a:t>
            </a:r>
            <a:endParaRPr/>
          </a:p>
        </p:txBody>
      </p:sp>
      <p:sp>
        <p:nvSpPr>
          <p:cNvPr id="164" name="Google Shape;164;p1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3</a:t>
            </a:fld>
            <a:endParaRPr/>
          </a:p>
        </p:txBody>
      </p:sp>
      <p:sp>
        <p:nvSpPr>
          <p:cNvPr id="165" name="Google Shape;165;p15"/>
          <p:cNvSpPr/>
          <p:nvPr/>
        </p:nvSpPr>
        <p:spPr>
          <a:xfrm>
            <a:off x="1738138" y="2714686"/>
            <a:ext cx="2370600" cy="1495500"/>
          </a:xfrm>
          <a:prstGeom prst="rect">
            <a:avLst/>
          </a:prstGeom>
          <a:solidFill>
            <a:srgbClr val="67BA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Chivo"/>
                <a:ea typeface="Chivo"/>
                <a:cs typeface="Chivo"/>
                <a:sym typeface="Chivo"/>
              </a:rPr>
              <a:t>Prerequisite Topics</a:t>
            </a:r>
            <a:endParaRPr sz="2400">
              <a:solidFill>
                <a:srgbClr val="FFFFFF"/>
              </a:solidFill>
              <a:latin typeface="Chivo"/>
              <a:ea typeface="Chivo"/>
              <a:cs typeface="Chivo"/>
              <a:sym typeface="Chivo"/>
            </a:endParaRPr>
          </a:p>
        </p:txBody>
      </p:sp>
      <p:sp>
        <p:nvSpPr>
          <p:cNvPr id="166" name="Google Shape;166;p15"/>
          <p:cNvSpPr/>
          <p:nvPr/>
        </p:nvSpPr>
        <p:spPr>
          <a:xfrm>
            <a:off x="5035250" y="2714675"/>
            <a:ext cx="2370600" cy="14955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Chivo"/>
                <a:ea typeface="Chivo"/>
                <a:cs typeface="Chivo"/>
                <a:sym typeface="Chivo"/>
              </a:rPr>
              <a:t>Course Topics</a:t>
            </a:r>
            <a:endParaRPr sz="2400">
              <a:solidFill>
                <a:srgbClr val="FFFFFF"/>
              </a:solidFill>
              <a:latin typeface="Chivo"/>
              <a:ea typeface="Chivo"/>
              <a:cs typeface="Chivo"/>
              <a:sym typeface="Chivo"/>
            </a:endParaRPr>
          </a:p>
        </p:txBody>
      </p:sp>
      <p:sp>
        <p:nvSpPr>
          <p:cNvPr id="167" name="Google Shape;167;p15"/>
          <p:cNvSpPr txBox="1"/>
          <p:nvPr/>
        </p:nvSpPr>
        <p:spPr>
          <a:xfrm>
            <a:off x="2828850" y="1928125"/>
            <a:ext cx="3486300" cy="6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hivo"/>
                <a:ea typeface="Chivo"/>
                <a:cs typeface="Chivo"/>
                <a:sym typeface="Chivo"/>
              </a:rPr>
              <a:t>We all do some review.</a:t>
            </a:r>
            <a:endParaRPr sz="2400">
              <a:latin typeface="Chivo"/>
              <a:ea typeface="Chivo"/>
              <a:cs typeface="Chivo"/>
              <a:sym typeface="Chivo"/>
            </a:endParaRPr>
          </a:p>
        </p:txBody>
      </p:sp>
      <p:sp>
        <p:nvSpPr>
          <p:cNvPr id="168" name="Google Shape;168;p15"/>
          <p:cNvSpPr txBox="1"/>
          <p:nvPr/>
        </p:nvSpPr>
        <p:spPr>
          <a:xfrm>
            <a:off x="1905900" y="4291600"/>
            <a:ext cx="5332200" cy="6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hivo"/>
                <a:ea typeface="Chivo"/>
                <a:cs typeface="Chivo"/>
                <a:sym typeface="Chivo"/>
              </a:rPr>
              <a:t>Let’s be clear about this connection!</a:t>
            </a:r>
            <a:endParaRPr sz="2400">
              <a:latin typeface="Chivo"/>
              <a:ea typeface="Chivo"/>
              <a:cs typeface="Chivo"/>
              <a:sym typeface="Chivo"/>
            </a:endParaRPr>
          </a:p>
        </p:txBody>
      </p:sp>
      <p:cxnSp>
        <p:nvCxnSpPr>
          <p:cNvPr id="169" name="Google Shape;169;p15"/>
          <p:cNvCxnSpPr>
            <a:stCxn id="165" idx="3"/>
            <a:endCxn id="166" idx="1"/>
          </p:cNvCxnSpPr>
          <p:nvPr/>
        </p:nvCxnSpPr>
        <p:spPr>
          <a:xfrm>
            <a:off x="4108738" y="3462436"/>
            <a:ext cx="926400" cy="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2"/>
          <p:cNvSpPr txBox="1">
            <a:spLocks noGrp="1"/>
          </p:cNvSpPr>
          <p:nvPr>
            <p:ph type="title"/>
          </p:nvPr>
        </p:nvSpPr>
        <p:spPr>
          <a:xfrm>
            <a:off x="1515450" y="1827200"/>
            <a:ext cx="5486400" cy="2677500"/>
          </a:xfrm>
          <a:prstGeom prst="rect">
            <a:avLst/>
          </a:prstGeom>
        </p:spPr>
        <p:txBody>
          <a:bodyPr spcFirstLastPara="1" wrap="square" lIns="0" tIns="0" rIns="0" bIns="0" anchor="ctr" anchorCtr="0">
            <a:noAutofit/>
          </a:bodyPr>
          <a:lstStyle/>
          <a:p>
            <a:pPr marL="457200" lvl="0" indent="-342900" algn="l" rtl="0">
              <a:spcBef>
                <a:spcPts val="0"/>
              </a:spcBef>
              <a:spcAft>
                <a:spcPts val="0"/>
              </a:spcAft>
              <a:buClr>
                <a:srgbClr val="000000"/>
              </a:buClr>
              <a:buSzPts val="1800"/>
              <a:buFont typeface="Chivo"/>
              <a:buChar char="●"/>
            </a:pPr>
            <a:r>
              <a:rPr lang="en" sz="1800" b="0">
                <a:solidFill>
                  <a:srgbClr val="000000"/>
                </a:solidFill>
                <a:latin typeface="Chivo"/>
                <a:ea typeface="Chivo"/>
                <a:cs typeface="Chivo"/>
                <a:sym typeface="Chivo"/>
              </a:rPr>
              <a:t>Create a narrative around Corequisite Support courses that the college can understand. </a:t>
            </a:r>
            <a:endParaRPr sz="1800" b="0">
              <a:solidFill>
                <a:srgbClr val="000000"/>
              </a:solidFill>
              <a:latin typeface="Chivo"/>
              <a:ea typeface="Chivo"/>
              <a:cs typeface="Chivo"/>
              <a:sym typeface="Chivo"/>
            </a:endParaRPr>
          </a:p>
          <a:p>
            <a:pPr marL="457200" lvl="0" indent="-342900" algn="l" rtl="0">
              <a:spcBef>
                <a:spcPts val="0"/>
              </a:spcBef>
              <a:spcAft>
                <a:spcPts val="0"/>
              </a:spcAft>
              <a:buClr>
                <a:srgbClr val="000000"/>
              </a:buClr>
              <a:buSzPts val="1800"/>
              <a:buFont typeface="Chivo"/>
              <a:buChar char="●"/>
            </a:pPr>
            <a:r>
              <a:rPr lang="en" sz="1800" b="0">
                <a:solidFill>
                  <a:srgbClr val="000000"/>
                </a:solidFill>
                <a:latin typeface="Chivo"/>
                <a:ea typeface="Chivo"/>
                <a:cs typeface="Chivo"/>
                <a:sym typeface="Chivo"/>
              </a:rPr>
              <a:t>The credit hour constrains how these courses are structured. </a:t>
            </a:r>
            <a:endParaRPr sz="1800" b="0">
              <a:solidFill>
                <a:srgbClr val="000000"/>
              </a:solidFill>
              <a:latin typeface="Chivo"/>
              <a:ea typeface="Chivo"/>
              <a:cs typeface="Chivo"/>
              <a:sym typeface="Chivo"/>
            </a:endParaRPr>
          </a:p>
          <a:p>
            <a:pPr marL="457200" lvl="0" indent="-342900" algn="l" rtl="0">
              <a:spcBef>
                <a:spcPts val="0"/>
              </a:spcBef>
              <a:spcAft>
                <a:spcPts val="0"/>
              </a:spcAft>
              <a:buClr>
                <a:srgbClr val="000000"/>
              </a:buClr>
              <a:buSzPts val="1800"/>
              <a:buFont typeface="Chivo"/>
              <a:buChar char="●"/>
            </a:pPr>
            <a:r>
              <a:rPr lang="en" sz="1800" b="0">
                <a:solidFill>
                  <a:srgbClr val="000000"/>
                </a:solidFill>
                <a:latin typeface="Chivo"/>
                <a:ea typeface="Chivo"/>
                <a:cs typeface="Chivo"/>
                <a:sym typeface="Chivo"/>
              </a:rPr>
              <a:t>Connect to other regional colleges to share best practices. </a:t>
            </a:r>
            <a:endParaRPr sz="1800" b="0">
              <a:solidFill>
                <a:srgbClr val="000000"/>
              </a:solidFill>
              <a:latin typeface="Chivo"/>
              <a:ea typeface="Chivo"/>
              <a:cs typeface="Chivo"/>
              <a:sym typeface="Chivo"/>
            </a:endParaRPr>
          </a:p>
        </p:txBody>
      </p:sp>
      <p:sp>
        <p:nvSpPr>
          <p:cNvPr id="434" name="Google Shape;434;p42"/>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30</a:t>
            </a:fld>
            <a:endParaRPr/>
          </a:p>
        </p:txBody>
      </p:sp>
      <p:sp>
        <p:nvSpPr>
          <p:cNvPr id="435" name="Google Shape;435;p42"/>
          <p:cNvSpPr txBox="1">
            <a:spLocks noGrp="1"/>
          </p:cNvSpPr>
          <p:nvPr>
            <p:ph type="title"/>
          </p:nvPr>
        </p:nvSpPr>
        <p:spPr>
          <a:xfrm>
            <a:off x="457200" y="-100"/>
            <a:ext cx="5486400" cy="142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Corequisite Support courses are a new format that uses credits in a new way.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3"/>
          <p:cNvSpPr txBox="1">
            <a:spLocks noGrp="1"/>
          </p:cNvSpPr>
          <p:nvPr>
            <p:ph type="title"/>
          </p:nvPr>
        </p:nvSpPr>
        <p:spPr>
          <a:xfrm>
            <a:off x="457200" y="-100"/>
            <a:ext cx="5486400" cy="142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No magic beans! </a:t>
            </a:r>
            <a:endParaRPr/>
          </a:p>
        </p:txBody>
      </p:sp>
      <p:sp>
        <p:nvSpPr>
          <p:cNvPr id="441" name="Google Shape;441;p43"/>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31</a:t>
            </a:fld>
            <a:endParaRPr/>
          </a:p>
        </p:txBody>
      </p:sp>
      <p:pic>
        <p:nvPicPr>
          <p:cNvPr id="442" name="Google Shape;442;p43" descr="https://www.publicdomainpictures.net/en/view-image.php?image=69680&amp;picture=red-kidney-beans" title="Red Kidney Beans"/>
          <p:cNvPicPr preferRelativeResize="0"/>
          <p:nvPr/>
        </p:nvPicPr>
        <p:blipFill rotWithShape="1">
          <a:blip r:embed="rId3">
            <a:alphaModFix/>
          </a:blip>
          <a:srcRect l="8298" t="7882" r="3425" b="23689"/>
          <a:stretch/>
        </p:blipFill>
        <p:spPr>
          <a:xfrm>
            <a:off x="1603875" y="1427797"/>
            <a:ext cx="5486400" cy="2825875"/>
          </a:xfrm>
          <a:prstGeom prst="rect">
            <a:avLst/>
          </a:prstGeom>
          <a:noFill/>
          <a:ln>
            <a:noFill/>
          </a:ln>
        </p:spPr>
      </p:pic>
      <p:sp>
        <p:nvSpPr>
          <p:cNvPr id="443" name="Google Shape;443;p43"/>
          <p:cNvSpPr/>
          <p:nvPr/>
        </p:nvSpPr>
        <p:spPr>
          <a:xfrm>
            <a:off x="2357060" y="1427622"/>
            <a:ext cx="3980100" cy="2826300"/>
          </a:xfrm>
          <a:prstGeom prst="noSmoking">
            <a:avLst>
              <a:gd name="adj" fmla="val 1875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4"/>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Next steps</a:t>
            </a:r>
            <a:endParaRPr/>
          </a:p>
        </p:txBody>
      </p:sp>
      <p:sp>
        <p:nvSpPr>
          <p:cNvPr id="449" name="Google Shape;449;p44"/>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32</a:t>
            </a:fld>
            <a:endParaRPr/>
          </a:p>
        </p:txBody>
      </p:sp>
      <p:sp>
        <p:nvSpPr>
          <p:cNvPr id="450" name="Google Shape;450;p44"/>
          <p:cNvSpPr txBox="1"/>
          <p:nvPr/>
        </p:nvSpPr>
        <p:spPr>
          <a:xfrm>
            <a:off x="1050100" y="1987450"/>
            <a:ext cx="6808800" cy="21765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Chivo"/>
              <a:buChar char="●"/>
            </a:pPr>
            <a:r>
              <a:rPr lang="en" sz="1600">
                <a:latin typeface="Chivo"/>
                <a:ea typeface="Chivo"/>
                <a:cs typeface="Chivo"/>
                <a:sym typeface="Chivo"/>
              </a:rPr>
              <a:t>Continue to improve these courses by refining alignment documents, active learning methods, success skill activities, and collecting and using data effectively. </a:t>
            </a:r>
            <a:endParaRPr sz="1600">
              <a:latin typeface="Chivo"/>
              <a:ea typeface="Chivo"/>
              <a:cs typeface="Chivo"/>
              <a:sym typeface="Chivo"/>
            </a:endParaRPr>
          </a:p>
          <a:p>
            <a:pPr marL="457200" lvl="0" indent="-330200" algn="l" rtl="0">
              <a:spcBef>
                <a:spcPts val="0"/>
              </a:spcBef>
              <a:spcAft>
                <a:spcPts val="0"/>
              </a:spcAft>
              <a:buSzPts val="1600"/>
              <a:buFont typeface="Chivo"/>
              <a:buChar char="●"/>
            </a:pPr>
            <a:r>
              <a:rPr lang="en" sz="1600">
                <a:latin typeface="Chivo"/>
                <a:ea typeface="Chivo"/>
                <a:cs typeface="Chivo"/>
                <a:sym typeface="Chivo"/>
              </a:rPr>
              <a:t>Change to a 5 credit course with a 2-3 credit support course.</a:t>
            </a:r>
            <a:endParaRPr sz="1600">
              <a:latin typeface="Chivo"/>
              <a:ea typeface="Chivo"/>
              <a:cs typeface="Chivo"/>
              <a:sym typeface="Chivo"/>
            </a:endParaRPr>
          </a:p>
          <a:p>
            <a:pPr marL="914400" lvl="1" indent="-330200" algn="l" rtl="0">
              <a:spcBef>
                <a:spcPts val="0"/>
              </a:spcBef>
              <a:spcAft>
                <a:spcPts val="0"/>
              </a:spcAft>
              <a:buSzPts val="1600"/>
              <a:buFont typeface="Chivo"/>
              <a:buChar char="○"/>
            </a:pPr>
            <a:r>
              <a:rPr lang="en" sz="1600">
                <a:latin typeface="Chivo"/>
                <a:ea typeface="Chivo"/>
                <a:cs typeface="Chivo"/>
                <a:sym typeface="Chivo"/>
              </a:rPr>
              <a:t>Based on student data in the online adaptive system we will decide whether a course needs a 2 or 3 credit support course. </a:t>
            </a:r>
            <a:endParaRPr sz="1600">
              <a:latin typeface="Chivo"/>
              <a:ea typeface="Chivo"/>
              <a:cs typeface="Chivo"/>
              <a:sym typeface="Chivo"/>
            </a:endParaRPr>
          </a:p>
          <a:p>
            <a:pPr marL="457200" lvl="0" indent="-330200" algn="l" rtl="0">
              <a:spcBef>
                <a:spcPts val="0"/>
              </a:spcBef>
              <a:spcAft>
                <a:spcPts val="0"/>
              </a:spcAft>
              <a:buSzPts val="1600"/>
              <a:buFont typeface="Chivo"/>
              <a:buChar char="●"/>
            </a:pPr>
            <a:r>
              <a:rPr lang="en" sz="1600">
                <a:latin typeface="Chivo"/>
                <a:ea typeface="Chivo"/>
                <a:cs typeface="Chivo"/>
                <a:sym typeface="Chivo"/>
              </a:rPr>
              <a:t>Based on placement and success data we will decide if we need to change cutoff placement scores.</a:t>
            </a:r>
            <a:endParaRPr sz="1600">
              <a:latin typeface="Chivo"/>
              <a:ea typeface="Chivo"/>
              <a:cs typeface="Chivo"/>
              <a:sym typeface="Chiv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5"/>
          <p:cNvSpPr txBox="1">
            <a:spLocks noGrp="1"/>
          </p:cNvSpPr>
          <p:nvPr>
            <p:ph type="ctrTitle" idx="4294967295"/>
          </p:nvPr>
        </p:nvSpPr>
        <p:spPr>
          <a:xfrm>
            <a:off x="298425" y="122425"/>
            <a:ext cx="54861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7200"/>
              <a:t>Thank you!</a:t>
            </a:r>
            <a:endParaRPr sz="7200"/>
          </a:p>
        </p:txBody>
      </p:sp>
      <p:sp>
        <p:nvSpPr>
          <p:cNvPr id="456" name="Google Shape;456;p4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solidFill>
                  <a:srgbClr val="FFFFFF"/>
                </a:solidFill>
              </a:rPr>
              <a:t>33</a:t>
            </a:fld>
            <a:endParaRPr>
              <a:solidFill>
                <a:srgbClr val="FFFFFF"/>
              </a:solidFill>
            </a:endParaRPr>
          </a:p>
        </p:txBody>
      </p:sp>
      <p:pic>
        <p:nvPicPr>
          <p:cNvPr id="457" name="Google Shape;457;p45"/>
          <p:cNvPicPr preferRelativeResize="0"/>
          <p:nvPr/>
        </p:nvPicPr>
        <p:blipFill rotWithShape="1">
          <a:blip r:embed="rId3">
            <a:alphaModFix/>
          </a:blip>
          <a:srcRect l="9934" t="20908" r="10142" b="17704"/>
          <a:stretch/>
        </p:blipFill>
        <p:spPr>
          <a:xfrm>
            <a:off x="3406825" y="1398700"/>
            <a:ext cx="5379926" cy="1575925"/>
          </a:xfrm>
          <a:prstGeom prst="rect">
            <a:avLst/>
          </a:prstGeom>
          <a:noFill/>
          <a:ln>
            <a:noFill/>
          </a:ln>
        </p:spPr>
      </p:pic>
      <p:pic>
        <p:nvPicPr>
          <p:cNvPr id="458" name="Google Shape;458;p45"/>
          <p:cNvPicPr preferRelativeResize="0"/>
          <p:nvPr/>
        </p:nvPicPr>
        <p:blipFill>
          <a:blip r:embed="rId4">
            <a:alphaModFix/>
          </a:blip>
          <a:stretch>
            <a:fillRect/>
          </a:stretch>
        </p:blipFill>
        <p:spPr>
          <a:xfrm>
            <a:off x="740725" y="1282225"/>
            <a:ext cx="2105575" cy="2105575"/>
          </a:xfrm>
          <a:prstGeom prst="rect">
            <a:avLst/>
          </a:prstGeom>
          <a:noFill/>
          <a:ln>
            <a:noFill/>
          </a:ln>
        </p:spPr>
      </p:pic>
      <p:pic>
        <p:nvPicPr>
          <p:cNvPr id="459" name="Google Shape;459;p45"/>
          <p:cNvPicPr preferRelativeResize="0"/>
          <p:nvPr/>
        </p:nvPicPr>
        <p:blipFill>
          <a:blip r:embed="rId5">
            <a:alphaModFix/>
          </a:blip>
          <a:stretch>
            <a:fillRect/>
          </a:stretch>
        </p:blipFill>
        <p:spPr>
          <a:xfrm>
            <a:off x="1250775" y="3502825"/>
            <a:ext cx="3581400" cy="1276350"/>
          </a:xfrm>
          <a:prstGeom prst="rect">
            <a:avLst/>
          </a:prstGeom>
          <a:noFill/>
          <a:ln>
            <a:noFill/>
          </a:ln>
        </p:spPr>
      </p:pic>
      <p:pic>
        <p:nvPicPr>
          <p:cNvPr id="460" name="Google Shape;460;p45"/>
          <p:cNvPicPr preferRelativeResize="0"/>
          <p:nvPr/>
        </p:nvPicPr>
        <p:blipFill>
          <a:blip r:embed="rId6">
            <a:alphaModFix/>
          </a:blip>
          <a:stretch>
            <a:fillRect/>
          </a:stretch>
        </p:blipFill>
        <p:spPr>
          <a:xfrm>
            <a:off x="6092800" y="3426625"/>
            <a:ext cx="1428750" cy="14287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6"/>
          <p:cNvSpPr txBox="1">
            <a:spLocks noGrp="1"/>
          </p:cNvSpPr>
          <p:nvPr>
            <p:ph type="title"/>
          </p:nvPr>
        </p:nvSpPr>
        <p:spPr>
          <a:xfrm>
            <a:off x="416800" y="323125"/>
            <a:ext cx="5486400" cy="400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Credits</a:t>
            </a:r>
            <a:endParaRPr/>
          </a:p>
        </p:txBody>
      </p:sp>
      <p:sp>
        <p:nvSpPr>
          <p:cNvPr id="466" name="Google Shape;466;p46"/>
          <p:cNvSpPr txBox="1">
            <a:spLocks noGrp="1"/>
          </p:cNvSpPr>
          <p:nvPr>
            <p:ph type="body" idx="1"/>
          </p:nvPr>
        </p:nvSpPr>
        <p:spPr>
          <a:xfrm>
            <a:off x="5299725" y="4543050"/>
            <a:ext cx="3625500" cy="432300"/>
          </a:xfrm>
          <a:prstGeom prst="rect">
            <a:avLst/>
          </a:prstGeom>
        </p:spPr>
        <p:txBody>
          <a:bodyPr spcFirstLastPara="1" wrap="square" lIns="0" tIns="0" rIns="0" bIns="0" anchor="t" anchorCtr="0">
            <a:noAutofit/>
          </a:bodyPr>
          <a:lstStyle/>
          <a:p>
            <a:pPr marL="0" lvl="0" indent="0" algn="l" rtl="0">
              <a:lnSpc>
                <a:spcPct val="115000"/>
              </a:lnSpc>
              <a:spcBef>
                <a:spcPts val="600"/>
              </a:spcBef>
              <a:spcAft>
                <a:spcPts val="0"/>
              </a:spcAft>
              <a:buNone/>
            </a:pPr>
            <a:r>
              <a:rPr lang="en" sz="1400"/>
              <a:t>Presentation template by </a:t>
            </a:r>
            <a:r>
              <a:rPr lang="en" sz="1400" u="sng">
                <a:solidFill>
                  <a:srgbClr val="2CA388"/>
                </a:solidFill>
                <a:hlinkClick r:id="rId3"/>
              </a:rPr>
              <a:t>S</a:t>
            </a:r>
            <a:r>
              <a:rPr lang="en" sz="1400" u="sng">
                <a:solidFill>
                  <a:srgbClr val="2CA388"/>
                </a:solidFill>
                <a:hlinkClick r:id="rId3"/>
              </a:rPr>
              <a:t>lidesCarnival</a:t>
            </a:r>
            <a:endParaRPr sz="1400">
              <a:solidFill>
                <a:srgbClr val="2CA388"/>
              </a:solidFill>
            </a:endParaRPr>
          </a:p>
        </p:txBody>
      </p:sp>
      <p:sp>
        <p:nvSpPr>
          <p:cNvPr id="467" name="Google Shape;467;p46"/>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34</a:t>
            </a:fld>
            <a:endParaRPr/>
          </a:p>
        </p:txBody>
      </p:sp>
      <p:sp>
        <p:nvSpPr>
          <p:cNvPr id="468" name="Google Shape;468;p46"/>
          <p:cNvSpPr txBox="1"/>
          <p:nvPr/>
        </p:nvSpPr>
        <p:spPr>
          <a:xfrm>
            <a:off x="740725" y="2162250"/>
            <a:ext cx="4064100" cy="2012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ivo"/>
                <a:ea typeface="Chivo"/>
                <a:cs typeface="Chivo"/>
                <a:sym typeface="Chivo"/>
              </a:rPr>
              <a:t>Robert Weston</a:t>
            </a:r>
            <a:endParaRPr>
              <a:latin typeface="Chivo"/>
              <a:ea typeface="Chivo"/>
              <a:cs typeface="Chivo"/>
              <a:sym typeface="Chivo"/>
            </a:endParaRPr>
          </a:p>
          <a:p>
            <a:pPr marL="0" lvl="0" indent="0" algn="l" rtl="0">
              <a:spcBef>
                <a:spcPts val="0"/>
              </a:spcBef>
              <a:spcAft>
                <a:spcPts val="0"/>
              </a:spcAft>
              <a:buNone/>
            </a:pPr>
            <a:r>
              <a:rPr lang="en">
                <a:latin typeface="Chivo"/>
                <a:ea typeface="Chivo"/>
                <a:cs typeface="Chivo"/>
                <a:sym typeface="Chivo"/>
              </a:rPr>
              <a:t>Corequisite Support Course Coordinator</a:t>
            </a:r>
            <a:endParaRPr>
              <a:latin typeface="Chivo"/>
              <a:ea typeface="Chivo"/>
              <a:cs typeface="Chivo"/>
              <a:sym typeface="Chivo"/>
            </a:endParaRPr>
          </a:p>
          <a:p>
            <a:pPr marL="0" lvl="0" indent="0" algn="l" rtl="0">
              <a:spcBef>
                <a:spcPts val="0"/>
              </a:spcBef>
              <a:spcAft>
                <a:spcPts val="0"/>
              </a:spcAft>
              <a:buNone/>
            </a:pPr>
            <a:r>
              <a:rPr lang="en" u="sng">
                <a:solidFill>
                  <a:schemeClr val="hlink"/>
                </a:solidFill>
                <a:latin typeface="Chivo"/>
                <a:ea typeface="Chivo"/>
                <a:cs typeface="Chivo"/>
                <a:sym typeface="Chivo"/>
                <a:hlinkClick r:id="rId4"/>
              </a:rPr>
              <a:t>rweston@clark.edu</a:t>
            </a:r>
            <a:r>
              <a:rPr lang="en">
                <a:latin typeface="Chivo"/>
                <a:ea typeface="Chivo"/>
                <a:cs typeface="Chivo"/>
                <a:sym typeface="Chivo"/>
              </a:rPr>
              <a:t> </a:t>
            </a:r>
            <a:endParaRPr>
              <a:latin typeface="Chivo"/>
              <a:ea typeface="Chivo"/>
              <a:cs typeface="Chivo"/>
              <a:sym typeface="Chivo"/>
            </a:endParaRPr>
          </a:p>
          <a:p>
            <a:pPr marL="0" lvl="0" indent="0" algn="l" rtl="0">
              <a:spcBef>
                <a:spcPts val="0"/>
              </a:spcBef>
              <a:spcAft>
                <a:spcPts val="0"/>
              </a:spcAft>
              <a:buNone/>
            </a:pPr>
            <a:endParaRPr>
              <a:latin typeface="Chivo"/>
              <a:ea typeface="Chivo"/>
              <a:cs typeface="Chivo"/>
              <a:sym typeface="Chivo"/>
            </a:endParaRPr>
          </a:p>
          <a:p>
            <a:pPr marL="0" lvl="0" indent="0" algn="l" rtl="0">
              <a:spcBef>
                <a:spcPts val="0"/>
              </a:spcBef>
              <a:spcAft>
                <a:spcPts val="0"/>
              </a:spcAft>
              <a:buNone/>
            </a:pPr>
            <a:endParaRPr>
              <a:latin typeface="Chivo"/>
              <a:ea typeface="Chivo"/>
              <a:cs typeface="Chivo"/>
              <a:sym typeface="Chivo"/>
            </a:endParaRPr>
          </a:p>
          <a:p>
            <a:pPr marL="0" lvl="0" indent="0" algn="l" rtl="0">
              <a:spcBef>
                <a:spcPts val="0"/>
              </a:spcBef>
              <a:spcAft>
                <a:spcPts val="0"/>
              </a:spcAft>
              <a:buNone/>
            </a:pPr>
            <a:r>
              <a:rPr lang="en">
                <a:solidFill>
                  <a:schemeClr val="dk1"/>
                </a:solidFill>
                <a:latin typeface="Chivo"/>
                <a:ea typeface="Chivo"/>
                <a:cs typeface="Chivo"/>
                <a:sym typeface="Chivo"/>
              </a:rPr>
              <a:t>Hannah Jackson</a:t>
            </a:r>
            <a:endParaRPr>
              <a:solidFill>
                <a:schemeClr val="dk1"/>
              </a:solidFill>
              <a:latin typeface="Chivo"/>
              <a:ea typeface="Chivo"/>
              <a:cs typeface="Chivo"/>
              <a:sym typeface="Chivo"/>
            </a:endParaRPr>
          </a:p>
          <a:p>
            <a:pPr marL="0" lvl="0" indent="0" algn="l" rtl="0">
              <a:spcBef>
                <a:spcPts val="0"/>
              </a:spcBef>
              <a:spcAft>
                <a:spcPts val="0"/>
              </a:spcAft>
              <a:buClr>
                <a:schemeClr val="dk1"/>
              </a:buClr>
              <a:buSzPts val="1100"/>
              <a:buFont typeface="Arial"/>
              <a:buNone/>
            </a:pPr>
            <a:r>
              <a:rPr lang="en">
                <a:solidFill>
                  <a:schemeClr val="dk1"/>
                </a:solidFill>
                <a:latin typeface="Chivo"/>
                <a:ea typeface="Chivo"/>
                <a:cs typeface="Chivo"/>
                <a:sym typeface="Chivo"/>
              </a:rPr>
              <a:t>Corequisite Support Course Faculty</a:t>
            </a:r>
            <a:endParaRPr>
              <a:solidFill>
                <a:schemeClr val="dk1"/>
              </a:solidFill>
              <a:latin typeface="Chivo"/>
              <a:ea typeface="Chivo"/>
              <a:cs typeface="Chivo"/>
              <a:sym typeface="Chivo"/>
            </a:endParaRPr>
          </a:p>
          <a:p>
            <a:pPr marL="0" lvl="0" indent="0" algn="l" rtl="0">
              <a:spcBef>
                <a:spcPts val="0"/>
              </a:spcBef>
              <a:spcAft>
                <a:spcPts val="0"/>
              </a:spcAft>
              <a:buClr>
                <a:schemeClr val="dk1"/>
              </a:buClr>
              <a:buSzPts val="1100"/>
              <a:buFont typeface="Arial"/>
              <a:buNone/>
            </a:pPr>
            <a:r>
              <a:rPr lang="en" u="sng">
                <a:solidFill>
                  <a:schemeClr val="hlink"/>
                </a:solidFill>
                <a:latin typeface="Chivo"/>
                <a:ea typeface="Chivo"/>
                <a:cs typeface="Chivo"/>
                <a:sym typeface="Chivo"/>
                <a:hlinkClick r:id="rId5"/>
              </a:rPr>
              <a:t>hjackson@clark.edu</a:t>
            </a:r>
            <a:endParaRPr>
              <a:latin typeface="Chivo"/>
              <a:ea typeface="Chivo"/>
              <a:cs typeface="Chivo"/>
              <a:sym typeface="Chivo"/>
            </a:endParaRPr>
          </a:p>
        </p:txBody>
      </p:sp>
      <p:sp>
        <p:nvSpPr>
          <p:cNvPr id="469" name="Google Shape;469;p46"/>
          <p:cNvSpPr txBox="1"/>
          <p:nvPr/>
        </p:nvSpPr>
        <p:spPr>
          <a:xfrm>
            <a:off x="5125525" y="1163975"/>
            <a:ext cx="3799800" cy="2722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ivo"/>
                <a:ea typeface="Chivo"/>
                <a:cs typeface="Chivo"/>
                <a:sym typeface="Chivo"/>
              </a:rPr>
              <a:t>John Mitchell</a:t>
            </a:r>
            <a:endParaRPr>
              <a:latin typeface="Chivo"/>
              <a:ea typeface="Chivo"/>
              <a:cs typeface="Chivo"/>
              <a:sym typeface="Chivo"/>
            </a:endParaRPr>
          </a:p>
          <a:p>
            <a:pPr marL="0" lvl="0" indent="0" algn="l" rtl="0">
              <a:spcBef>
                <a:spcPts val="0"/>
              </a:spcBef>
              <a:spcAft>
                <a:spcPts val="0"/>
              </a:spcAft>
              <a:buNone/>
            </a:pPr>
            <a:r>
              <a:rPr lang="en">
                <a:latin typeface="Chivo"/>
                <a:ea typeface="Chivo"/>
                <a:cs typeface="Chivo"/>
                <a:sym typeface="Chivo"/>
              </a:rPr>
              <a:t>Clark College Math Division Chair</a:t>
            </a:r>
            <a:endParaRPr>
              <a:latin typeface="Chivo"/>
              <a:ea typeface="Chivo"/>
              <a:cs typeface="Chivo"/>
              <a:sym typeface="Chivo"/>
            </a:endParaRPr>
          </a:p>
          <a:p>
            <a:pPr marL="0" lvl="0" indent="0" algn="l" rtl="0">
              <a:spcBef>
                <a:spcPts val="0"/>
              </a:spcBef>
              <a:spcAft>
                <a:spcPts val="0"/>
              </a:spcAft>
              <a:buNone/>
            </a:pPr>
            <a:r>
              <a:rPr lang="en" u="sng">
                <a:solidFill>
                  <a:schemeClr val="hlink"/>
                </a:solidFill>
                <a:latin typeface="Chivo"/>
                <a:ea typeface="Chivo"/>
                <a:cs typeface="Chivo"/>
                <a:sym typeface="Chivo"/>
                <a:hlinkClick r:id="rId6"/>
              </a:rPr>
              <a:t>jmitchell@clark.edu</a:t>
            </a:r>
            <a:r>
              <a:rPr lang="en">
                <a:latin typeface="Chivo"/>
                <a:ea typeface="Chivo"/>
                <a:cs typeface="Chivo"/>
                <a:sym typeface="Chivo"/>
              </a:rPr>
              <a:t> </a:t>
            </a:r>
            <a:endParaRPr>
              <a:latin typeface="Chivo"/>
              <a:ea typeface="Chivo"/>
              <a:cs typeface="Chivo"/>
              <a:sym typeface="Chivo"/>
            </a:endParaRPr>
          </a:p>
          <a:p>
            <a:pPr marL="0" lvl="0" indent="0" algn="l" rtl="0">
              <a:spcBef>
                <a:spcPts val="0"/>
              </a:spcBef>
              <a:spcAft>
                <a:spcPts val="0"/>
              </a:spcAft>
              <a:buNone/>
            </a:pPr>
            <a:endParaRPr>
              <a:latin typeface="Chivo"/>
              <a:ea typeface="Chivo"/>
              <a:cs typeface="Chivo"/>
              <a:sym typeface="Chivo"/>
            </a:endParaRPr>
          </a:p>
          <a:p>
            <a:pPr marL="0" lvl="0" indent="0" algn="l" rtl="0">
              <a:spcBef>
                <a:spcPts val="0"/>
              </a:spcBef>
              <a:spcAft>
                <a:spcPts val="0"/>
              </a:spcAft>
              <a:buNone/>
            </a:pPr>
            <a:endParaRPr>
              <a:latin typeface="Chivo"/>
              <a:ea typeface="Chivo"/>
              <a:cs typeface="Chivo"/>
              <a:sym typeface="Chivo"/>
            </a:endParaRPr>
          </a:p>
          <a:p>
            <a:pPr marL="0" lvl="0" indent="0" algn="l" rtl="0">
              <a:spcBef>
                <a:spcPts val="0"/>
              </a:spcBef>
              <a:spcAft>
                <a:spcPts val="0"/>
              </a:spcAft>
              <a:buNone/>
            </a:pPr>
            <a:r>
              <a:rPr lang="en">
                <a:latin typeface="Chivo"/>
                <a:ea typeface="Chivo"/>
                <a:cs typeface="Chivo"/>
                <a:sym typeface="Chivo"/>
              </a:rPr>
              <a:t>Kate Cook</a:t>
            </a:r>
            <a:endParaRPr>
              <a:latin typeface="Chivo"/>
              <a:ea typeface="Chivo"/>
              <a:cs typeface="Chivo"/>
              <a:sym typeface="Chivo"/>
            </a:endParaRPr>
          </a:p>
          <a:p>
            <a:pPr marL="0" lvl="0" indent="0" algn="l" rtl="0">
              <a:spcBef>
                <a:spcPts val="0"/>
              </a:spcBef>
              <a:spcAft>
                <a:spcPts val="0"/>
              </a:spcAft>
              <a:buNone/>
            </a:pPr>
            <a:r>
              <a:rPr lang="en">
                <a:latin typeface="Chivo"/>
                <a:ea typeface="Chivo"/>
                <a:cs typeface="Chivo"/>
                <a:sym typeface="Chivo"/>
              </a:rPr>
              <a:t>Pre-College Math Course Coordinator</a:t>
            </a:r>
            <a:endParaRPr>
              <a:latin typeface="Chivo"/>
              <a:ea typeface="Chivo"/>
              <a:cs typeface="Chivo"/>
              <a:sym typeface="Chivo"/>
            </a:endParaRPr>
          </a:p>
          <a:p>
            <a:pPr marL="0" lvl="0" indent="0" algn="l" rtl="0">
              <a:spcBef>
                <a:spcPts val="0"/>
              </a:spcBef>
              <a:spcAft>
                <a:spcPts val="0"/>
              </a:spcAft>
              <a:buNone/>
            </a:pPr>
            <a:r>
              <a:rPr lang="en" u="sng">
                <a:solidFill>
                  <a:schemeClr val="hlink"/>
                </a:solidFill>
                <a:latin typeface="Chivo"/>
                <a:ea typeface="Chivo"/>
                <a:cs typeface="Chivo"/>
                <a:sym typeface="Chivo"/>
                <a:hlinkClick r:id="rId7"/>
              </a:rPr>
              <a:t>kcook@clark.edu</a:t>
            </a:r>
            <a:r>
              <a:rPr lang="en">
                <a:latin typeface="Chivo"/>
                <a:ea typeface="Chivo"/>
                <a:cs typeface="Chivo"/>
                <a:sym typeface="Chivo"/>
              </a:rPr>
              <a:t> </a:t>
            </a:r>
            <a:endParaRPr>
              <a:latin typeface="Chivo"/>
              <a:ea typeface="Chivo"/>
              <a:cs typeface="Chivo"/>
              <a:sym typeface="Chivo"/>
            </a:endParaRPr>
          </a:p>
          <a:p>
            <a:pPr marL="0" lvl="0" indent="0" algn="l" rtl="0">
              <a:spcBef>
                <a:spcPts val="0"/>
              </a:spcBef>
              <a:spcAft>
                <a:spcPts val="0"/>
              </a:spcAft>
              <a:buNone/>
            </a:pPr>
            <a:endParaRPr>
              <a:latin typeface="Chivo"/>
              <a:ea typeface="Chivo"/>
              <a:cs typeface="Chivo"/>
              <a:sym typeface="Chivo"/>
            </a:endParaRPr>
          </a:p>
          <a:p>
            <a:pPr marL="0" lvl="0" indent="0" algn="l" rtl="0">
              <a:spcBef>
                <a:spcPts val="0"/>
              </a:spcBef>
              <a:spcAft>
                <a:spcPts val="0"/>
              </a:spcAft>
              <a:buNone/>
            </a:pPr>
            <a:endParaRPr>
              <a:latin typeface="Chivo"/>
              <a:ea typeface="Chivo"/>
              <a:cs typeface="Chivo"/>
              <a:sym typeface="Chivo"/>
            </a:endParaRPr>
          </a:p>
          <a:p>
            <a:pPr marL="0" lvl="0" indent="0" algn="l" rtl="0">
              <a:spcBef>
                <a:spcPts val="0"/>
              </a:spcBef>
              <a:spcAft>
                <a:spcPts val="0"/>
              </a:spcAft>
              <a:buNone/>
            </a:pPr>
            <a:r>
              <a:rPr lang="en">
                <a:latin typeface="Chivo"/>
                <a:ea typeface="Chivo"/>
                <a:cs typeface="Chivo"/>
                <a:sym typeface="Chivo"/>
              </a:rPr>
              <a:t>Joan Zoellner</a:t>
            </a:r>
            <a:endParaRPr>
              <a:latin typeface="Chivo"/>
              <a:ea typeface="Chivo"/>
              <a:cs typeface="Chivo"/>
              <a:sym typeface="Chivo"/>
            </a:endParaRPr>
          </a:p>
          <a:p>
            <a:pPr marL="0" lvl="0" indent="0" algn="l" rtl="0">
              <a:spcBef>
                <a:spcPts val="0"/>
              </a:spcBef>
              <a:spcAft>
                <a:spcPts val="0"/>
              </a:spcAft>
              <a:buNone/>
            </a:pPr>
            <a:r>
              <a:rPr lang="en">
                <a:latin typeface="Chivo"/>
                <a:ea typeface="Chivo"/>
                <a:cs typeface="Chivo"/>
                <a:sym typeface="Chivo"/>
              </a:rPr>
              <a:t>Course Program Specialist, Mathematics</a:t>
            </a:r>
            <a:endParaRPr>
              <a:latin typeface="Chivo"/>
              <a:ea typeface="Chivo"/>
              <a:cs typeface="Chivo"/>
              <a:sym typeface="Chivo"/>
            </a:endParaRPr>
          </a:p>
          <a:p>
            <a:pPr marL="0" lvl="0" indent="0" algn="l" rtl="0">
              <a:spcBef>
                <a:spcPts val="0"/>
              </a:spcBef>
              <a:spcAft>
                <a:spcPts val="0"/>
              </a:spcAft>
              <a:buNone/>
            </a:pPr>
            <a:r>
              <a:rPr lang="en" u="sng">
                <a:solidFill>
                  <a:schemeClr val="hlink"/>
                </a:solidFill>
                <a:latin typeface="Chivo"/>
                <a:ea typeface="Chivo"/>
                <a:cs typeface="Chivo"/>
                <a:sym typeface="Chivo"/>
                <a:hlinkClick r:id="rId8"/>
              </a:rPr>
              <a:t>joan.zoellner@austin.utexas.edu</a:t>
            </a:r>
            <a:r>
              <a:rPr lang="en">
                <a:latin typeface="Chivo"/>
                <a:ea typeface="Chivo"/>
                <a:cs typeface="Chivo"/>
                <a:sym typeface="Chivo"/>
              </a:rPr>
              <a:t> </a:t>
            </a:r>
            <a:endParaRPr>
              <a:latin typeface="Chivo"/>
              <a:ea typeface="Chivo"/>
              <a:cs typeface="Chivo"/>
              <a:sym typeface="Chivo"/>
            </a:endParaRPr>
          </a:p>
          <a:p>
            <a:pPr marL="0" lvl="0" indent="0" algn="l" rtl="0">
              <a:spcBef>
                <a:spcPts val="0"/>
              </a:spcBef>
              <a:spcAft>
                <a:spcPts val="0"/>
              </a:spcAft>
              <a:buNone/>
            </a:pPr>
            <a:endParaRPr>
              <a:latin typeface="Chivo"/>
              <a:ea typeface="Chivo"/>
              <a:cs typeface="Chivo"/>
              <a:sym typeface="Chiv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473"/>
        <p:cNvGrpSpPr/>
        <p:nvPr/>
      </p:nvGrpSpPr>
      <p:grpSpPr>
        <a:xfrm>
          <a:off x="0" y="0"/>
          <a:ext cx="0" cy="0"/>
          <a:chOff x="0" y="0"/>
          <a:chExt cx="0" cy="0"/>
        </a:xfrm>
      </p:grpSpPr>
      <p:sp>
        <p:nvSpPr>
          <p:cNvPr id="474" name="Google Shape;474;p47"/>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Presentation design</a:t>
            </a:r>
            <a:endParaRPr/>
          </a:p>
        </p:txBody>
      </p:sp>
      <p:sp>
        <p:nvSpPr>
          <p:cNvPr id="475" name="Google Shape;475;p47"/>
          <p:cNvSpPr txBox="1">
            <a:spLocks noGrp="1"/>
          </p:cNvSpPr>
          <p:nvPr>
            <p:ph type="body" idx="1"/>
          </p:nvPr>
        </p:nvSpPr>
        <p:spPr>
          <a:xfrm>
            <a:off x="3200400" y="1909300"/>
            <a:ext cx="5486400" cy="2764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400"/>
              <a:t>This presentation uses the following typographies and colors:</a:t>
            </a:r>
            <a:endParaRPr sz="1400"/>
          </a:p>
          <a:p>
            <a:pPr marL="457200" lvl="0" indent="-317500" algn="l" rtl="0">
              <a:lnSpc>
                <a:spcPct val="115000"/>
              </a:lnSpc>
              <a:spcBef>
                <a:spcPts val="600"/>
              </a:spcBef>
              <a:spcAft>
                <a:spcPts val="0"/>
              </a:spcAft>
              <a:buSzPts val="1400"/>
              <a:buChar char="▰"/>
            </a:pPr>
            <a:r>
              <a:rPr lang="en" sz="1400"/>
              <a:t>Titles: Roboto Slab</a:t>
            </a:r>
            <a:endParaRPr sz="1400"/>
          </a:p>
          <a:p>
            <a:pPr marL="457200" lvl="0" indent="-317500" algn="l" rtl="0">
              <a:lnSpc>
                <a:spcPct val="115000"/>
              </a:lnSpc>
              <a:spcBef>
                <a:spcPts val="0"/>
              </a:spcBef>
              <a:spcAft>
                <a:spcPts val="0"/>
              </a:spcAft>
              <a:buSzPts val="1400"/>
              <a:buChar char="▰"/>
            </a:pPr>
            <a:r>
              <a:rPr lang="en" sz="1400"/>
              <a:t>Body copy: Chivo</a:t>
            </a:r>
            <a:endParaRPr sz="1400"/>
          </a:p>
          <a:p>
            <a:pPr marL="0" lvl="0" indent="0" algn="l" rtl="0">
              <a:lnSpc>
                <a:spcPct val="115000"/>
              </a:lnSpc>
              <a:spcBef>
                <a:spcPts val="600"/>
              </a:spcBef>
              <a:spcAft>
                <a:spcPts val="0"/>
              </a:spcAft>
              <a:buNone/>
            </a:pPr>
            <a:r>
              <a:rPr lang="en" sz="1400"/>
              <a:t>You can download the fonts on these pages:</a:t>
            </a:r>
            <a:endParaRPr sz="1400"/>
          </a:p>
          <a:p>
            <a:pPr marL="0" lvl="0" indent="0" algn="l" rtl="0">
              <a:lnSpc>
                <a:spcPct val="115000"/>
              </a:lnSpc>
              <a:spcBef>
                <a:spcPts val="600"/>
              </a:spcBef>
              <a:spcAft>
                <a:spcPts val="0"/>
              </a:spcAft>
              <a:buNone/>
            </a:pPr>
            <a:r>
              <a:rPr lang="en" sz="1400" u="sng">
                <a:solidFill>
                  <a:srgbClr val="2CA388"/>
                </a:solidFill>
                <a:hlinkClick r:id="rId3"/>
              </a:rPr>
              <a:t>https://www.fontsquirrel.com/fonts/roboto-slab</a:t>
            </a:r>
            <a:endParaRPr sz="1400">
              <a:solidFill>
                <a:srgbClr val="2CA388"/>
              </a:solidFill>
            </a:endParaRPr>
          </a:p>
          <a:p>
            <a:pPr marL="0" lvl="0" indent="0" algn="l" rtl="0">
              <a:lnSpc>
                <a:spcPct val="115000"/>
              </a:lnSpc>
              <a:spcBef>
                <a:spcPts val="600"/>
              </a:spcBef>
              <a:spcAft>
                <a:spcPts val="0"/>
              </a:spcAft>
              <a:buNone/>
            </a:pPr>
            <a:r>
              <a:rPr lang="en" sz="1400" u="sng">
                <a:solidFill>
                  <a:srgbClr val="2CA388"/>
                </a:solidFill>
                <a:hlinkClick r:id="rId4"/>
              </a:rPr>
              <a:t>https://www.fontsquirrel.com/fonts/chivo</a:t>
            </a:r>
            <a:endParaRPr sz="1400">
              <a:solidFill>
                <a:srgbClr val="2CA388"/>
              </a:solidFill>
            </a:endParaRPr>
          </a:p>
          <a:p>
            <a:pPr marL="0" lvl="0" indent="0" algn="l" rtl="0">
              <a:lnSpc>
                <a:spcPct val="115000"/>
              </a:lnSpc>
              <a:spcBef>
                <a:spcPts val="600"/>
              </a:spcBef>
              <a:spcAft>
                <a:spcPts val="0"/>
              </a:spcAft>
              <a:buNone/>
            </a:pPr>
            <a:endParaRPr sz="1400"/>
          </a:p>
          <a:p>
            <a:pPr marL="0" lvl="0" indent="0" algn="l" rtl="0">
              <a:lnSpc>
                <a:spcPct val="115000"/>
              </a:lnSpc>
              <a:spcBef>
                <a:spcPts val="600"/>
              </a:spcBef>
              <a:spcAft>
                <a:spcPts val="0"/>
              </a:spcAft>
              <a:buNone/>
            </a:pPr>
            <a:r>
              <a:rPr lang="en" sz="1400">
                <a:solidFill>
                  <a:srgbClr val="00001A"/>
                </a:solidFill>
              </a:rPr>
              <a:t>Lime </a:t>
            </a:r>
            <a:r>
              <a:rPr lang="en" sz="1400" b="1">
                <a:solidFill>
                  <a:srgbClr val="A6D683"/>
                </a:solidFill>
              </a:rPr>
              <a:t>#a6d683</a:t>
            </a:r>
            <a:r>
              <a:rPr lang="en" sz="1400">
                <a:solidFill>
                  <a:srgbClr val="00001A"/>
                </a:solidFill>
              </a:rPr>
              <a:t> </a:t>
            </a:r>
            <a:r>
              <a:rPr lang="en" sz="1400">
                <a:solidFill>
                  <a:srgbClr val="9EB3C2"/>
                </a:solidFill>
              </a:rPr>
              <a:t>/</a:t>
            </a:r>
            <a:r>
              <a:rPr lang="en" sz="1400">
                <a:solidFill>
                  <a:srgbClr val="00001A"/>
                </a:solidFill>
              </a:rPr>
              <a:t> Clover </a:t>
            </a:r>
            <a:r>
              <a:rPr lang="en" sz="1400" b="1">
                <a:solidFill>
                  <a:srgbClr val="2CA388"/>
                </a:solidFill>
              </a:rPr>
              <a:t>#2ca388</a:t>
            </a:r>
            <a:r>
              <a:rPr lang="en" sz="1400">
                <a:solidFill>
                  <a:srgbClr val="00001A"/>
                </a:solidFill>
              </a:rPr>
              <a:t> </a:t>
            </a:r>
            <a:r>
              <a:rPr lang="en" sz="1400">
                <a:solidFill>
                  <a:srgbClr val="9EB3C2"/>
                </a:solidFill>
              </a:rPr>
              <a:t>/</a:t>
            </a:r>
            <a:r>
              <a:rPr lang="en" sz="1400">
                <a:solidFill>
                  <a:srgbClr val="00001A"/>
                </a:solidFill>
              </a:rPr>
              <a:t> Fog </a:t>
            </a:r>
            <a:r>
              <a:rPr lang="en" sz="1400" b="1">
                <a:solidFill>
                  <a:srgbClr val="9EB3C2"/>
                </a:solidFill>
              </a:rPr>
              <a:t>#9eb3c2</a:t>
            </a:r>
            <a:endParaRPr sz="1400" b="1">
              <a:solidFill>
                <a:srgbClr val="9EB3C2"/>
              </a:solidFill>
            </a:endParaRPr>
          </a:p>
        </p:txBody>
      </p:sp>
      <p:sp>
        <p:nvSpPr>
          <p:cNvPr id="476" name="Google Shape;476;p47"/>
          <p:cNvSpPr txBox="1"/>
          <p:nvPr/>
        </p:nvSpPr>
        <p:spPr>
          <a:xfrm>
            <a:off x="457200" y="3826165"/>
            <a:ext cx="2110200" cy="5379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SzPts val="1100"/>
              <a:buFont typeface="Arial"/>
              <a:buNone/>
            </a:pPr>
            <a:r>
              <a:rPr lang="en" sz="1200">
                <a:solidFill>
                  <a:srgbClr val="2CA388"/>
                </a:solidFill>
                <a:latin typeface="Chivo"/>
                <a:ea typeface="Chivo"/>
                <a:cs typeface="Chivo"/>
                <a:sym typeface="Chivo"/>
              </a:rPr>
              <a:t>You don’t need to keep this slide in your presentation. It’s only here to serve you as a design guide if you need to create new slides or download the fonts to edit the presentation in PowerPoint®</a:t>
            </a:r>
            <a:endParaRPr sz="1200">
              <a:solidFill>
                <a:srgbClr val="2CA388"/>
              </a:solidFill>
              <a:latin typeface="Chivo"/>
              <a:ea typeface="Chivo"/>
              <a:cs typeface="Chivo"/>
              <a:sym typeface="Chivo"/>
            </a:endParaRPr>
          </a:p>
        </p:txBody>
      </p:sp>
      <p:sp>
        <p:nvSpPr>
          <p:cNvPr id="477" name="Google Shape;477;p47"/>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t>35</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rgbClr val="9EB3C2"/>
        </a:solidFill>
        <a:effectLst/>
      </p:bgPr>
    </p:bg>
    <p:spTree>
      <p:nvGrpSpPr>
        <p:cNvPr id="1" name="Shape 481"/>
        <p:cNvGrpSpPr/>
        <p:nvPr/>
      </p:nvGrpSpPr>
      <p:grpSpPr>
        <a:xfrm>
          <a:off x="0" y="0"/>
          <a:ext cx="0" cy="0"/>
          <a:chOff x="0" y="0"/>
          <a:chExt cx="0" cy="0"/>
        </a:xfrm>
      </p:grpSpPr>
      <p:sp>
        <p:nvSpPr>
          <p:cNvPr id="482" name="Google Shape;482;p48"/>
          <p:cNvSpPr txBox="1">
            <a:spLocks noGrp="1"/>
          </p:cNvSpPr>
          <p:nvPr>
            <p:ph type="body" idx="4294967295"/>
          </p:nvPr>
        </p:nvSpPr>
        <p:spPr>
          <a:xfrm>
            <a:off x="6248575" y="312075"/>
            <a:ext cx="2438100" cy="1525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900" b="1"/>
              <a:t>SlidesCarnival icons are editable shapes. </a:t>
            </a:r>
            <a:r>
              <a:rPr lang="en" sz="900"/>
              <a:t/>
            </a:r>
            <a:br>
              <a:rPr lang="en" sz="900"/>
            </a:br>
            <a:r>
              <a:rPr lang="en" sz="900"/>
              <a:t/>
            </a:r>
            <a:br>
              <a:rPr lang="en" sz="900"/>
            </a:br>
            <a:r>
              <a:rPr lang="en" sz="900"/>
              <a:t>This means that you can:</a:t>
            </a:r>
            <a:endParaRPr sz="900"/>
          </a:p>
          <a:p>
            <a:pPr marL="457200" lvl="0" indent="-285750" algn="l" rtl="0">
              <a:spcBef>
                <a:spcPts val="600"/>
              </a:spcBef>
              <a:spcAft>
                <a:spcPts val="0"/>
              </a:spcAft>
              <a:buSzPts val="900"/>
              <a:buChar char="▰"/>
            </a:pPr>
            <a:r>
              <a:rPr lang="en" sz="900"/>
              <a:t>Resize them without losing quality.</a:t>
            </a:r>
            <a:endParaRPr sz="900"/>
          </a:p>
          <a:p>
            <a:pPr marL="457200" lvl="0" indent="-285750" algn="l" rtl="0">
              <a:spcBef>
                <a:spcPts val="0"/>
              </a:spcBef>
              <a:spcAft>
                <a:spcPts val="0"/>
              </a:spcAft>
              <a:buSzPts val="900"/>
              <a:buChar char="▰"/>
            </a:pPr>
            <a:r>
              <a:rPr lang="en" sz="900"/>
              <a:t>Change fill color and opacity.</a:t>
            </a:r>
            <a:endParaRPr sz="900"/>
          </a:p>
          <a:p>
            <a:pPr marL="457200" lvl="0" indent="-285750" algn="l" rtl="0">
              <a:spcBef>
                <a:spcPts val="0"/>
              </a:spcBef>
              <a:spcAft>
                <a:spcPts val="0"/>
              </a:spcAft>
              <a:buSzPts val="900"/>
              <a:buChar char="▰"/>
            </a:pPr>
            <a:r>
              <a:rPr lang="en" sz="900"/>
              <a:t>Change line color, width and style.</a:t>
            </a:r>
            <a:endParaRPr sz="900"/>
          </a:p>
          <a:p>
            <a:pPr marL="0" lvl="0" indent="0" algn="l" rtl="0">
              <a:spcBef>
                <a:spcPts val="600"/>
              </a:spcBef>
              <a:spcAft>
                <a:spcPts val="0"/>
              </a:spcAft>
              <a:buNone/>
            </a:pPr>
            <a:r>
              <a:rPr lang="en" sz="900"/>
              <a:t>Isn’t that nice? :)</a:t>
            </a:r>
            <a:br>
              <a:rPr lang="en" sz="900"/>
            </a:br>
            <a:r>
              <a:rPr lang="en" sz="900"/>
              <a:t/>
            </a:r>
            <a:br>
              <a:rPr lang="en" sz="900"/>
            </a:br>
            <a:r>
              <a:rPr lang="en" sz="900"/>
              <a:t>Examples:</a:t>
            </a:r>
            <a:br>
              <a:rPr lang="en" sz="900"/>
            </a:br>
            <a:r>
              <a:rPr lang="en" sz="900"/>
              <a:t/>
            </a:r>
            <a:br>
              <a:rPr lang="en" sz="900"/>
            </a:br>
            <a:r>
              <a:rPr lang="en" sz="900"/>
              <a:t/>
            </a:r>
            <a:br>
              <a:rPr lang="en" sz="900"/>
            </a:br>
            <a:endParaRPr sz="900"/>
          </a:p>
        </p:txBody>
      </p:sp>
      <p:grpSp>
        <p:nvGrpSpPr>
          <p:cNvPr id="483" name="Google Shape;483;p48"/>
          <p:cNvGrpSpPr/>
          <p:nvPr/>
        </p:nvGrpSpPr>
        <p:grpSpPr>
          <a:xfrm>
            <a:off x="358968" y="342338"/>
            <a:ext cx="347107" cy="438984"/>
            <a:chOff x="584925" y="238125"/>
            <a:chExt cx="415200" cy="525100"/>
          </a:xfrm>
        </p:grpSpPr>
        <p:sp>
          <p:nvSpPr>
            <p:cNvPr id="484" name="Google Shape;484;p4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485" name="Google Shape;485;p4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486" name="Google Shape;486;p4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487" name="Google Shape;487;p4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488" name="Google Shape;488;p4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489" name="Google Shape;489;p4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490" name="Google Shape;490;p48"/>
          <p:cNvGrpSpPr/>
          <p:nvPr/>
        </p:nvGrpSpPr>
        <p:grpSpPr>
          <a:xfrm>
            <a:off x="910227" y="406125"/>
            <a:ext cx="371623" cy="309362"/>
            <a:chOff x="1244325" y="314425"/>
            <a:chExt cx="444525" cy="370050"/>
          </a:xfrm>
        </p:grpSpPr>
        <p:sp>
          <p:nvSpPr>
            <p:cNvPr id="491" name="Google Shape;491;p48"/>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492" name="Google Shape;492;p48"/>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493" name="Google Shape;493;p48"/>
          <p:cNvGrpSpPr/>
          <p:nvPr/>
        </p:nvGrpSpPr>
        <p:grpSpPr>
          <a:xfrm>
            <a:off x="1481925" y="404599"/>
            <a:ext cx="355300" cy="312413"/>
            <a:chOff x="1928175" y="312600"/>
            <a:chExt cx="425000" cy="373700"/>
          </a:xfrm>
        </p:grpSpPr>
        <p:sp>
          <p:nvSpPr>
            <p:cNvPr id="494" name="Google Shape;494;p48"/>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495" name="Google Shape;495;p48"/>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496" name="Google Shape;496;p48"/>
          <p:cNvSpPr/>
          <p:nvPr/>
        </p:nvSpPr>
        <p:spPr>
          <a:xfrm>
            <a:off x="2077702" y="393385"/>
            <a:ext cx="290970" cy="334860"/>
          </a:xfrm>
          <a:custGeom>
            <a:avLst/>
            <a:gdLst/>
            <a:ahLst/>
            <a:cxnLst/>
            <a:rect l="l" t="t" r="r" b="b"/>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497" name="Google Shape;497;p48"/>
          <p:cNvSpPr/>
          <p:nvPr/>
        </p:nvSpPr>
        <p:spPr>
          <a:xfrm>
            <a:off x="2661148" y="394410"/>
            <a:ext cx="251176" cy="332812"/>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498" name="Google Shape;498;p48"/>
          <p:cNvGrpSpPr/>
          <p:nvPr/>
        </p:nvGrpSpPr>
        <p:grpSpPr>
          <a:xfrm>
            <a:off x="3145963" y="388276"/>
            <a:ext cx="408386" cy="345080"/>
            <a:chOff x="3918650" y="293075"/>
            <a:chExt cx="488500" cy="412775"/>
          </a:xfrm>
        </p:grpSpPr>
        <p:sp>
          <p:nvSpPr>
            <p:cNvPr id="499" name="Google Shape;499;p48"/>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00" name="Google Shape;500;p48"/>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01" name="Google Shape;501;p48"/>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02" name="Google Shape;502;p48"/>
          <p:cNvGrpSpPr/>
          <p:nvPr/>
        </p:nvGrpSpPr>
        <p:grpSpPr>
          <a:xfrm>
            <a:off x="3745730" y="362235"/>
            <a:ext cx="335905" cy="397142"/>
            <a:chOff x="4636075" y="261925"/>
            <a:chExt cx="401800" cy="475050"/>
          </a:xfrm>
        </p:grpSpPr>
        <p:sp>
          <p:nvSpPr>
            <p:cNvPr id="503" name="Google Shape;503;p48"/>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04" name="Google Shape;504;p48"/>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05" name="Google Shape;505;p48"/>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06" name="Google Shape;506;p48"/>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507" name="Google Shape;507;p48"/>
          <p:cNvSpPr/>
          <p:nvPr/>
        </p:nvSpPr>
        <p:spPr>
          <a:xfrm>
            <a:off x="4284931" y="392863"/>
            <a:ext cx="384894" cy="335905"/>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508" name="Google Shape;508;p48"/>
          <p:cNvGrpSpPr/>
          <p:nvPr/>
        </p:nvGrpSpPr>
        <p:grpSpPr>
          <a:xfrm>
            <a:off x="4872282" y="395424"/>
            <a:ext cx="336908" cy="330262"/>
            <a:chOff x="5983625" y="301625"/>
            <a:chExt cx="403000" cy="395050"/>
          </a:xfrm>
        </p:grpSpPr>
        <p:sp>
          <p:nvSpPr>
            <p:cNvPr id="509" name="Google Shape;509;p48"/>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10" name="Google Shape;510;p48"/>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11" name="Google Shape;511;p48"/>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12" name="Google Shape;512;p48"/>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13" name="Google Shape;513;p48"/>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14" name="Google Shape;514;p48"/>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15" name="Google Shape;515;p48"/>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16" name="Google Shape;516;p48"/>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17" name="Google Shape;517;p48"/>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18" name="Google Shape;518;p48"/>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19" name="Google Shape;519;p48"/>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20" name="Google Shape;520;p48"/>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21" name="Google Shape;521;p48"/>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22" name="Google Shape;522;p48"/>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23" name="Google Shape;523;p48"/>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24" name="Google Shape;524;p48"/>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25" name="Google Shape;525;p48"/>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26" name="Google Shape;526;p48"/>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27" name="Google Shape;527;p48"/>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28" name="Google Shape;528;p48"/>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29" name="Google Shape;529;p48"/>
          <p:cNvGrpSpPr/>
          <p:nvPr/>
        </p:nvGrpSpPr>
        <p:grpSpPr>
          <a:xfrm>
            <a:off x="5438358" y="392853"/>
            <a:ext cx="331808" cy="331307"/>
            <a:chOff x="6660750" y="298550"/>
            <a:chExt cx="396900" cy="396300"/>
          </a:xfrm>
        </p:grpSpPr>
        <p:sp>
          <p:nvSpPr>
            <p:cNvPr id="530" name="Google Shape;530;p48"/>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31" name="Google Shape;531;p48"/>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32" name="Google Shape;532;p48"/>
          <p:cNvGrpSpPr/>
          <p:nvPr/>
        </p:nvGrpSpPr>
        <p:grpSpPr>
          <a:xfrm>
            <a:off x="358968" y="914538"/>
            <a:ext cx="347107" cy="420111"/>
            <a:chOff x="584925" y="922575"/>
            <a:chExt cx="415200" cy="502525"/>
          </a:xfrm>
        </p:grpSpPr>
        <p:sp>
          <p:nvSpPr>
            <p:cNvPr id="533" name="Google Shape;533;p48"/>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34" name="Google Shape;534;p48"/>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35" name="Google Shape;535;p48"/>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36" name="Google Shape;536;p48"/>
          <p:cNvGrpSpPr/>
          <p:nvPr/>
        </p:nvGrpSpPr>
        <p:grpSpPr>
          <a:xfrm>
            <a:off x="912275" y="904841"/>
            <a:ext cx="367547" cy="437980"/>
            <a:chOff x="1246775" y="910975"/>
            <a:chExt cx="439650" cy="523900"/>
          </a:xfrm>
        </p:grpSpPr>
        <p:sp>
          <p:nvSpPr>
            <p:cNvPr id="537" name="Google Shape;537;p48"/>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38" name="Google Shape;538;p48"/>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39" name="Google Shape;539;p48"/>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40" name="Google Shape;540;p48"/>
          <p:cNvGrpSpPr/>
          <p:nvPr/>
        </p:nvGrpSpPr>
        <p:grpSpPr>
          <a:xfrm>
            <a:off x="1480400" y="975274"/>
            <a:ext cx="358351" cy="298118"/>
            <a:chOff x="1926350" y="995225"/>
            <a:chExt cx="428650" cy="356600"/>
          </a:xfrm>
        </p:grpSpPr>
        <p:sp>
          <p:nvSpPr>
            <p:cNvPr id="541" name="Google Shape;541;p48"/>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42" name="Google Shape;542;p48"/>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43" name="Google Shape;543;p48"/>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44" name="Google Shape;544;p48"/>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545" name="Google Shape;545;p48"/>
          <p:cNvSpPr/>
          <p:nvPr/>
        </p:nvSpPr>
        <p:spPr>
          <a:xfrm>
            <a:off x="2048085" y="950288"/>
            <a:ext cx="350200" cy="348152"/>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46" name="Google Shape;546;p48"/>
          <p:cNvSpPr/>
          <p:nvPr/>
        </p:nvSpPr>
        <p:spPr>
          <a:xfrm>
            <a:off x="2612156" y="967656"/>
            <a:ext cx="349155" cy="313437"/>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47" name="Google Shape;547;p48"/>
          <p:cNvSpPr/>
          <p:nvPr/>
        </p:nvSpPr>
        <p:spPr>
          <a:xfrm>
            <a:off x="3180804" y="970206"/>
            <a:ext cx="338956" cy="30831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48" name="Google Shape;548;p48"/>
          <p:cNvSpPr/>
          <p:nvPr/>
        </p:nvSpPr>
        <p:spPr>
          <a:xfrm>
            <a:off x="3755576" y="973258"/>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549" name="Google Shape;549;p48"/>
          <p:cNvGrpSpPr/>
          <p:nvPr/>
        </p:nvGrpSpPr>
        <p:grpSpPr>
          <a:xfrm>
            <a:off x="4302631" y="952827"/>
            <a:ext cx="349155" cy="349657"/>
            <a:chOff x="5302225" y="968375"/>
            <a:chExt cx="417650" cy="418250"/>
          </a:xfrm>
        </p:grpSpPr>
        <p:sp>
          <p:nvSpPr>
            <p:cNvPr id="550" name="Google Shape;550;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51" name="Google Shape;551;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52" name="Google Shape;552;p48"/>
          <p:cNvGrpSpPr/>
          <p:nvPr/>
        </p:nvGrpSpPr>
        <p:grpSpPr>
          <a:xfrm>
            <a:off x="4824295" y="913514"/>
            <a:ext cx="432881" cy="421637"/>
            <a:chOff x="5926225" y="921350"/>
            <a:chExt cx="517800" cy="504350"/>
          </a:xfrm>
        </p:grpSpPr>
        <p:sp>
          <p:nvSpPr>
            <p:cNvPr id="553" name="Google Shape;553;p48"/>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54" name="Google Shape;554;p48"/>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55" name="Google Shape;555;p48"/>
          <p:cNvGrpSpPr/>
          <p:nvPr/>
        </p:nvGrpSpPr>
        <p:grpSpPr>
          <a:xfrm>
            <a:off x="5402118" y="921686"/>
            <a:ext cx="404290" cy="405314"/>
            <a:chOff x="6617400" y="931125"/>
            <a:chExt cx="483600" cy="484825"/>
          </a:xfrm>
        </p:grpSpPr>
        <p:sp>
          <p:nvSpPr>
            <p:cNvPr id="556" name="Google Shape;556;p48"/>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57" name="Google Shape;557;p48"/>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58" name="Google Shape;558;p48"/>
          <p:cNvGrpSpPr/>
          <p:nvPr/>
        </p:nvGrpSpPr>
        <p:grpSpPr>
          <a:xfrm>
            <a:off x="337525" y="1551048"/>
            <a:ext cx="389994" cy="273623"/>
            <a:chOff x="559275" y="1683950"/>
            <a:chExt cx="466500" cy="327300"/>
          </a:xfrm>
        </p:grpSpPr>
        <p:sp>
          <p:nvSpPr>
            <p:cNvPr id="559" name="Google Shape;559;p48"/>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60" name="Google Shape;560;p48"/>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61" name="Google Shape;561;p48"/>
          <p:cNvGrpSpPr/>
          <p:nvPr/>
        </p:nvGrpSpPr>
        <p:grpSpPr>
          <a:xfrm>
            <a:off x="901052" y="1496958"/>
            <a:ext cx="389994" cy="381822"/>
            <a:chOff x="1233350" y="1619250"/>
            <a:chExt cx="466500" cy="456725"/>
          </a:xfrm>
        </p:grpSpPr>
        <p:sp>
          <p:nvSpPr>
            <p:cNvPr id="562" name="Google Shape;562;p48"/>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63" name="Google Shape;563;p48"/>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64" name="Google Shape;564;p48"/>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65" name="Google Shape;565;p48"/>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66" name="Google Shape;566;p48"/>
          <p:cNvGrpSpPr/>
          <p:nvPr/>
        </p:nvGrpSpPr>
        <p:grpSpPr>
          <a:xfrm>
            <a:off x="1476826" y="1505109"/>
            <a:ext cx="365499" cy="365499"/>
            <a:chOff x="1922075" y="1629000"/>
            <a:chExt cx="437200" cy="437200"/>
          </a:xfrm>
        </p:grpSpPr>
        <p:sp>
          <p:nvSpPr>
            <p:cNvPr id="567" name="Google Shape;567;p4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68" name="Google Shape;568;p48"/>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69" name="Google Shape;569;p48"/>
          <p:cNvGrpSpPr/>
          <p:nvPr/>
        </p:nvGrpSpPr>
        <p:grpSpPr>
          <a:xfrm>
            <a:off x="2038827" y="1503584"/>
            <a:ext cx="368551" cy="368551"/>
            <a:chOff x="2594325" y="1627175"/>
            <a:chExt cx="440850" cy="440850"/>
          </a:xfrm>
        </p:grpSpPr>
        <p:sp>
          <p:nvSpPr>
            <p:cNvPr id="570" name="Google Shape;570;p48"/>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71" name="Google Shape;571;p48"/>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72" name="Google Shape;572;p48"/>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573" name="Google Shape;573;p48"/>
          <p:cNvSpPr/>
          <p:nvPr/>
        </p:nvSpPr>
        <p:spPr>
          <a:xfrm>
            <a:off x="2618782" y="1519981"/>
            <a:ext cx="335905" cy="335884"/>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574" name="Google Shape;574;p48"/>
          <p:cNvGrpSpPr/>
          <p:nvPr/>
        </p:nvGrpSpPr>
        <p:grpSpPr>
          <a:xfrm>
            <a:off x="3200595" y="1476017"/>
            <a:ext cx="299121" cy="423685"/>
            <a:chOff x="3984000" y="1594200"/>
            <a:chExt cx="357800" cy="506800"/>
          </a:xfrm>
        </p:grpSpPr>
        <p:sp>
          <p:nvSpPr>
            <p:cNvPr id="575" name="Google Shape;575;p48"/>
            <p:cNvSpPr/>
            <p:nvPr/>
          </p:nvSpPr>
          <p:spPr>
            <a:xfrm>
              <a:off x="3984000" y="1597875"/>
              <a:ext cx="44575" cy="503125"/>
            </a:xfrm>
            <a:custGeom>
              <a:avLst/>
              <a:gdLst/>
              <a:ahLst/>
              <a:cxnLst/>
              <a:rect l="l" t="t" r="r" b="b"/>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76" name="Google Shape;576;p48"/>
            <p:cNvSpPr/>
            <p:nvPr/>
          </p:nvSpPr>
          <p:spPr>
            <a:xfrm>
              <a:off x="4041375" y="1594200"/>
              <a:ext cx="300425" cy="229600"/>
            </a:xfrm>
            <a:custGeom>
              <a:avLst/>
              <a:gdLst/>
              <a:ahLst/>
              <a:cxnLst/>
              <a:rect l="l" t="t" r="r" b="b"/>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77" name="Google Shape;577;p48"/>
          <p:cNvGrpSpPr/>
          <p:nvPr/>
        </p:nvGrpSpPr>
        <p:grpSpPr>
          <a:xfrm>
            <a:off x="3716637" y="1566869"/>
            <a:ext cx="394090" cy="241980"/>
            <a:chOff x="4601275" y="1702875"/>
            <a:chExt cx="471400" cy="289450"/>
          </a:xfrm>
        </p:grpSpPr>
        <p:sp>
          <p:nvSpPr>
            <p:cNvPr id="578" name="Google Shape;578;p48"/>
            <p:cNvSpPr/>
            <p:nvPr/>
          </p:nvSpPr>
          <p:spPr>
            <a:xfrm>
              <a:off x="4816200" y="1702875"/>
              <a:ext cx="41550" cy="41550"/>
            </a:xfrm>
            <a:custGeom>
              <a:avLst/>
              <a:gdLst/>
              <a:ahLst/>
              <a:cxnLst/>
              <a:rect l="l" t="t" r="r" b="b"/>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79" name="Google Shape;579;p48"/>
            <p:cNvSpPr/>
            <p:nvPr/>
          </p:nvSpPr>
          <p:spPr>
            <a:xfrm>
              <a:off x="5031125" y="1757225"/>
              <a:ext cx="41550" cy="41550"/>
            </a:xfrm>
            <a:custGeom>
              <a:avLst/>
              <a:gdLst/>
              <a:ahLst/>
              <a:cxnLst/>
              <a:rect l="l" t="t" r="r" b="b"/>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80" name="Google Shape;580;p48"/>
            <p:cNvSpPr/>
            <p:nvPr/>
          </p:nvSpPr>
          <p:spPr>
            <a:xfrm>
              <a:off x="4634875" y="1756000"/>
              <a:ext cx="404225" cy="178325"/>
            </a:xfrm>
            <a:custGeom>
              <a:avLst/>
              <a:gdLst/>
              <a:ahLst/>
              <a:cxnLst/>
              <a:rect l="l" t="t" r="r" b="b"/>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81" name="Google Shape;581;p48"/>
            <p:cNvSpPr/>
            <p:nvPr/>
          </p:nvSpPr>
          <p:spPr>
            <a:xfrm>
              <a:off x="4601275" y="1757225"/>
              <a:ext cx="41550" cy="41550"/>
            </a:xfrm>
            <a:custGeom>
              <a:avLst/>
              <a:gdLst/>
              <a:ahLst/>
              <a:cxnLst/>
              <a:rect l="l" t="t" r="r" b="b"/>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82" name="Google Shape;582;p48"/>
            <p:cNvSpPr/>
            <p:nvPr/>
          </p:nvSpPr>
          <p:spPr>
            <a:xfrm>
              <a:off x="4673325" y="1947725"/>
              <a:ext cx="327300" cy="44600"/>
            </a:xfrm>
            <a:custGeom>
              <a:avLst/>
              <a:gdLst/>
              <a:ahLst/>
              <a:cxnLst/>
              <a:rect l="l" t="t" r="r" b="b"/>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83" name="Google Shape;583;p48"/>
          <p:cNvGrpSpPr/>
          <p:nvPr/>
        </p:nvGrpSpPr>
        <p:grpSpPr>
          <a:xfrm>
            <a:off x="4299057" y="1507659"/>
            <a:ext cx="356303" cy="360400"/>
            <a:chOff x="5297950" y="1632050"/>
            <a:chExt cx="426200" cy="431100"/>
          </a:xfrm>
        </p:grpSpPr>
        <p:sp>
          <p:nvSpPr>
            <p:cNvPr id="584" name="Google Shape;584;p48"/>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85" name="Google Shape;585;p48"/>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86" name="Google Shape;586;p48"/>
          <p:cNvGrpSpPr/>
          <p:nvPr/>
        </p:nvGrpSpPr>
        <p:grpSpPr>
          <a:xfrm>
            <a:off x="4861560" y="1496958"/>
            <a:ext cx="358351" cy="381822"/>
            <a:chOff x="5970800" y="1619250"/>
            <a:chExt cx="428650" cy="456725"/>
          </a:xfrm>
        </p:grpSpPr>
        <p:sp>
          <p:nvSpPr>
            <p:cNvPr id="587" name="Google Shape;587;p4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88" name="Google Shape;588;p4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89" name="Google Shape;589;p4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90" name="Google Shape;590;p4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91" name="Google Shape;591;p4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92" name="Google Shape;592;p48"/>
          <p:cNvGrpSpPr/>
          <p:nvPr/>
        </p:nvGrpSpPr>
        <p:grpSpPr>
          <a:xfrm>
            <a:off x="5408764" y="1492360"/>
            <a:ext cx="401719" cy="366502"/>
            <a:chOff x="6625350" y="1613750"/>
            <a:chExt cx="480525" cy="438400"/>
          </a:xfrm>
        </p:grpSpPr>
        <p:sp>
          <p:nvSpPr>
            <p:cNvPr id="593" name="Google Shape;593;p48"/>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94" name="Google Shape;594;p48"/>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95" name="Google Shape;595;p48"/>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96" name="Google Shape;596;p48"/>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597" name="Google Shape;597;p48"/>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598" name="Google Shape;598;p48"/>
          <p:cNvGrpSpPr/>
          <p:nvPr/>
        </p:nvGrpSpPr>
        <p:grpSpPr>
          <a:xfrm>
            <a:off x="380913" y="2088554"/>
            <a:ext cx="303217" cy="325685"/>
            <a:chOff x="611175" y="2326900"/>
            <a:chExt cx="362700" cy="389575"/>
          </a:xfrm>
        </p:grpSpPr>
        <p:sp>
          <p:nvSpPr>
            <p:cNvPr id="599" name="Google Shape;599;p48"/>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00" name="Google Shape;600;p48"/>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01" name="Google Shape;601;p48"/>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02" name="Google Shape;602;p48"/>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603" name="Google Shape;603;p48"/>
          <p:cNvSpPr/>
          <p:nvPr/>
        </p:nvSpPr>
        <p:spPr>
          <a:xfrm>
            <a:off x="936309" y="20916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04" name="Google Shape;604;p48"/>
          <p:cNvSpPr/>
          <p:nvPr/>
        </p:nvSpPr>
        <p:spPr>
          <a:xfrm>
            <a:off x="1499857" y="20916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05" name="Google Shape;605;p48"/>
          <p:cNvSpPr/>
          <p:nvPr/>
        </p:nvSpPr>
        <p:spPr>
          <a:xfrm>
            <a:off x="2063406" y="2091681"/>
            <a:ext cx="319561" cy="319561"/>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606" name="Google Shape;606;p48"/>
          <p:cNvGrpSpPr/>
          <p:nvPr/>
        </p:nvGrpSpPr>
        <p:grpSpPr>
          <a:xfrm>
            <a:off x="2701378" y="2036492"/>
            <a:ext cx="170502" cy="425733"/>
            <a:chOff x="3386850" y="2264625"/>
            <a:chExt cx="203950" cy="509250"/>
          </a:xfrm>
        </p:grpSpPr>
        <p:sp>
          <p:nvSpPr>
            <p:cNvPr id="607" name="Google Shape;607;p48"/>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08" name="Google Shape;608;p48"/>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09" name="Google Shape;609;p48"/>
          <p:cNvGrpSpPr/>
          <p:nvPr/>
        </p:nvGrpSpPr>
        <p:grpSpPr>
          <a:xfrm>
            <a:off x="3843751" y="2090602"/>
            <a:ext cx="139863" cy="317513"/>
            <a:chOff x="4753325" y="2329350"/>
            <a:chExt cx="167300" cy="379800"/>
          </a:xfrm>
        </p:grpSpPr>
        <p:sp>
          <p:nvSpPr>
            <p:cNvPr id="610" name="Google Shape;610;p48"/>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11" name="Google Shape;611;p48"/>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12" name="Google Shape;612;p48"/>
          <p:cNvGrpSpPr/>
          <p:nvPr/>
        </p:nvGrpSpPr>
        <p:grpSpPr>
          <a:xfrm>
            <a:off x="3277654" y="2038519"/>
            <a:ext cx="145004" cy="421658"/>
            <a:chOff x="4076175" y="2267050"/>
            <a:chExt cx="173450" cy="504375"/>
          </a:xfrm>
        </p:grpSpPr>
        <p:sp>
          <p:nvSpPr>
            <p:cNvPr id="613" name="Google Shape;613;p48"/>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14" name="Google Shape;614;p48"/>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615" name="Google Shape;615;p48"/>
          <p:cNvSpPr/>
          <p:nvPr/>
        </p:nvSpPr>
        <p:spPr>
          <a:xfrm>
            <a:off x="4317599" y="2083007"/>
            <a:ext cx="319561" cy="336908"/>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616" name="Google Shape;616;p48"/>
          <p:cNvGrpSpPr/>
          <p:nvPr/>
        </p:nvGrpSpPr>
        <p:grpSpPr>
          <a:xfrm>
            <a:off x="4865134" y="2089056"/>
            <a:ext cx="351204" cy="324661"/>
            <a:chOff x="5975075" y="2327500"/>
            <a:chExt cx="420100" cy="388350"/>
          </a:xfrm>
        </p:grpSpPr>
        <p:sp>
          <p:nvSpPr>
            <p:cNvPr id="617" name="Google Shape;617;p48"/>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18" name="Google Shape;618;p48"/>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19" name="Google Shape;619;p48"/>
          <p:cNvGrpSpPr/>
          <p:nvPr/>
        </p:nvGrpSpPr>
        <p:grpSpPr>
          <a:xfrm>
            <a:off x="5496544" y="2079358"/>
            <a:ext cx="215437" cy="351204"/>
            <a:chOff x="6730350" y="2315900"/>
            <a:chExt cx="257700" cy="420100"/>
          </a:xfrm>
        </p:grpSpPr>
        <p:sp>
          <p:nvSpPr>
            <p:cNvPr id="620" name="Google Shape;620;p48"/>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21" name="Google Shape;621;p48"/>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22" name="Google Shape;622;p48"/>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23" name="Google Shape;623;p48"/>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24" name="Google Shape;624;p48"/>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25" name="Google Shape;625;p48"/>
          <p:cNvGrpSpPr/>
          <p:nvPr/>
        </p:nvGrpSpPr>
        <p:grpSpPr>
          <a:xfrm>
            <a:off x="477889" y="2615840"/>
            <a:ext cx="109265" cy="398166"/>
            <a:chOff x="727175" y="2957625"/>
            <a:chExt cx="130700" cy="476275"/>
          </a:xfrm>
        </p:grpSpPr>
        <p:sp>
          <p:nvSpPr>
            <p:cNvPr id="626" name="Google Shape;626;p48"/>
            <p:cNvSpPr/>
            <p:nvPr/>
          </p:nvSpPr>
          <p:spPr>
            <a:xfrm>
              <a:off x="727175" y="2957625"/>
              <a:ext cx="130700" cy="476275"/>
            </a:xfrm>
            <a:custGeom>
              <a:avLst/>
              <a:gdLst/>
              <a:ahLst/>
              <a:cxnLst/>
              <a:rect l="l" t="t" r="r" b="b"/>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27" name="Google Shape;627;p48"/>
            <p:cNvSpPr/>
            <p:nvPr/>
          </p:nvSpPr>
          <p:spPr>
            <a:xfrm>
              <a:off x="751600" y="3090125"/>
              <a:ext cx="81850" cy="319350"/>
            </a:xfrm>
            <a:custGeom>
              <a:avLst/>
              <a:gdLst/>
              <a:ahLst/>
              <a:cxnLst/>
              <a:rect l="l" t="t" r="r" b="b"/>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628" name="Google Shape;628;p48"/>
          <p:cNvSpPr/>
          <p:nvPr/>
        </p:nvSpPr>
        <p:spPr>
          <a:xfrm>
            <a:off x="1492208" y="2600114"/>
            <a:ext cx="334860" cy="429809"/>
          </a:xfrm>
          <a:custGeom>
            <a:avLst/>
            <a:gdLst/>
            <a:ahLst/>
            <a:cxnLst/>
            <a:rect l="l" t="t" r="r" b="b"/>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29" name="Google Shape;629;p48"/>
          <p:cNvSpPr/>
          <p:nvPr/>
        </p:nvSpPr>
        <p:spPr>
          <a:xfrm>
            <a:off x="972049" y="2600114"/>
            <a:ext cx="248083" cy="429809"/>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630" name="Google Shape;630;p48"/>
          <p:cNvGrpSpPr/>
          <p:nvPr/>
        </p:nvGrpSpPr>
        <p:grpSpPr>
          <a:xfrm>
            <a:off x="2029631" y="2628589"/>
            <a:ext cx="386943" cy="372647"/>
            <a:chOff x="2583325" y="2972875"/>
            <a:chExt cx="462850" cy="445750"/>
          </a:xfrm>
        </p:grpSpPr>
        <p:sp>
          <p:nvSpPr>
            <p:cNvPr id="631" name="Google Shape;631;p48"/>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32" name="Google Shape;632;p48"/>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33" name="Google Shape;633;p48"/>
          <p:cNvGrpSpPr/>
          <p:nvPr/>
        </p:nvGrpSpPr>
        <p:grpSpPr>
          <a:xfrm>
            <a:off x="2579886" y="2684246"/>
            <a:ext cx="413486" cy="261355"/>
            <a:chOff x="3241525" y="3039450"/>
            <a:chExt cx="494600" cy="312625"/>
          </a:xfrm>
        </p:grpSpPr>
        <p:sp>
          <p:nvSpPr>
            <p:cNvPr id="634" name="Google Shape;634;p48"/>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35" name="Google Shape;635;p48"/>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636" name="Google Shape;636;p48"/>
          <p:cNvSpPr/>
          <p:nvPr/>
        </p:nvSpPr>
        <p:spPr>
          <a:xfrm>
            <a:off x="3736180" y="2637380"/>
            <a:ext cx="355300" cy="355279"/>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637" name="Google Shape;637;p48"/>
          <p:cNvGrpSpPr/>
          <p:nvPr/>
        </p:nvGrpSpPr>
        <p:grpSpPr>
          <a:xfrm>
            <a:off x="4263318" y="2656679"/>
            <a:ext cx="427781" cy="316489"/>
            <a:chOff x="5255200" y="3006475"/>
            <a:chExt cx="511700" cy="378575"/>
          </a:xfrm>
        </p:grpSpPr>
        <p:sp>
          <p:nvSpPr>
            <p:cNvPr id="638" name="Google Shape;638;p48"/>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39" name="Google Shape;639;p48"/>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40" name="Google Shape;640;p48"/>
          <p:cNvGrpSpPr/>
          <p:nvPr/>
        </p:nvGrpSpPr>
        <p:grpSpPr>
          <a:xfrm>
            <a:off x="3177104" y="2638308"/>
            <a:ext cx="346104" cy="353231"/>
            <a:chOff x="3955900" y="2984500"/>
            <a:chExt cx="414000" cy="422525"/>
          </a:xfrm>
        </p:grpSpPr>
        <p:sp>
          <p:nvSpPr>
            <p:cNvPr id="641" name="Google Shape;641;p4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42" name="Google Shape;642;p4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43" name="Google Shape;643;p4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644" name="Google Shape;644;p48"/>
          <p:cNvSpPr/>
          <p:nvPr/>
        </p:nvSpPr>
        <p:spPr>
          <a:xfrm>
            <a:off x="341117" y="3226449"/>
            <a:ext cx="386922" cy="304241"/>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45" name="Google Shape;645;p48"/>
          <p:cNvSpPr/>
          <p:nvPr/>
        </p:nvSpPr>
        <p:spPr>
          <a:xfrm>
            <a:off x="4906165" y="2621036"/>
            <a:ext cx="269526" cy="387967"/>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646" name="Google Shape;646;p48"/>
          <p:cNvGrpSpPr/>
          <p:nvPr/>
        </p:nvGrpSpPr>
        <p:grpSpPr>
          <a:xfrm>
            <a:off x="5472049" y="2633187"/>
            <a:ext cx="264427" cy="375719"/>
            <a:chOff x="6701050" y="2978375"/>
            <a:chExt cx="316300" cy="449425"/>
          </a:xfrm>
        </p:grpSpPr>
        <p:sp>
          <p:nvSpPr>
            <p:cNvPr id="647" name="Google Shape;647;p48"/>
            <p:cNvSpPr/>
            <p:nvPr/>
          </p:nvSpPr>
          <p:spPr>
            <a:xfrm>
              <a:off x="6701050" y="2978375"/>
              <a:ext cx="316300" cy="78175"/>
            </a:xfrm>
            <a:custGeom>
              <a:avLst/>
              <a:gdLst/>
              <a:ahLst/>
              <a:cxnLst/>
              <a:rect l="l" t="t" r="r" b="b"/>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48" name="Google Shape;648;p48"/>
            <p:cNvSpPr/>
            <p:nvPr/>
          </p:nvSpPr>
          <p:spPr>
            <a:xfrm>
              <a:off x="6713875" y="3068750"/>
              <a:ext cx="290650" cy="359050"/>
            </a:xfrm>
            <a:custGeom>
              <a:avLst/>
              <a:gdLst/>
              <a:ahLst/>
              <a:cxnLst/>
              <a:rect l="l" t="t" r="r" b="b"/>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49" name="Google Shape;649;p48"/>
          <p:cNvGrpSpPr/>
          <p:nvPr/>
        </p:nvGrpSpPr>
        <p:grpSpPr>
          <a:xfrm>
            <a:off x="907677" y="3251848"/>
            <a:ext cx="376743" cy="253204"/>
            <a:chOff x="1241275" y="3718400"/>
            <a:chExt cx="450650" cy="302875"/>
          </a:xfrm>
        </p:grpSpPr>
        <p:sp>
          <p:nvSpPr>
            <p:cNvPr id="650" name="Google Shape;650;p48"/>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51" name="Google Shape;651;p48"/>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52" name="Google Shape;652;p48"/>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53" name="Google Shape;653;p48"/>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54" name="Google Shape;654;p48"/>
          <p:cNvGrpSpPr/>
          <p:nvPr/>
        </p:nvGrpSpPr>
        <p:grpSpPr>
          <a:xfrm>
            <a:off x="1476324" y="3232453"/>
            <a:ext cx="366502" cy="292496"/>
            <a:chOff x="1921475" y="3695200"/>
            <a:chExt cx="438400" cy="349875"/>
          </a:xfrm>
        </p:grpSpPr>
        <p:sp>
          <p:nvSpPr>
            <p:cNvPr id="655" name="Google Shape;655;p48"/>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56" name="Google Shape;656;p48"/>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57" name="Google Shape;657;p48"/>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58" name="Google Shape;658;p48"/>
          <p:cNvGrpSpPr/>
          <p:nvPr/>
        </p:nvGrpSpPr>
        <p:grpSpPr>
          <a:xfrm>
            <a:off x="2043425" y="3227855"/>
            <a:ext cx="359355" cy="301190"/>
            <a:chOff x="2599825" y="3689700"/>
            <a:chExt cx="429850" cy="360275"/>
          </a:xfrm>
        </p:grpSpPr>
        <p:sp>
          <p:nvSpPr>
            <p:cNvPr id="659" name="Google Shape;659;p48"/>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60" name="Google Shape;660;p48"/>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61" name="Google Shape;661;p48"/>
          <p:cNvGrpSpPr/>
          <p:nvPr/>
        </p:nvGrpSpPr>
        <p:grpSpPr>
          <a:xfrm>
            <a:off x="2624299" y="3196714"/>
            <a:ext cx="324661" cy="338956"/>
            <a:chOff x="3294650" y="3652450"/>
            <a:chExt cx="388350" cy="405450"/>
          </a:xfrm>
        </p:grpSpPr>
        <p:sp>
          <p:nvSpPr>
            <p:cNvPr id="662" name="Google Shape;662;p48"/>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63" name="Google Shape;663;p48"/>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64" name="Google Shape;664;p48"/>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65" name="Google Shape;665;p48"/>
          <p:cNvGrpSpPr/>
          <p:nvPr/>
        </p:nvGrpSpPr>
        <p:grpSpPr>
          <a:xfrm>
            <a:off x="3160781" y="3239601"/>
            <a:ext cx="378750" cy="277698"/>
            <a:chOff x="3936375" y="3703750"/>
            <a:chExt cx="453050" cy="332175"/>
          </a:xfrm>
        </p:grpSpPr>
        <p:sp>
          <p:nvSpPr>
            <p:cNvPr id="666" name="Google Shape;666;p48"/>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67" name="Google Shape;667;p48"/>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68" name="Google Shape;668;p48"/>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69" name="Google Shape;669;p48"/>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70" name="Google Shape;670;p48"/>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71" name="Google Shape;671;p48"/>
          <p:cNvGrpSpPr/>
          <p:nvPr/>
        </p:nvGrpSpPr>
        <p:grpSpPr>
          <a:xfrm>
            <a:off x="3724307" y="3239601"/>
            <a:ext cx="378750" cy="277698"/>
            <a:chOff x="4610450" y="3703750"/>
            <a:chExt cx="453050" cy="332175"/>
          </a:xfrm>
        </p:grpSpPr>
        <p:sp>
          <p:nvSpPr>
            <p:cNvPr id="672" name="Google Shape;672;p48"/>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73" name="Google Shape;673;p48"/>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74" name="Google Shape;674;p48"/>
          <p:cNvGrpSpPr/>
          <p:nvPr/>
        </p:nvGrpSpPr>
        <p:grpSpPr>
          <a:xfrm>
            <a:off x="4301106" y="3211532"/>
            <a:ext cx="352207" cy="333836"/>
            <a:chOff x="5300400" y="3670175"/>
            <a:chExt cx="421300" cy="399325"/>
          </a:xfrm>
        </p:grpSpPr>
        <p:sp>
          <p:nvSpPr>
            <p:cNvPr id="675" name="Google Shape;675;p48"/>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76" name="Google Shape;676;p48"/>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77" name="Google Shape;677;p48"/>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78" name="Google Shape;678;p48"/>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79" name="Google Shape;679;p48"/>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680" name="Google Shape;680;p48"/>
          <p:cNvSpPr/>
          <p:nvPr/>
        </p:nvSpPr>
        <p:spPr>
          <a:xfrm>
            <a:off x="4844905" y="3182557"/>
            <a:ext cx="392042" cy="392021"/>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681" name="Google Shape;681;p48"/>
          <p:cNvGrpSpPr/>
          <p:nvPr/>
        </p:nvGrpSpPr>
        <p:grpSpPr>
          <a:xfrm>
            <a:off x="5433259" y="3207435"/>
            <a:ext cx="342008" cy="342029"/>
            <a:chOff x="6654650" y="3665275"/>
            <a:chExt cx="409100" cy="409125"/>
          </a:xfrm>
        </p:grpSpPr>
        <p:sp>
          <p:nvSpPr>
            <p:cNvPr id="682" name="Google Shape;682;p4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83" name="Google Shape;683;p4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84" name="Google Shape;684;p48"/>
          <p:cNvGrpSpPr/>
          <p:nvPr/>
        </p:nvGrpSpPr>
        <p:grpSpPr>
          <a:xfrm>
            <a:off x="347223" y="3756667"/>
            <a:ext cx="370599" cy="370620"/>
            <a:chOff x="570875" y="4322250"/>
            <a:chExt cx="443300" cy="443325"/>
          </a:xfrm>
        </p:grpSpPr>
        <p:sp>
          <p:nvSpPr>
            <p:cNvPr id="685" name="Google Shape;685;p4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86" name="Google Shape;686;p4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87" name="Google Shape;687;p4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88" name="Google Shape;688;p4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689" name="Google Shape;689;p48"/>
          <p:cNvSpPr/>
          <p:nvPr/>
        </p:nvSpPr>
        <p:spPr>
          <a:xfrm>
            <a:off x="895469" y="3828789"/>
            <a:ext cx="401238" cy="22666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690" name="Google Shape;690;p48"/>
          <p:cNvGrpSpPr/>
          <p:nvPr/>
        </p:nvGrpSpPr>
        <p:grpSpPr>
          <a:xfrm>
            <a:off x="1524812" y="3729120"/>
            <a:ext cx="269526" cy="425712"/>
            <a:chOff x="1979475" y="4289300"/>
            <a:chExt cx="322400" cy="509225"/>
          </a:xfrm>
        </p:grpSpPr>
        <p:sp>
          <p:nvSpPr>
            <p:cNvPr id="691" name="Google Shape;691;p48"/>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92" name="Google Shape;692;p48"/>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93" name="Google Shape;693;p48"/>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694" name="Google Shape;694;p48"/>
          <p:cNvGrpSpPr/>
          <p:nvPr/>
        </p:nvGrpSpPr>
        <p:grpSpPr>
          <a:xfrm>
            <a:off x="2064346" y="3734722"/>
            <a:ext cx="318014" cy="414510"/>
            <a:chOff x="2624850" y="4296000"/>
            <a:chExt cx="380400" cy="495825"/>
          </a:xfrm>
        </p:grpSpPr>
        <p:sp>
          <p:nvSpPr>
            <p:cNvPr id="695" name="Google Shape;695;p48"/>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96" name="Google Shape;696;p48"/>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97" name="Google Shape;697;p48"/>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698" name="Google Shape;698;p48"/>
          <p:cNvSpPr/>
          <p:nvPr/>
        </p:nvSpPr>
        <p:spPr>
          <a:xfrm>
            <a:off x="3180303" y="3772127"/>
            <a:ext cx="339959" cy="339980"/>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699" name="Google Shape;699;p48"/>
          <p:cNvSpPr/>
          <p:nvPr/>
        </p:nvSpPr>
        <p:spPr>
          <a:xfrm>
            <a:off x="2616754" y="3793571"/>
            <a:ext cx="339959" cy="297094"/>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00" name="Google Shape;700;p48"/>
          <p:cNvSpPr/>
          <p:nvPr/>
        </p:nvSpPr>
        <p:spPr>
          <a:xfrm>
            <a:off x="3742304" y="3770601"/>
            <a:ext cx="343053" cy="343032"/>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701" name="Google Shape;701;p48"/>
          <p:cNvGrpSpPr/>
          <p:nvPr/>
        </p:nvGrpSpPr>
        <p:grpSpPr>
          <a:xfrm>
            <a:off x="4280686" y="3775560"/>
            <a:ext cx="393045" cy="332833"/>
            <a:chOff x="5275975" y="4344850"/>
            <a:chExt cx="470150" cy="398125"/>
          </a:xfrm>
        </p:grpSpPr>
        <p:sp>
          <p:nvSpPr>
            <p:cNvPr id="702" name="Google Shape;702;p48"/>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03" name="Google Shape;703;p48"/>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04" name="Google Shape;704;p48"/>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705" name="Google Shape;705;p48"/>
          <p:cNvSpPr/>
          <p:nvPr/>
        </p:nvSpPr>
        <p:spPr>
          <a:xfrm>
            <a:off x="4864301" y="3765502"/>
            <a:ext cx="353252" cy="353231"/>
          </a:xfrm>
          <a:custGeom>
            <a:avLst/>
            <a:gdLst/>
            <a:ahLst/>
            <a:cxnLst/>
            <a:rect l="l" t="t" r="r" b="b"/>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706" name="Google Shape;706;p48"/>
          <p:cNvGrpSpPr/>
          <p:nvPr/>
        </p:nvGrpSpPr>
        <p:grpSpPr>
          <a:xfrm>
            <a:off x="5423039" y="3748516"/>
            <a:ext cx="362448" cy="386922"/>
            <a:chOff x="6642425" y="4312500"/>
            <a:chExt cx="433550" cy="462825"/>
          </a:xfrm>
        </p:grpSpPr>
        <p:sp>
          <p:nvSpPr>
            <p:cNvPr id="707" name="Google Shape;707;p48"/>
            <p:cNvSpPr/>
            <p:nvPr/>
          </p:nvSpPr>
          <p:spPr>
            <a:xfrm>
              <a:off x="6642425" y="4687375"/>
              <a:ext cx="433550" cy="39125"/>
            </a:xfrm>
            <a:custGeom>
              <a:avLst/>
              <a:gdLst/>
              <a:ahLst/>
              <a:cxnLst/>
              <a:rect l="l" t="t" r="r" b="b"/>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08" name="Google Shape;708;p48"/>
            <p:cNvSpPr/>
            <p:nvPr/>
          </p:nvSpPr>
          <p:spPr>
            <a:xfrm>
              <a:off x="6642425" y="4736225"/>
              <a:ext cx="433550" cy="39100"/>
            </a:xfrm>
            <a:custGeom>
              <a:avLst/>
              <a:gdLst/>
              <a:ahLst/>
              <a:cxnLst/>
              <a:rect l="l" t="t" r="r" b="b"/>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09" name="Google Shape;709;p48"/>
            <p:cNvSpPr/>
            <p:nvPr/>
          </p:nvSpPr>
          <p:spPr>
            <a:xfrm>
              <a:off x="6684575" y="4312500"/>
              <a:ext cx="349875" cy="377350"/>
            </a:xfrm>
            <a:custGeom>
              <a:avLst/>
              <a:gdLst/>
              <a:ahLst/>
              <a:cxnLst/>
              <a:rect l="l" t="t" r="r" b="b"/>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710" name="Google Shape;710;p48"/>
          <p:cNvSpPr/>
          <p:nvPr/>
        </p:nvSpPr>
        <p:spPr>
          <a:xfrm>
            <a:off x="299775" y="4368343"/>
            <a:ext cx="465527" cy="274647"/>
          </a:xfrm>
          <a:custGeom>
            <a:avLst/>
            <a:gdLst/>
            <a:ahLst/>
            <a:cxnLst/>
            <a:rect l="l" t="t" r="r" b="b"/>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711" name="Google Shape;711;p48"/>
          <p:cNvGrpSpPr/>
          <p:nvPr/>
        </p:nvGrpSpPr>
        <p:grpSpPr>
          <a:xfrm>
            <a:off x="910227" y="4322764"/>
            <a:ext cx="371623" cy="365499"/>
            <a:chOff x="1244325" y="4999400"/>
            <a:chExt cx="444525" cy="437200"/>
          </a:xfrm>
        </p:grpSpPr>
        <p:sp>
          <p:nvSpPr>
            <p:cNvPr id="712" name="Google Shape;712;p48"/>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13" name="Google Shape;713;p48"/>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14" name="Google Shape;714;p48"/>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15" name="Google Shape;715;p48"/>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16" name="Google Shape;716;p48"/>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717" name="Google Shape;717;p48"/>
          <p:cNvGrpSpPr/>
          <p:nvPr/>
        </p:nvGrpSpPr>
        <p:grpSpPr>
          <a:xfrm>
            <a:off x="1506943" y="4311018"/>
            <a:ext cx="305265" cy="388970"/>
            <a:chOff x="1958100" y="4985350"/>
            <a:chExt cx="365150" cy="465275"/>
          </a:xfrm>
        </p:grpSpPr>
        <p:sp>
          <p:nvSpPr>
            <p:cNvPr id="718" name="Google Shape;718;p48"/>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19" name="Google Shape;719;p48"/>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20" name="Google Shape;720;p48"/>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721" name="Google Shape;721;p48"/>
          <p:cNvGrpSpPr/>
          <p:nvPr/>
        </p:nvGrpSpPr>
        <p:grpSpPr>
          <a:xfrm>
            <a:off x="2048002" y="4325815"/>
            <a:ext cx="350200" cy="359877"/>
            <a:chOff x="2605300" y="5003050"/>
            <a:chExt cx="418900" cy="430475"/>
          </a:xfrm>
        </p:grpSpPr>
        <p:sp>
          <p:nvSpPr>
            <p:cNvPr id="722" name="Google Shape;722;p48"/>
            <p:cNvSpPr/>
            <p:nvPr/>
          </p:nvSpPr>
          <p:spPr>
            <a:xfrm>
              <a:off x="2820225" y="5222250"/>
              <a:ext cx="202750" cy="211275"/>
            </a:xfrm>
            <a:custGeom>
              <a:avLst/>
              <a:gdLst/>
              <a:ahLst/>
              <a:cxnLst/>
              <a:rect l="l" t="t" r="r" b="b"/>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23" name="Google Shape;723;p48"/>
            <p:cNvSpPr/>
            <p:nvPr/>
          </p:nvSpPr>
          <p:spPr>
            <a:xfrm>
              <a:off x="2606525" y="5003050"/>
              <a:ext cx="203975" cy="208225"/>
            </a:xfrm>
            <a:custGeom>
              <a:avLst/>
              <a:gdLst/>
              <a:ahLst/>
              <a:cxnLst/>
              <a:rect l="l" t="t" r="r" b="b"/>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24" name="Google Shape;724;p48"/>
            <p:cNvSpPr/>
            <p:nvPr/>
          </p:nvSpPr>
          <p:spPr>
            <a:xfrm>
              <a:off x="2605300" y="5008550"/>
              <a:ext cx="418900" cy="418875"/>
            </a:xfrm>
            <a:custGeom>
              <a:avLst/>
              <a:gdLst/>
              <a:ahLst/>
              <a:cxnLst/>
              <a:rect l="l" t="t" r="r" b="b"/>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725" name="Google Shape;725;p48"/>
          <p:cNvGrpSpPr/>
          <p:nvPr/>
        </p:nvGrpSpPr>
        <p:grpSpPr>
          <a:xfrm>
            <a:off x="2577336" y="4333486"/>
            <a:ext cx="418585" cy="344056"/>
            <a:chOff x="3238475" y="5012225"/>
            <a:chExt cx="500700" cy="411550"/>
          </a:xfrm>
        </p:grpSpPr>
        <p:sp>
          <p:nvSpPr>
            <p:cNvPr id="726" name="Google Shape;726;p48"/>
            <p:cNvSpPr/>
            <p:nvPr/>
          </p:nvSpPr>
          <p:spPr>
            <a:xfrm>
              <a:off x="3238475" y="5315050"/>
              <a:ext cx="500700" cy="108725"/>
            </a:xfrm>
            <a:custGeom>
              <a:avLst/>
              <a:gdLst/>
              <a:ahLst/>
              <a:cxnLst/>
              <a:rect l="l" t="t" r="r" b="b"/>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27" name="Google Shape;727;p48"/>
            <p:cNvSpPr/>
            <p:nvPr/>
          </p:nvSpPr>
          <p:spPr>
            <a:xfrm>
              <a:off x="3282450" y="5160575"/>
              <a:ext cx="412750" cy="140475"/>
            </a:xfrm>
            <a:custGeom>
              <a:avLst/>
              <a:gdLst/>
              <a:ahLst/>
              <a:cxnLst/>
              <a:rect l="l" t="t" r="r" b="b"/>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28" name="Google Shape;728;p48"/>
            <p:cNvSpPr/>
            <p:nvPr/>
          </p:nvSpPr>
          <p:spPr>
            <a:xfrm>
              <a:off x="3473550" y="5012225"/>
              <a:ext cx="30550" cy="129450"/>
            </a:xfrm>
            <a:custGeom>
              <a:avLst/>
              <a:gdLst/>
              <a:ahLst/>
              <a:cxnLst/>
              <a:rect l="l" t="t" r="r" b="b"/>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29" name="Google Shape;729;p48"/>
            <p:cNvSpPr/>
            <p:nvPr/>
          </p:nvSpPr>
          <p:spPr>
            <a:xfrm>
              <a:off x="3429575" y="5012225"/>
              <a:ext cx="31175" cy="129450"/>
            </a:xfrm>
            <a:custGeom>
              <a:avLst/>
              <a:gdLst/>
              <a:ahLst/>
              <a:cxnLst/>
              <a:rect l="l" t="t" r="r" b="b"/>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30" name="Google Shape;730;p48"/>
            <p:cNvSpPr/>
            <p:nvPr/>
          </p:nvSpPr>
          <p:spPr>
            <a:xfrm>
              <a:off x="3516900" y="5012225"/>
              <a:ext cx="31175" cy="129450"/>
            </a:xfrm>
            <a:custGeom>
              <a:avLst/>
              <a:gdLst/>
              <a:ahLst/>
              <a:cxnLst/>
              <a:rect l="l" t="t" r="r" b="b"/>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731" name="Google Shape;731;p48"/>
          <p:cNvGrpSpPr/>
          <p:nvPr/>
        </p:nvGrpSpPr>
        <p:grpSpPr>
          <a:xfrm>
            <a:off x="3683970" y="4296723"/>
            <a:ext cx="459424" cy="417561"/>
            <a:chOff x="4562200" y="4968250"/>
            <a:chExt cx="549550" cy="499475"/>
          </a:xfrm>
        </p:grpSpPr>
        <p:sp>
          <p:nvSpPr>
            <p:cNvPr id="732" name="Google Shape;732;p48"/>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33" name="Google Shape;733;p48"/>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34" name="Google Shape;734;p48"/>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35" name="Google Shape;735;p48"/>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36" name="Google Shape;736;p48"/>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737" name="Google Shape;737;p48"/>
          <p:cNvGrpSpPr/>
          <p:nvPr/>
        </p:nvGrpSpPr>
        <p:grpSpPr>
          <a:xfrm>
            <a:off x="3190898" y="4320214"/>
            <a:ext cx="318516" cy="370076"/>
            <a:chOff x="3972400" y="4996350"/>
            <a:chExt cx="381000" cy="442675"/>
          </a:xfrm>
        </p:grpSpPr>
        <p:sp>
          <p:nvSpPr>
            <p:cNvPr id="738" name="Google Shape;738;p48"/>
            <p:cNvSpPr/>
            <p:nvPr/>
          </p:nvSpPr>
          <p:spPr>
            <a:xfrm>
              <a:off x="4157400" y="4996350"/>
              <a:ext cx="86725" cy="103200"/>
            </a:xfrm>
            <a:custGeom>
              <a:avLst/>
              <a:gdLst/>
              <a:ahLst/>
              <a:cxnLst/>
              <a:rect l="l" t="t" r="r" b="b"/>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39" name="Google Shape;739;p48"/>
            <p:cNvSpPr/>
            <p:nvPr/>
          </p:nvSpPr>
          <p:spPr>
            <a:xfrm>
              <a:off x="3972400" y="5048250"/>
              <a:ext cx="381000" cy="390775"/>
            </a:xfrm>
            <a:custGeom>
              <a:avLst/>
              <a:gdLst/>
              <a:ahLst/>
              <a:cxnLst/>
              <a:rect l="l" t="t" r="r" b="b"/>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740" name="Google Shape;740;p48"/>
          <p:cNvGrpSpPr/>
          <p:nvPr/>
        </p:nvGrpSpPr>
        <p:grpSpPr>
          <a:xfrm>
            <a:off x="4251594" y="4289073"/>
            <a:ext cx="451252" cy="432860"/>
            <a:chOff x="5241175" y="4959100"/>
            <a:chExt cx="539775" cy="517775"/>
          </a:xfrm>
        </p:grpSpPr>
        <p:sp>
          <p:nvSpPr>
            <p:cNvPr id="741" name="Google Shape;741;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42" name="Google Shape;742;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43" name="Google Shape;743;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44" name="Google Shape;744;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45" name="Google Shape;745;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46" name="Google Shape;746;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
        <p:nvSpPr>
          <p:cNvPr id="747" name="Google Shape;747;p48"/>
          <p:cNvSpPr/>
          <p:nvPr/>
        </p:nvSpPr>
        <p:spPr>
          <a:xfrm>
            <a:off x="4842355" y="4395912"/>
            <a:ext cx="397142" cy="219513"/>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nvGrpSpPr>
          <p:cNvPr id="748" name="Google Shape;748;p48"/>
          <p:cNvGrpSpPr/>
          <p:nvPr/>
        </p:nvGrpSpPr>
        <p:grpSpPr>
          <a:xfrm>
            <a:off x="5458778" y="4353382"/>
            <a:ext cx="289444" cy="332833"/>
            <a:chOff x="6685175" y="5036025"/>
            <a:chExt cx="346225" cy="398125"/>
          </a:xfrm>
        </p:grpSpPr>
        <p:sp>
          <p:nvSpPr>
            <p:cNvPr id="749" name="Google Shape;749;p48"/>
            <p:cNvSpPr/>
            <p:nvPr/>
          </p:nvSpPr>
          <p:spPr>
            <a:xfrm>
              <a:off x="6743800" y="5036025"/>
              <a:ext cx="105650" cy="147775"/>
            </a:xfrm>
            <a:custGeom>
              <a:avLst/>
              <a:gdLst/>
              <a:ahLst/>
              <a:cxnLst/>
              <a:rect l="l" t="t" r="r" b="b"/>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50" name="Google Shape;750;p48"/>
            <p:cNvSpPr/>
            <p:nvPr/>
          </p:nvSpPr>
          <p:spPr>
            <a:xfrm>
              <a:off x="6685175" y="5152025"/>
              <a:ext cx="84275" cy="117275"/>
            </a:xfrm>
            <a:custGeom>
              <a:avLst/>
              <a:gdLst/>
              <a:ahLst/>
              <a:cxnLst/>
              <a:rect l="l" t="t" r="r" b="b"/>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51" name="Google Shape;751;p48"/>
            <p:cNvSpPr/>
            <p:nvPr/>
          </p:nvSpPr>
          <p:spPr>
            <a:xfrm>
              <a:off x="6871400" y="5038475"/>
              <a:ext cx="105650" cy="145325"/>
            </a:xfrm>
            <a:custGeom>
              <a:avLst/>
              <a:gdLst/>
              <a:ahLst/>
              <a:cxnLst/>
              <a:rect l="l" t="t" r="r" b="b"/>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52" name="Google Shape;752;p48"/>
            <p:cNvSpPr/>
            <p:nvPr/>
          </p:nvSpPr>
          <p:spPr>
            <a:xfrm>
              <a:off x="6944050" y="5155700"/>
              <a:ext cx="87350" cy="116025"/>
            </a:xfrm>
            <a:custGeom>
              <a:avLst/>
              <a:gdLst/>
              <a:ahLst/>
              <a:cxnLst/>
              <a:rect l="l" t="t" r="r" b="b"/>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753" name="Google Shape;753;p48"/>
            <p:cNvSpPr/>
            <p:nvPr/>
          </p:nvSpPr>
          <p:spPr>
            <a:xfrm>
              <a:off x="6727300" y="5185625"/>
              <a:ext cx="263800" cy="248525"/>
            </a:xfrm>
            <a:custGeom>
              <a:avLst/>
              <a:gdLst/>
              <a:ahLst/>
              <a:cxnLst/>
              <a:rect l="l" t="t" r="r" b="b"/>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754" name="Google Shape;754;p48"/>
          <p:cNvGrpSpPr/>
          <p:nvPr/>
        </p:nvGrpSpPr>
        <p:grpSpPr>
          <a:xfrm>
            <a:off x="6283418" y="2106199"/>
            <a:ext cx="432570" cy="421334"/>
            <a:chOff x="5926225" y="921350"/>
            <a:chExt cx="517800" cy="504350"/>
          </a:xfrm>
        </p:grpSpPr>
        <p:sp>
          <p:nvSpPr>
            <p:cNvPr id="755" name="Google Shape;755;p48"/>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1C232"/>
                </a:solidFill>
              </a:endParaRPr>
            </a:p>
          </p:txBody>
        </p:sp>
        <p:sp>
          <p:nvSpPr>
            <p:cNvPr id="756" name="Google Shape;756;p48"/>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1C232"/>
                </a:solidFill>
              </a:endParaRPr>
            </a:p>
          </p:txBody>
        </p:sp>
      </p:grpSp>
      <p:sp>
        <p:nvSpPr>
          <p:cNvPr id="757" name="Google Shape;757;p48"/>
          <p:cNvSpPr/>
          <p:nvPr/>
        </p:nvSpPr>
        <p:spPr>
          <a:xfrm>
            <a:off x="6477338" y="2342256"/>
            <a:ext cx="400950" cy="22649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A6D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8" name="Google Shape;758;p48"/>
          <p:cNvGrpSpPr/>
          <p:nvPr/>
        </p:nvGrpSpPr>
        <p:grpSpPr>
          <a:xfrm>
            <a:off x="7168405" y="2085579"/>
            <a:ext cx="432570" cy="421334"/>
            <a:chOff x="5926225" y="921350"/>
            <a:chExt cx="517800" cy="504350"/>
          </a:xfrm>
        </p:grpSpPr>
        <p:sp>
          <p:nvSpPr>
            <p:cNvPr id="759" name="Google Shape;759;p48"/>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w="9525" cap="flat" cmpd="sng">
              <a:solidFill>
                <a:srgbClr val="FFD966"/>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8"/>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w="9525" cap="flat" cmpd="sng">
              <a:solidFill>
                <a:srgbClr val="FFD966"/>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48"/>
          <p:cNvSpPr/>
          <p:nvPr/>
        </p:nvSpPr>
        <p:spPr>
          <a:xfrm>
            <a:off x="7362326" y="2321636"/>
            <a:ext cx="400950" cy="22649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38100" cap="flat" cmpd="sng">
            <a:solidFill>
              <a:srgbClr val="A6D68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2" name="Google Shape;762;p48"/>
          <p:cNvGrpSpPr/>
          <p:nvPr/>
        </p:nvGrpSpPr>
        <p:grpSpPr>
          <a:xfrm>
            <a:off x="6283685" y="2834621"/>
            <a:ext cx="1075937" cy="1047989"/>
            <a:chOff x="5926225" y="921350"/>
            <a:chExt cx="517800" cy="504350"/>
          </a:xfrm>
        </p:grpSpPr>
        <p:sp>
          <p:nvSpPr>
            <p:cNvPr id="763" name="Google Shape;763;p48"/>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D966"/>
            </a:solidFill>
            <a:ln w="28575" cap="flat" cmpd="sng">
              <a:solidFill>
                <a:srgbClr val="F1C23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8"/>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D966"/>
            </a:solidFill>
            <a:ln w="28575" cap="flat" cmpd="sng">
              <a:solidFill>
                <a:srgbClr val="F1C232"/>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5" name="Google Shape;765;p48"/>
          <p:cNvSpPr/>
          <p:nvPr/>
        </p:nvSpPr>
        <p:spPr>
          <a:xfrm>
            <a:off x="6765998" y="3421718"/>
            <a:ext cx="997288" cy="563371"/>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w="9525" cap="flat" cmpd="sng">
            <a:solidFill>
              <a:srgbClr val="A6D683"/>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8"/>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t>36</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770"/>
        <p:cNvGrpSpPr/>
        <p:nvPr/>
      </p:nvGrpSpPr>
      <p:grpSpPr>
        <a:xfrm>
          <a:off x="0" y="0"/>
          <a:ext cx="0" cy="0"/>
          <a:chOff x="0" y="0"/>
          <a:chExt cx="0" cy="0"/>
        </a:xfrm>
      </p:grpSpPr>
      <p:sp>
        <p:nvSpPr>
          <p:cNvPr id="771" name="Google Shape;771;p49"/>
          <p:cNvSpPr txBox="1">
            <a:spLocks noGrp="1"/>
          </p:cNvSpPr>
          <p:nvPr>
            <p:ph type="title"/>
          </p:nvPr>
        </p:nvSpPr>
        <p:spPr>
          <a:xfrm>
            <a:off x="457200" y="-100"/>
            <a:ext cx="5486400" cy="1427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Some students will resist non-math assignments. </a:t>
            </a:r>
            <a:endParaRPr/>
          </a:p>
        </p:txBody>
      </p:sp>
      <p:sp>
        <p:nvSpPr>
          <p:cNvPr id="772" name="Google Shape;772;p49"/>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37</a:t>
            </a:fld>
            <a:endParaRPr/>
          </a:p>
        </p:txBody>
      </p:sp>
      <p:sp>
        <p:nvSpPr>
          <p:cNvPr id="773" name="Google Shape;773;p49"/>
          <p:cNvSpPr txBox="1"/>
          <p:nvPr/>
        </p:nvSpPr>
        <p:spPr>
          <a:xfrm>
            <a:off x="1662525" y="2180900"/>
            <a:ext cx="5621100" cy="1974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Chivo"/>
              <a:buChar char="●"/>
            </a:pPr>
            <a:r>
              <a:rPr lang="en" sz="1800">
                <a:latin typeface="Chivo"/>
                <a:ea typeface="Chivo"/>
                <a:cs typeface="Chivo"/>
                <a:sym typeface="Chivo"/>
              </a:rPr>
              <a:t>Is there a stated rationale for why students are completing non-math assignments?</a:t>
            </a:r>
            <a:endParaRPr sz="1800">
              <a:latin typeface="Chivo"/>
              <a:ea typeface="Chivo"/>
              <a:cs typeface="Chivo"/>
              <a:sym typeface="Chivo"/>
            </a:endParaRPr>
          </a:p>
          <a:p>
            <a:pPr marL="457200" lvl="0" indent="-342900" algn="l" rtl="0">
              <a:lnSpc>
                <a:spcPct val="115000"/>
              </a:lnSpc>
              <a:spcBef>
                <a:spcPts val="0"/>
              </a:spcBef>
              <a:spcAft>
                <a:spcPts val="0"/>
              </a:spcAft>
              <a:buClr>
                <a:schemeClr val="dk1"/>
              </a:buClr>
              <a:buSzPts val="1800"/>
              <a:buFont typeface="Chivo"/>
              <a:buChar char="●"/>
            </a:pPr>
            <a:r>
              <a:rPr lang="en" sz="1800">
                <a:latin typeface="Chivo"/>
                <a:ea typeface="Chivo"/>
                <a:cs typeface="Chivo"/>
                <a:sym typeface="Chivo"/>
              </a:rPr>
              <a:t>Do you have student buy-in for non-math assignments?</a:t>
            </a:r>
            <a:endParaRPr sz="1800">
              <a:latin typeface="Chivo"/>
              <a:ea typeface="Chivo"/>
              <a:cs typeface="Chivo"/>
              <a:sym typeface="Chivo"/>
            </a:endParaRPr>
          </a:p>
          <a:p>
            <a:pPr marL="457200" lvl="0" indent="-342900" algn="l" rtl="0">
              <a:lnSpc>
                <a:spcPct val="115000"/>
              </a:lnSpc>
              <a:spcBef>
                <a:spcPts val="0"/>
              </a:spcBef>
              <a:spcAft>
                <a:spcPts val="0"/>
              </a:spcAft>
              <a:buSzPts val="1800"/>
              <a:buFont typeface="Chivo"/>
              <a:buChar char="●"/>
            </a:pPr>
            <a:r>
              <a:rPr lang="en" sz="1800">
                <a:latin typeface="Chivo"/>
                <a:ea typeface="Chivo"/>
                <a:cs typeface="Chivo"/>
                <a:sym typeface="Chivo"/>
              </a:rPr>
              <a:t>Can you clearly link student success with your non-math assignments?</a:t>
            </a:r>
            <a:endParaRPr sz="1800">
              <a:latin typeface="Chivo"/>
              <a:ea typeface="Chivo"/>
              <a:cs typeface="Chivo"/>
              <a:sym typeface="Chivo"/>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6"/>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are Clark’s Math Corequisite Support Courses?</a:t>
            </a:r>
            <a:endParaRPr/>
          </a:p>
        </p:txBody>
      </p:sp>
      <p:sp>
        <p:nvSpPr>
          <p:cNvPr id="175" name="Google Shape;175;p16"/>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4</a:t>
            </a:fld>
            <a:endParaRPr/>
          </a:p>
        </p:txBody>
      </p:sp>
      <p:sp>
        <p:nvSpPr>
          <p:cNvPr id="176" name="Google Shape;176;p16"/>
          <p:cNvSpPr/>
          <p:nvPr/>
        </p:nvSpPr>
        <p:spPr>
          <a:xfrm>
            <a:off x="470738" y="2174250"/>
            <a:ext cx="2713200" cy="8100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hivo"/>
                <a:ea typeface="Chivo"/>
                <a:cs typeface="Chivo"/>
                <a:sym typeface="Chivo"/>
              </a:rPr>
              <a:t>MATH105 Finite Mathematics</a:t>
            </a:r>
            <a:endParaRPr>
              <a:solidFill>
                <a:srgbClr val="FFFFFF"/>
              </a:solidFill>
              <a:latin typeface="Chivo"/>
              <a:ea typeface="Chivo"/>
              <a:cs typeface="Chivo"/>
              <a:sym typeface="Chivo"/>
            </a:endParaRPr>
          </a:p>
        </p:txBody>
      </p:sp>
      <p:sp>
        <p:nvSpPr>
          <p:cNvPr id="177" name="Google Shape;177;p16"/>
          <p:cNvSpPr/>
          <p:nvPr/>
        </p:nvSpPr>
        <p:spPr>
          <a:xfrm>
            <a:off x="470738" y="3115075"/>
            <a:ext cx="2713200" cy="8100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hivo"/>
                <a:ea typeface="Chivo"/>
                <a:cs typeface="Chivo"/>
                <a:sym typeface="Chivo"/>
              </a:rPr>
              <a:t>MATH111 College Algebra</a:t>
            </a:r>
            <a:endParaRPr>
              <a:solidFill>
                <a:srgbClr val="FFFFFF"/>
              </a:solidFill>
              <a:latin typeface="Chivo"/>
              <a:ea typeface="Chivo"/>
              <a:cs typeface="Chivo"/>
              <a:sym typeface="Chivo"/>
            </a:endParaRPr>
          </a:p>
        </p:txBody>
      </p:sp>
      <p:sp>
        <p:nvSpPr>
          <p:cNvPr id="178" name="Google Shape;178;p16"/>
          <p:cNvSpPr/>
          <p:nvPr/>
        </p:nvSpPr>
        <p:spPr>
          <a:xfrm>
            <a:off x="470738" y="4055900"/>
            <a:ext cx="2713200" cy="8100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hivo"/>
                <a:ea typeface="Chivo"/>
                <a:cs typeface="Chivo"/>
                <a:sym typeface="Chivo"/>
              </a:rPr>
              <a:t>MATH103 College Trigonometry</a:t>
            </a:r>
            <a:endParaRPr>
              <a:solidFill>
                <a:srgbClr val="FFFFFF"/>
              </a:solidFill>
              <a:latin typeface="Chivo"/>
              <a:ea typeface="Chivo"/>
              <a:cs typeface="Chivo"/>
              <a:sym typeface="Chivo"/>
            </a:endParaRPr>
          </a:p>
        </p:txBody>
      </p:sp>
      <p:sp>
        <p:nvSpPr>
          <p:cNvPr id="179" name="Google Shape;179;p16"/>
          <p:cNvSpPr/>
          <p:nvPr/>
        </p:nvSpPr>
        <p:spPr>
          <a:xfrm>
            <a:off x="6333900" y="2174250"/>
            <a:ext cx="2713200" cy="810000"/>
          </a:xfrm>
          <a:prstGeom prst="rect">
            <a:avLst/>
          </a:prstGeom>
          <a:solidFill>
            <a:srgbClr val="5553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hivo"/>
                <a:ea typeface="Chivo"/>
                <a:cs typeface="Chivo"/>
                <a:sym typeface="Chivo"/>
              </a:rPr>
              <a:t>MATH104 Finite Mathematics with Support</a:t>
            </a:r>
            <a:endParaRPr>
              <a:solidFill>
                <a:srgbClr val="FFFFFF"/>
              </a:solidFill>
              <a:latin typeface="Chivo"/>
              <a:ea typeface="Chivo"/>
              <a:cs typeface="Chivo"/>
              <a:sym typeface="Chivo"/>
            </a:endParaRPr>
          </a:p>
        </p:txBody>
      </p:sp>
      <p:sp>
        <p:nvSpPr>
          <p:cNvPr id="180" name="Google Shape;180;p16"/>
          <p:cNvSpPr/>
          <p:nvPr/>
        </p:nvSpPr>
        <p:spPr>
          <a:xfrm>
            <a:off x="6333900" y="3115075"/>
            <a:ext cx="2713200" cy="810000"/>
          </a:xfrm>
          <a:prstGeom prst="rect">
            <a:avLst/>
          </a:prstGeom>
          <a:solidFill>
            <a:srgbClr val="5553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hivo"/>
                <a:ea typeface="Chivo"/>
                <a:cs typeface="Chivo"/>
                <a:sym typeface="Chivo"/>
              </a:rPr>
              <a:t>MATH110 College Algebra with Support</a:t>
            </a:r>
            <a:endParaRPr>
              <a:solidFill>
                <a:srgbClr val="FFFFFF"/>
              </a:solidFill>
              <a:latin typeface="Chivo"/>
              <a:ea typeface="Chivo"/>
              <a:cs typeface="Chivo"/>
              <a:sym typeface="Chivo"/>
            </a:endParaRPr>
          </a:p>
        </p:txBody>
      </p:sp>
      <p:sp>
        <p:nvSpPr>
          <p:cNvPr id="181" name="Google Shape;181;p16"/>
          <p:cNvSpPr/>
          <p:nvPr/>
        </p:nvSpPr>
        <p:spPr>
          <a:xfrm>
            <a:off x="6333900" y="4055900"/>
            <a:ext cx="2713200" cy="810000"/>
          </a:xfrm>
          <a:prstGeom prst="rect">
            <a:avLst/>
          </a:prstGeom>
          <a:solidFill>
            <a:srgbClr val="55538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hivo"/>
                <a:ea typeface="Chivo"/>
                <a:cs typeface="Chivo"/>
                <a:sym typeface="Chivo"/>
              </a:rPr>
              <a:t>MATH102 College Trigonometry with Support</a:t>
            </a:r>
            <a:endParaRPr>
              <a:solidFill>
                <a:srgbClr val="FFFFFF"/>
              </a:solidFill>
              <a:latin typeface="Chivo"/>
              <a:ea typeface="Chivo"/>
              <a:cs typeface="Chivo"/>
              <a:sym typeface="Chivo"/>
            </a:endParaRPr>
          </a:p>
        </p:txBody>
      </p:sp>
      <p:sp>
        <p:nvSpPr>
          <p:cNvPr id="182" name="Google Shape;182;p16"/>
          <p:cNvSpPr/>
          <p:nvPr/>
        </p:nvSpPr>
        <p:spPr>
          <a:xfrm>
            <a:off x="3578563" y="2174250"/>
            <a:ext cx="2360700" cy="810000"/>
          </a:xfrm>
          <a:prstGeom prst="rect">
            <a:avLst/>
          </a:prstGeom>
          <a:solidFill>
            <a:srgbClr val="B739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chemeClr val="lt1"/>
              </a:buClr>
              <a:buSzPts val="1400"/>
              <a:buFont typeface="Chivo"/>
              <a:buChar char="●"/>
            </a:pPr>
            <a:r>
              <a:rPr lang="en">
                <a:solidFill>
                  <a:schemeClr val="lt1"/>
                </a:solidFill>
                <a:latin typeface="Chivo"/>
                <a:ea typeface="Chivo"/>
                <a:cs typeface="Chivo"/>
                <a:sym typeface="Chivo"/>
              </a:rPr>
              <a:t>Prerequisite Topics</a:t>
            </a:r>
            <a:endParaRPr>
              <a:solidFill>
                <a:schemeClr val="lt1"/>
              </a:solidFill>
              <a:latin typeface="Chivo"/>
              <a:ea typeface="Chivo"/>
              <a:cs typeface="Chivo"/>
              <a:sym typeface="Chivo"/>
            </a:endParaRPr>
          </a:p>
          <a:p>
            <a:pPr marL="457200" lvl="0" indent="-317500" algn="l" rtl="0">
              <a:spcBef>
                <a:spcPts val="0"/>
              </a:spcBef>
              <a:spcAft>
                <a:spcPts val="0"/>
              </a:spcAft>
              <a:buClr>
                <a:schemeClr val="lt1"/>
              </a:buClr>
              <a:buSzPts val="1400"/>
              <a:buFont typeface="Chivo"/>
              <a:buChar char="●"/>
            </a:pPr>
            <a:r>
              <a:rPr lang="en">
                <a:solidFill>
                  <a:schemeClr val="lt1"/>
                </a:solidFill>
                <a:latin typeface="Chivo"/>
                <a:ea typeface="Chivo"/>
                <a:cs typeface="Chivo"/>
                <a:sym typeface="Chivo"/>
              </a:rPr>
              <a:t>Success Skills</a:t>
            </a:r>
            <a:endParaRPr>
              <a:solidFill>
                <a:schemeClr val="lt1"/>
              </a:solidFill>
              <a:latin typeface="Chivo"/>
              <a:ea typeface="Chivo"/>
              <a:cs typeface="Chivo"/>
              <a:sym typeface="Chivo"/>
            </a:endParaRPr>
          </a:p>
          <a:p>
            <a:pPr marL="457200" lvl="0" indent="-317500" algn="l" rtl="0">
              <a:spcBef>
                <a:spcPts val="0"/>
              </a:spcBef>
              <a:spcAft>
                <a:spcPts val="0"/>
              </a:spcAft>
              <a:buClr>
                <a:schemeClr val="lt1"/>
              </a:buClr>
              <a:buSzPts val="1400"/>
              <a:buFont typeface="Chivo"/>
              <a:buChar char="●"/>
            </a:pPr>
            <a:r>
              <a:rPr lang="en">
                <a:solidFill>
                  <a:schemeClr val="lt1"/>
                </a:solidFill>
                <a:latin typeface="Chivo"/>
                <a:ea typeface="Chivo"/>
                <a:cs typeface="Chivo"/>
                <a:sym typeface="Chivo"/>
              </a:rPr>
              <a:t>Course Supports</a:t>
            </a:r>
            <a:endParaRPr>
              <a:solidFill>
                <a:schemeClr val="lt1"/>
              </a:solidFill>
              <a:latin typeface="Chivo"/>
              <a:ea typeface="Chivo"/>
              <a:cs typeface="Chivo"/>
              <a:sym typeface="Chivo"/>
            </a:endParaRPr>
          </a:p>
        </p:txBody>
      </p:sp>
      <p:sp>
        <p:nvSpPr>
          <p:cNvPr id="183" name="Google Shape;183;p16"/>
          <p:cNvSpPr/>
          <p:nvPr/>
        </p:nvSpPr>
        <p:spPr>
          <a:xfrm>
            <a:off x="3578563" y="3115075"/>
            <a:ext cx="2360700" cy="810000"/>
          </a:xfrm>
          <a:prstGeom prst="rect">
            <a:avLst/>
          </a:prstGeom>
          <a:solidFill>
            <a:srgbClr val="B739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chemeClr val="lt1"/>
              </a:buClr>
              <a:buSzPts val="1400"/>
              <a:buFont typeface="Chivo"/>
              <a:buChar char="●"/>
            </a:pPr>
            <a:r>
              <a:rPr lang="en">
                <a:solidFill>
                  <a:schemeClr val="lt1"/>
                </a:solidFill>
                <a:latin typeface="Chivo"/>
                <a:ea typeface="Chivo"/>
                <a:cs typeface="Chivo"/>
                <a:sym typeface="Chivo"/>
              </a:rPr>
              <a:t>Prerequisite Topics</a:t>
            </a:r>
            <a:endParaRPr>
              <a:solidFill>
                <a:schemeClr val="lt1"/>
              </a:solidFill>
              <a:latin typeface="Chivo"/>
              <a:ea typeface="Chivo"/>
              <a:cs typeface="Chivo"/>
              <a:sym typeface="Chivo"/>
            </a:endParaRPr>
          </a:p>
          <a:p>
            <a:pPr marL="457200" lvl="0" indent="-317500" algn="l" rtl="0">
              <a:spcBef>
                <a:spcPts val="0"/>
              </a:spcBef>
              <a:spcAft>
                <a:spcPts val="0"/>
              </a:spcAft>
              <a:buClr>
                <a:schemeClr val="lt1"/>
              </a:buClr>
              <a:buSzPts val="1400"/>
              <a:buFont typeface="Chivo"/>
              <a:buChar char="●"/>
            </a:pPr>
            <a:r>
              <a:rPr lang="en">
                <a:solidFill>
                  <a:schemeClr val="lt1"/>
                </a:solidFill>
                <a:latin typeface="Chivo"/>
                <a:ea typeface="Chivo"/>
                <a:cs typeface="Chivo"/>
                <a:sym typeface="Chivo"/>
              </a:rPr>
              <a:t>Success Skills</a:t>
            </a:r>
            <a:endParaRPr>
              <a:solidFill>
                <a:schemeClr val="lt1"/>
              </a:solidFill>
              <a:latin typeface="Chivo"/>
              <a:ea typeface="Chivo"/>
              <a:cs typeface="Chivo"/>
              <a:sym typeface="Chivo"/>
            </a:endParaRPr>
          </a:p>
          <a:p>
            <a:pPr marL="457200" lvl="0" indent="-317500" algn="l" rtl="0">
              <a:spcBef>
                <a:spcPts val="0"/>
              </a:spcBef>
              <a:spcAft>
                <a:spcPts val="0"/>
              </a:spcAft>
              <a:buClr>
                <a:schemeClr val="lt1"/>
              </a:buClr>
              <a:buSzPts val="1400"/>
              <a:buFont typeface="Chivo"/>
              <a:buChar char="●"/>
            </a:pPr>
            <a:r>
              <a:rPr lang="en">
                <a:solidFill>
                  <a:schemeClr val="lt1"/>
                </a:solidFill>
                <a:latin typeface="Chivo"/>
                <a:ea typeface="Chivo"/>
                <a:cs typeface="Chivo"/>
                <a:sym typeface="Chivo"/>
              </a:rPr>
              <a:t>Course Supports</a:t>
            </a:r>
            <a:endParaRPr>
              <a:solidFill>
                <a:schemeClr val="lt1"/>
              </a:solidFill>
              <a:latin typeface="Chivo"/>
              <a:ea typeface="Chivo"/>
              <a:cs typeface="Chivo"/>
              <a:sym typeface="Chivo"/>
            </a:endParaRPr>
          </a:p>
        </p:txBody>
      </p:sp>
      <p:sp>
        <p:nvSpPr>
          <p:cNvPr id="184" name="Google Shape;184;p16"/>
          <p:cNvSpPr/>
          <p:nvPr/>
        </p:nvSpPr>
        <p:spPr>
          <a:xfrm>
            <a:off x="3578563" y="4055900"/>
            <a:ext cx="2360700" cy="810000"/>
          </a:xfrm>
          <a:prstGeom prst="rect">
            <a:avLst/>
          </a:prstGeom>
          <a:solidFill>
            <a:srgbClr val="B739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chemeClr val="lt1"/>
              </a:buClr>
              <a:buSzPts val="1400"/>
              <a:buFont typeface="Chivo"/>
              <a:buChar char="●"/>
            </a:pPr>
            <a:r>
              <a:rPr lang="en">
                <a:solidFill>
                  <a:schemeClr val="lt1"/>
                </a:solidFill>
                <a:latin typeface="Chivo"/>
                <a:ea typeface="Chivo"/>
                <a:cs typeface="Chivo"/>
                <a:sym typeface="Chivo"/>
              </a:rPr>
              <a:t>Prerequisite Topics</a:t>
            </a:r>
            <a:endParaRPr>
              <a:solidFill>
                <a:schemeClr val="lt1"/>
              </a:solidFill>
              <a:latin typeface="Chivo"/>
              <a:ea typeface="Chivo"/>
              <a:cs typeface="Chivo"/>
              <a:sym typeface="Chivo"/>
            </a:endParaRPr>
          </a:p>
          <a:p>
            <a:pPr marL="457200" lvl="0" indent="-317500" algn="l" rtl="0">
              <a:spcBef>
                <a:spcPts val="0"/>
              </a:spcBef>
              <a:spcAft>
                <a:spcPts val="0"/>
              </a:spcAft>
              <a:buClr>
                <a:schemeClr val="lt1"/>
              </a:buClr>
              <a:buSzPts val="1400"/>
              <a:buFont typeface="Chivo"/>
              <a:buChar char="●"/>
            </a:pPr>
            <a:r>
              <a:rPr lang="en">
                <a:solidFill>
                  <a:schemeClr val="lt1"/>
                </a:solidFill>
                <a:latin typeface="Chivo"/>
                <a:ea typeface="Chivo"/>
                <a:cs typeface="Chivo"/>
                <a:sym typeface="Chivo"/>
              </a:rPr>
              <a:t>Success Skills</a:t>
            </a:r>
            <a:endParaRPr>
              <a:solidFill>
                <a:schemeClr val="lt1"/>
              </a:solidFill>
              <a:latin typeface="Chivo"/>
              <a:ea typeface="Chivo"/>
              <a:cs typeface="Chivo"/>
              <a:sym typeface="Chivo"/>
            </a:endParaRPr>
          </a:p>
          <a:p>
            <a:pPr marL="457200" lvl="0" indent="-317500" algn="l" rtl="0">
              <a:spcBef>
                <a:spcPts val="0"/>
              </a:spcBef>
              <a:spcAft>
                <a:spcPts val="0"/>
              </a:spcAft>
              <a:buClr>
                <a:schemeClr val="lt1"/>
              </a:buClr>
              <a:buSzPts val="1400"/>
              <a:buFont typeface="Chivo"/>
              <a:buChar char="●"/>
            </a:pPr>
            <a:r>
              <a:rPr lang="en">
                <a:solidFill>
                  <a:schemeClr val="lt1"/>
                </a:solidFill>
                <a:latin typeface="Chivo"/>
                <a:ea typeface="Chivo"/>
                <a:cs typeface="Chivo"/>
                <a:sym typeface="Chivo"/>
              </a:rPr>
              <a:t>Course Supports</a:t>
            </a:r>
            <a:endParaRPr>
              <a:solidFill>
                <a:schemeClr val="lt1"/>
              </a:solidFill>
              <a:latin typeface="Chivo"/>
              <a:ea typeface="Chivo"/>
              <a:cs typeface="Chivo"/>
              <a:sym typeface="Chivo"/>
            </a:endParaRPr>
          </a:p>
        </p:txBody>
      </p:sp>
      <p:sp>
        <p:nvSpPr>
          <p:cNvPr id="185" name="Google Shape;185;p16"/>
          <p:cNvSpPr txBox="1"/>
          <p:nvPr/>
        </p:nvSpPr>
        <p:spPr>
          <a:xfrm>
            <a:off x="3183938" y="2224950"/>
            <a:ext cx="481500" cy="5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hivo"/>
                <a:ea typeface="Chivo"/>
                <a:cs typeface="Chivo"/>
                <a:sym typeface="Chivo"/>
              </a:rPr>
              <a:t>+</a:t>
            </a:r>
            <a:endParaRPr sz="2400">
              <a:latin typeface="Chivo"/>
              <a:ea typeface="Chivo"/>
              <a:cs typeface="Chivo"/>
              <a:sym typeface="Chivo"/>
            </a:endParaRPr>
          </a:p>
        </p:txBody>
      </p:sp>
      <p:sp>
        <p:nvSpPr>
          <p:cNvPr id="186" name="Google Shape;186;p16"/>
          <p:cNvSpPr txBox="1"/>
          <p:nvPr/>
        </p:nvSpPr>
        <p:spPr>
          <a:xfrm>
            <a:off x="3183938" y="3233975"/>
            <a:ext cx="481500" cy="5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hivo"/>
                <a:ea typeface="Chivo"/>
                <a:cs typeface="Chivo"/>
                <a:sym typeface="Chivo"/>
              </a:rPr>
              <a:t>+</a:t>
            </a:r>
            <a:endParaRPr sz="2400">
              <a:latin typeface="Chivo"/>
              <a:ea typeface="Chivo"/>
              <a:cs typeface="Chivo"/>
              <a:sym typeface="Chivo"/>
            </a:endParaRPr>
          </a:p>
        </p:txBody>
      </p:sp>
      <p:sp>
        <p:nvSpPr>
          <p:cNvPr id="187" name="Google Shape;187;p16"/>
          <p:cNvSpPr txBox="1"/>
          <p:nvPr/>
        </p:nvSpPr>
        <p:spPr>
          <a:xfrm>
            <a:off x="3183938" y="4106600"/>
            <a:ext cx="481500" cy="5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hivo"/>
                <a:ea typeface="Chivo"/>
                <a:cs typeface="Chivo"/>
                <a:sym typeface="Chivo"/>
              </a:rPr>
              <a:t>+</a:t>
            </a:r>
            <a:endParaRPr sz="2400">
              <a:latin typeface="Chivo"/>
              <a:ea typeface="Chivo"/>
              <a:cs typeface="Chivo"/>
              <a:sym typeface="Chivo"/>
            </a:endParaRPr>
          </a:p>
        </p:txBody>
      </p:sp>
      <p:sp>
        <p:nvSpPr>
          <p:cNvPr id="188" name="Google Shape;188;p16"/>
          <p:cNvSpPr txBox="1"/>
          <p:nvPr/>
        </p:nvSpPr>
        <p:spPr>
          <a:xfrm>
            <a:off x="5939275" y="2293150"/>
            <a:ext cx="481500" cy="5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hivo"/>
                <a:ea typeface="Chivo"/>
                <a:cs typeface="Chivo"/>
                <a:sym typeface="Chivo"/>
              </a:rPr>
              <a:t>=</a:t>
            </a:r>
            <a:endParaRPr sz="2400">
              <a:latin typeface="Chivo"/>
              <a:ea typeface="Chivo"/>
              <a:cs typeface="Chivo"/>
              <a:sym typeface="Chivo"/>
            </a:endParaRPr>
          </a:p>
        </p:txBody>
      </p:sp>
      <p:sp>
        <p:nvSpPr>
          <p:cNvPr id="189" name="Google Shape;189;p16"/>
          <p:cNvSpPr txBox="1"/>
          <p:nvPr/>
        </p:nvSpPr>
        <p:spPr>
          <a:xfrm>
            <a:off x="5939288" y="3302175"/>
            <a:ext cx="481500" cy="5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hivo"/>
                <a:ea typeface="Chivo"/>
                <a:cs typeface="Chivo"/>
                <a:sym typeface="Chivo"/>
              </a:rPr>
              <a:t>=</a:t>
            </a:r>
            <a:endParaRPr sz="2400">
              <a:latin typeface="Chivo"/>
              <a:ea typeface="Chivo"/>
              <a:cs typeface="Chivo"/>
              <a:sym typeface="Chivo"/>
            </a:endParaRPr>
          </a:p>
        </p:txBody>
      </p:sp>
      <p:sp>
        <p:nvSpPr>
          <p:cNvPr id="190" name="Google Shape;190;p16"/>
          <p:cNvSpPr txBox="1"/>
          <p:nvPr/>
        </p:nvSpPr>
        <p:spPr>
          <a:xfrm>
            <a:off x="5939288" y="4174800"/>
            <a:ext cx="481500" cy="5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hivo"/>
                <a:ea typeface="Chivo"/>
                <a:cs typeface="Chivo"/>
                <a:sym typeface="Chivo"/>
              </a:rPr>
              <a:t>=</a:t>
            </a:r>
            <a:endParaRPr sz="2400">
              <a:latin typeface="Chivo"/>
              <a:ea typeface="Chivo"/>
              <a:cs typeface="Chivo"/>
              <a:sym typeface="Chivo"/>
            </a:endParaRPr>
          </a:p>
        </p:txBody>
      </p:sp>
      <p:sp>
        <p:nvSpPr>
          <p:cNvPr id="191" name="Google Shape;191;p16"/>
          <p:cNvSpPr txBox="1"/>
          <p:nvPr/>
        </p:nvSpPr>
        <p:spPr>
          <a:xfrm rot="-5400000">
            <a:off x="-1400" y="3691450"/>
            <a:ext cx="697500" cy="4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ivo"/>
                <a:ea typeface="Chivo"/>
                <a:cs typeface="Chivo"/>
                <a:sym typeface="Chivo"/>
              </a:rPr>
              <a:t>STEM</a:t>
            </a:r>
            <a:endParaRPr>
              <a:latin typeface="Chivo"/>
              <a:ea typeface="Chivo"/>
              <a:cs typeface="Chivo"/>
              <a:sym typeface="Chivo"/>
            </a:endParaRPr>
          </a:p>
        </p:txBody>
      </p:sp>
      <p:sp>
        <p:nvSpPr>
          <p:cNvPr id="192" name="Google Shape;192;p16"/>
          <p:cNvSpPr txBox="1"/>
          <p:nvPr/>
        </p:nvSpPr>
        <p:spPr>
          <a:xfrm rot="-5400000">
            <a:off x="-253100" y="2334900"/>
            <a:ext cx="1048500" cy="4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ivo"/>
                <a:ea typeface="Chivo"/>
                <a:cs typeface="Chivo"/>
                <a:sym typeface="Chivo"/>
              </a:rPr>
              <a:t>Business</a:t>
            </a:r>
            <a:endParaRPr>
              <a:latin typeface="Chivo"/>
              <a:ea typeface="Chivo"/>
              <a:cs typeface="Chivo"/>
              <a:sym typeface="Chiv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
                                        <p:tgtEl>
                                          <p:spTgt spid="183"/>
                                        </p:tgtEl>
                                      </p:cBhvr>
                                    </p:animEffect>
                                  </p:childTnLst>
                                </p:cTn>
                              </p:par>
                              <p:par>
                                <p:cTn id="8" presetID="10" presetClass="entr" presetSubtype="0" fill="hold"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1000"/>
                                        <p:tgtEl>
                                          <p:spTgt spid="184"/>
                                        </p:tgtEl>
                                      </p:cBhvr>
                                    </p:animEffect>
                                  </p:childTnLst>
                                </p:cTn>
                              </p:par>
                              <p:par>
                                <p:cTn id="11" presetID="10" presetClass="entr" presetSubtype="0" fill="hold" nodeType="withEffect">
                                  <p:stCondLst>
                                    <p:cond delay="0"/>
                                  </p:stCondLst>
                                  <p:childTnLst>
                                    <p:set>
                                      <p:cBhvr>
                                        <p:cTn id="12" dur="1" fill="hold">
                                          <p:stCondLst>
                                            <p:cond delay="0"/>
                                          </p:stCondLst>
                                        </p:cTn>
                                        <p:tgtEl>
                                          <p:spTgt spid="185"/>
                                        </p:tgtEl>
                                        <p:attrNameLst>
                                          <p:attrName>style.visibility</p:attrName>
                                        </p:attrNameLst>
                                      </p:cBhvr>
                                      <p:to>
                                        <p:strVal val="visible"/>
                                      </p:to>
                                    </p:set>
                                    <p:animEffect transition="in" filter="fade">
                                      <p:cBhvr>
                                        <p:cTn id="13" dur="1000"/>
                                        <p:tgtEl>
                                          <p:spTgt spid="185"/>
                                        </p:tgtEl>
                                      </p:cBhvr>
                                    </p:animEffect>
                                  </p:childTnLst>
                                </p:cTn>
                              </p:par>
                              <p:par>
                                <p:cTn id="14" presetID="10" presetClass="entr" presetSubtype="0" fill="hold" nodeType="withEffect">
                                  <p:stCondLst>
                                    <p:cond delay="0"/>
                                  </p:stCondLst>
                                  <p:childTnLst>
                                    <p:set>
                                      <p:cBhvr>
                                        <p:cTn id="15" dur="1" fill="hold">
                                          <p:stCondLst>
                                            <p:cond delay="0"/>
                                          </p:stCondLst>
                                        </p:cTn>
                                        <p:tgtEl>
                                          <p:spTgt spid="186"/>
                                        </p:tgtEl>
                                        <p:attrNameLst>
                                          <p:attrName>style.visibility</p:attrName>
                                        </p:attrNameLst>
                                      </p:cBhvr>
                                      <p:to>
                                        <p:strVal val="visible"/>
                                      </p:to>
                                    </p:set>
                                    <p:animEffect transition="in" filter="fade">
                                      <p:cBhvr>
                                        <p:cTn id="16" dur="1000"/>
                                        <p:tgtEl>
                                          <p:spTgt spid="186"/>
                                        </p:tgtEl>
                                      </p:cBhvr>
                                    </p:animEffect>
                                  </p:childTnLst>
                                </p:cTn>
                              </p:par>
                              <p:par>
                                <p:cTn id="17" presetID="10" presetClass="entr" presetSubtype="0" fill="hold" nodeType="with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fade">
                                      <p:cBhvr>
                                        <p:cTn id="19" dur="1000"/>
                                        <p:tgtEl>
                                          <p:spTgt spid="187"/>
                                        </p:tgtEl>
                                      </p:cBhvr>
                                    </p:animEffect>
                                  </p:childTnLst>
                                </p:cTn>
                              </p:par>
                              <p:par>
                                <p:cTn id="20" presetID="10" presetClass="entr" presetSubtype="0" fill="hold" nodeType="with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1000"/>
                                        <p:tgtEl>
                                          <p:spTgt spid="1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0"/>
                                        </p:tgtEl>
                                        <p:attrNameLst>
                                          <p:attrName>style.visibility</p:attrName>
                                        </p:attrNameLst>
                                      </p:cBhvr>
                                      <p:to>
                                        <p:strVal val="visible"/>
                                      </p:to>
                                    </p:set>
                                    <p:animEffect transition="in" filter="fade">
                                      <p:cBhvr>
                                        <p:cTn id="27" dur="1"/>
                                        <p:tgtEl>
                                          <p:spTgt spid="180"/>
                                        </p:tgtEl>
                                      </p:cBhvr>
                                    </p:animEffect>
                                  </p:childTnLst>
                                </p:cTn>
                              </p:par>
                              <p:par>
                                <p:cTn id="28" presetID="10" presetClass="entr" presetSubtype="0" fill="hold" nodeType="withEffect">
                                  <p:stCondLst>
                                    <p:cond delay="0"/>
                                  </p:stCondLst>
                                  <p:childTnLst>
                                    <p:set>
                                      <p:cBhvr>
                                        <p:cTn id="29" dur="1" fill="hold">
                                          <p:stCondLst>
                                            <p:cond delay="0"/>
                                          </p:stCondLst>
                                        </p:cTn>
                                        <p:tgtEl>
                                          <p:spTgt spid="181"/>
                                        </p:tgtEl>
                                        <p:attrNameLst>
                                          <p:attrName>style.visibility</p:attrName>
                                        </p:attrNameLst>
                                      </p:cBhvr>
                                      <p:to>
                                        <p:strVal val="visible"/>
                                      </p:to>
                                    </p:set>
                                    <p:animEffect transition="in" filter="fade">
                                      <p:cBhvr>
                                        <p:cTn id="30" dur="1000"/>
                                        <p:tgtEl>
                                          <p:spTgt spid="181"/>
                                        </p:tgtEl>
                                      </p:cBhvr>
                                    </p:animEffect>
                                  </p:childTnLst>
                                </p:cTn>
                              </p:par>
                              <p:par>
                                <p:cTn id="31" presetID="10" presetClass="entr" presetSubtype="0" fill="hold" nodeType="withEffect">
                                  <p:stCondLst>
                                    <p:cond delay="0"/>
                                  </p:stCondLst>
                                  <p:childTnLst>
                                    <p:set>
                                      <p:cBhvr>
                                        <p:cTn id="32" dur="1" fill="hold">
                                          <p:stCondLst>
                                            <p:cond delay="0"/>
                                          </p:stCondLst>
                                        </p:cTn>
                                        <p:tgtEl>
                                          <p:spTgt spid="188"/>
                                        </p:tgtEl>
                                        <p:attrNameLst>
                                          <p:attrName>style.visibility</p:attrName>
                                        </p:attrNameLst>
                                      </p:cBhvr>
                                      <p:to>
                                        <p:strVal val="visible"/>
                                      </p:to>
                                    </p:set>
                                    <p:animEffect transition="in" filter="fade">
                                      <p:cBhvr>
                                        <p:cTn id="33" dur="1000"/>
                                        <p:tgtEl>
                                          <p:spTgt spid="188"/>
                                        </p:tgtEl>
                                      </p:cBhvr>
                                    </p:animEffect>
                                  </p:childTnLst>
                                </p:cTn>
                              </p:par>
                              <p:par>
                                <p:cTn id="34" presetID="10" presetClass="entr" presetSubtype="0" fill="hold" nodeType="withEffect">
                                  <p:stCondLst>
                                    <p:cond delay="0"/>
                                  </p:stCondLst>
                                  <p:childTnLst>
                                    <p:set>
                                      <p:cBhvr>
                                        <p:cTn id="35" dur="1" fill="hold">
                                          <p:stCondLst>
                                            <p:cond delay="0"/>
                                          </p:stCondLst>
                                        </p:cTn>
                                        <p:tgtEl>
                                          <p:spTgt spid="189"/>
                                        </p:tgtEl>
                                        <p:attrNameLst>
                                          <p:attrName>style.visibility</p:attrName>
                                        </p:attrNameLst>
                                      </p:cBhvr>
                                      <p:to>
                                        <p:strVal val="visible"/>
                                      </p:to>
                                    </p:set>
                                    <p:animEffect transition="in" filter="fade">
                                      <p:cBhvr>
                                        <p:cTn id="36" dur="1000"/>
                                        <p:tgtEl>
                                          <p:spTgt spid="189"/>
                                        </p:tgtEl>
                                      </p:cBhvr>
                                    </p:animEffect>
                                  </p:childTnLst>
                                </p:cTn>
                              </p:par>
                              <p:par>
                                <p:cTn id="37" presetID="10" presetClass="entr" presetSubtype="0" fill="hold" nodeType="withEffect">
                                  <p:stCondLst>
                                    <p:cond delay="0"/>
                                  </p:stCondLst>
                                  <p:childTnLst>
                                    <p:set>
                                      <p:cBhvr>
                                        <p:cTn id="38" dur="1" fill="hold">
                                          <p:stCondLst>
                                            <p:cond delay="0"/>
                                          </p:stCondLst>
                                        </p:cTn>
                                        <p:tgtEl>
                                          <p:spTgt spid="190"/>
                                        </p:tgtEl>
                                        <p:attrNameLst>
                                          <p:attrName>style.visibility</p:attrName>
                                        </p:attrNameLst>
                                      </p:cBhvr>
                                      <p:to>
                                        <p:strVal val="visible"/>
                                      </p:to>
                                    </p:set>
                                    <p:animEffect transition="in" filter="fade">
                                      <p:cBhvr>
                                        <p:cTn id="39" dur="1000"/>
                                        <p:tgtEl>
                                          <p:spTgt spid="190"/>
                                        </p:tgtEl>
                                      </p:cBhvr>
                                    </p:animEffect>
                                  </p:childTnLst>
                                </p:cTn>
                              </p:par>
                              <p:par>
                                <p:cTn id="40" presetID="10" presetClass="entr" presetSubtype="0" fill="hold" nodeType="withEffect">
                                  <p:stCondLst>
                                    <p:cond delay="0"/>
                                  </p:stCondLst>
                                  <p:childTnLst>
                                    <p:set>
                                      <p:cBhvr>
                                        <p:cTn id="41" dur="1" fill="hold">
                                          <p:stCondLst>
                                            <p:cond delay="0"/>
                                          </p:stCondLst>
                                        </p:cTn>
                                        <p:tgtEl>
                                          <p:spTgt spid="179"/>
                                        </p:tgtEl>
                                        <p:attrNameLst>
                                          <p:attrName>style.visibility</p:attrName>
                                        </p:attrNameLst>
                                      </p:cBhvr>
                                      <p:to>
                                        <p:strVal val="visible"/>
                                      </p:to>
                                    </p:set>
                                    <p:animEffect transition="in" filter="fade">
                                      <p:cBhvr>
                                        <p:cTn id="42"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a:spLocks noGrp="1"/>
          </p:cNvSpPr>
          <p:nvPr>
            <p:ph type="title"/>
          </p:nvPr>
        </p:nvSpPr>
        <p:spPr>
          <a:xfrm>
            <a:off x="457200" y="-301025"/>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was your initial plan?</a:t>
            </a:r>
            <a:endParaRPr/>
          </a:p>
        </p:txBody>
      </p:sp>
      <p:sp>
        <p:nvSpPr>
          <p:cNvPr id="198" name="Google Shape;198;p17"/>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5</a:t>
            </a:fld>
            <a:endParaRPr/>
          </a:p>
        </p:txBody>
      </p:sp>
      <p:sp>
        <p:nvSpPr>
          <p:cNvPr id="199" name="Google Shape;199;p17"/>
          <p:cNvSpPr/>
          <p:nvPr/>
        </p:nvSpPr>
        <p:spPr>
          <a:xfrm>
            <a:off x="3215400" y="1707325"/>
            <a:ext cx="2713200" cy="9453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hivo"/>
                <a:ea typeface="Chivo"/>
                <a:cs typeface="Chivo"/>
                <a:sym typeface="Chivo"/>
              </a:rPr>
              <a:t>Standard Course</a:t>
            </a:r>
            <a:endParaRPr>
              <a:solidFill>
                <a:srgbClr val="FFFFFF"/>
              </a:solidFill>
              <a:latin typeface="Chivo"/>
              <a:ea typeface="Chivo"/>
              <a:cs typeface="Chivo"/>
              <a:sym typeface="Chivo"/>
            </a:endParaRPr>
          </a:p>
          <a:p>
            <a:pPr marL="0" lvl="0" indent="0" algn="ctr" rtl="0">
              <a:spcBef>
                <a:spcPts val="0"/>
              </a:spcBef>
              <a:spcAft>
                <a:spcPts val="0"/>
              </a:spcAft>
              <a:buNone/>
            </a:pPr>
            <a:r>
              <a:rPr lang="en">
                <a:solidFill>
                  <a:srgbClr val="FFFFFF"/>
                </a:solidFill>
                <a:latin typeface="Chivo"/>
                <a:ea typeface="Chivo"/>
                <a:cs typeface="Chivo"/>
                <a:sym typeface="Chivo"/>
              </a:rPr>
              <a:t>MATH105/103/111</a:t>
            </a:r>
            <a:endParaRPr>
              <a:solidFill>
                <a:srgbClr val="FFFFFF"/>
              </a:solidFill>
              <a:latin typeface="Chivo"/>
              <a:ea typeface="Chivo"/>
              <a:cs typeface="Chivo"/>
              <a:sym typeface="Chivo"/>
            </a:endParaRPr>
          </a:p>
          <a:p>
            <a:pPr marL="0" lvl="0" indent="0" algn="ctr" rtl="0">
              <a:spcBef>
                <a:spcPts val="0"/>
              </a:spcBef>
              <a:spcAft>
                <a:spcPts val="0"/>
              </a:spcAft>
              <a:buNone/>
            </a:pPr>
            <a:r>
              <a:rPr lang="en">
                <a:solidFill>
                  <a:srgbClr val="FFFFFF"/>
                </a:solidFill>
                <a:latin typeface="Chivo"/>
                <a:ea typeface="Chivo"/>
                <a:cs typeface="Chivo"/>
                <a:sym typeface="Chivo"/>
              </a:rPr>
              <a:t>5 quarter credit hours</a:t>
            </a:r>
            <a:endParaRPr>
              <a:solidFill>
                <a:srgbClr val="FFFFFF"/>
              </a:solidFill>
              <a:latin typeface="Chivo"/>
              <a:ea typeface="Chivo"/>
              <a:cs typeface="Chivo"/>
              <a:sym typeface="Chivo"/>
            </a:endParaRPr>
          </a:p>
          <a:p>
            <a:pPr marL="0" lvl="0" indent="0" algn="ctr" rtl="0">
              <a:spcBef>
                <a:spcPts val="0"/>
              </a:spcBef>
              <a:spcAft>
                <a:spcPts val="0"/>
              </a:spcAft>
              <a:buNone/>
            </a:pPr>
            <a:r>
              <a:rPr lang="en">
                <a:solidFill>
                  <a:srgbClr val="FFFFFF"/>
                </a:solidFill>
                <a:latin typeface="Chivo"/>
                <a:ea typeface="Chivo"/>
                <a:cs typeface="Chivo"/>
                <a:sym typeface="Chivo"/>
              </a:rPr>
              <a:t>5 contact hours</a:t>
            </a:r>
            <a:endParaRPr>
              <a:solidFill>
                <a:srgbClr val="FFFFFF"/>
              </a:solidFill>
              <a:latin typeface="Chivo"/>
              <a:ea typeface="Chivo"/>
              <a:cs typeface="Chivo"/>
              <a:sym typeface="Chivo"/>
            </a:endParaRPr>
          </a:p>
        </p:txBody>
      </p:sp>
      <p:sp>
        <p:nvSpPr>
          <p:cNvPr id="200" name="Google Shape;200;p17"/>
          <p:cNvSpPr/>
          <p:nvPr/>
        </p:nvSpPr>
        <p:spPr>
          <a:xfrm>
            <a:off x="3215400" y="2986900"/>
            <a:ext cx="2713200" cy="15705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hivo"/>
                <a:ea typeface="Chivo"/>
                <a:cs typeface="Chivo"/>
                <a:sym typeface="Chivo"/>
              </a:rPr>
              <a:t>Support Course</a:t>
            </a:r>
            <a:endParaRPr>
              <a:solidFill>
                <a:srgbClr val="FFFFFF"/>
              </a:solidFill>
              <a:latin typeface="Chivo"/>
              <a:ea typeface="Chivo"/>
              <a:cs typeface="Chivo"/>
              <a:sym typeface="Chivo"/>
            </a:endParaRPr>
          </a:p>
          <a:p>
            <a:pPr marL="0" lvl="0" indent="0" algn="ctr" rtl="0">
              <a:spcBef>
                <a:spcPts val="0"/>
              </a:spcBef>
              <a:spcAft>
                <a:spcPts val="0"/>
              </a:spcAft>
              <a:buNone/>
            </a:pPr>
            <a:r>
              <a:rPr lang="en">
                <a:solidFill>
                  <a:srgbClr val="FFFFFF"/>
                </a:solidFill>
                <a:latin typeface="Chivo"/>
                <a:ea typeface="Chivo"/>
                <a:cs typeface="Chivo"/>
                <a:sym typeface="Chivo"/>
              </a:rPr>
              <a:t>MATH104/102/110</a:t>
            </a:r>
            <a:endParaRPr>
              <a:solidFill>
                <a:srgbClr val="FFFFFF"/>
              </a:solidFill>
              <a:latin typeface="Chivo"/>
              <a:ea typeface="Chivo"/>
              <a:cs typeface="Chivo"/>
              <a:sym typeface="Chivo"/>
            </a:endParaRPr>
          </a:p>
          <a:p>
            <a:pPr marL="0" lvl="0" indent="0" algn="ctr" rtl="0">
              <a:spcBef>
                <a:spcPts val="0"/>
              </a:spcBef>
              <a:spcAft>
                <a:spcPts val="0"/>
              </a:spcAft>
              <a:buNone/>
            </a:pPr>
            <a:r>
              <a:rPr lang="en">
                <a:solidFill>
                  <a:srgbClr val="FFFFFF"/>
                </a:solidFill>
                <a:latin typeface="Chivo"/>
                <a:ea typeface="Chivo"/>
                <a:cs typeface="Chivo"/>
                <a:sym typeface="Chivo"/>
              </a:rPr>
              <a:t>5 quarter credit hours</a:t>
            </a:r>
            <a:endParaRPr>
              <a:solidFill>
                <a:srgbClr val="FFFFFF"/>
              </a:solidFill>
              <a:latin typeface="Chivo"/>
              <a:ea typeface="Chivo"/>
              <a:cs typeface="Chivo"/>
              <a:sym typeface="Chivo"/>
            </a:endParaRPr>
          </a:p>
          <a:p>
            <a:pPr marL="0" lvl="0" indent="0" algn="ctr" rtl="0">
              <a:spcBef>
                <a:spcPts val="0"/>
              </a:spcBef>
              <a:spcAft>
                <a:spcPts val="0"/>
              </a:spcAft>
              <a:buNone/>
            </a:pPr>
            <a:r>
              <a:rPr lang="en">
                <a:solidFill>
                  <a:srgbClr val="FFFFFF"/>
                </a:solidFill>
                <a:latin typeface="Chivo"/>
                <a:ea typeface="Chivo"/>
                <a:cs typeface="Chivo"/>
                <a:sym typeface="Chivo"/>
              </a:rPr>
              <a:t>10 contact hours</a:t>
            </a:r>
            <a:endParaRPr>
              <a:solidFill>
                <a:srgbClr val="FFFFFF"/>
              </a:solidFill>
              <a:latin typeface="Chivo"/>
              <a:ea typeface="Chivo"/>
              <a:cs typeface="Chivo"/>
              <a:sym typeface="Chivo"/>
            </a:endParaRPr>
          </a:p>
        </p:txBody>
      </p:sp>
      <p:sp>
        <p:nvSpPr>
          <p:cNvPr id="201" name="Google Shape;201;p17"/>
          <p:cNvSpPr/>
          <p:nvPr/>
        </p:nvSpPr>
        <p:spPr>
          <a:xfrm>
            <a:off x="3857700" y="1674613"/>
            <a:ext cx="1428600" cy="1010700"/>
          </a:xfrm>
          <a:prstGeom prst="noSmoking">
            <a:avLst>
              <a:gd name="adj" fmla="val 1875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1"/>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gtEl>
                                        <p:attrNameLst>
                                          <p:attrName>style.visibility</p:attrName>
                                        </p:attrNameLst>
                                      </p:cBhvr>
                                      <p:to>
                                        <p:strVal val="visible"/>
                                      </p:to>
                                    </p:set>
                                    <p:animEffect transition="in" filter="fade">
                                      <p:cBhvr>
                                        <p:cTn id="17" dur="1"/>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a:spLocks noGrp="1"/>
          </p:cNvSpPr>
          <p:nvPr>
            <p:ph type="title"/>
          </p:nvPr>
        </p:nvSpPr>
        <p:spPr>
          <a:xfrm>
            <a:off x="457200" y="-301025"/>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did you settle on?</a:t>
            </a:r>
            <a:endParaRPr/>
          </a:p>
        </p:txBody>
      </p:sp>
      <p:sp>
        <p:nvSpPr>
          <p:cNvPr id="207" name="Google Shape;207;p18"/>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6</a:t>
            </a:fld>
            <a:endParaRPr/>
          </a:p>
        </p:txBody>
      </p:sp>
      <p:sp>
        <p:nvSpPr>
          <p:cNvPr id="208" name="Google Shape;208;p18"/>
          <p:cNvSpPr/>
          <p:nvPr/>
        </p:nvSpPr>
        <p:spPr>
          <a:xfrm>
            <a:off x="3215388" y="1707325"/>
            <a:ext cx="2713200" cy="8100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hivo"/>
                <a:ea typeface="Chivo"/>
                <a:cs typeface="Chivo"/>
                <a:sym typeface="Chivo"/>
              </a:rPr>
              <a:t>Standard Course</a:t>
            </a:r>
            <a:endParaRPr>
              <a:solidFill>
                <a:srgbClr val="FFFFFF"/>
              </a:solidFill>
              <a:latin typeface="Chivo"/>
              <a:ea typeface="Chivo"/>
              <a:cs typeface="Chivo"/>
              <a:sym typeface="Chivo"/>
            </a:endParaRPr>
          </a:p>
          <a:p>
            <a:pPr marL="0" lvl="0" indent="0" algn="ctr" rtl="0">
              <a:spcBef>
                <a:spcPts val="0"/>
              </a:spcBef>
              <a:spcAft>
                <a:spcPts val="0"/>
              </a:spcAft>
              <a:buNone/>
            </a:pPr>
            <a:r>
              <a:rPr lang="en">
                <a:solidFill>
                  <a:srgbClr val="FFFFFF"/>
                </a:solidFill>
                <a:latin typeface="Chivo"/>
                <a:ea typeface="Chivo"/>
                <a:cs typeface="Chivo"/>
                <a:sym typeface="Chivo"/>
              </a:rPr>
              <a:t>MATH105/103/111</a:t>
            </a:r>
            <a:endParaRPr>
              <a:solidFill>
                <a:srgbClr val="FFFFFF"/>
              </a:solidFill>
              <a:latin typeface="Chivo"/>
              <a:ea typeface="Chivo"/>
              <a:cs typeface="Chivo"/>
              <a:sym typeface="Chivo"/>
            </a:endParaRPr>
          </a:p>
          <a:p>
            <a:pPr marL="0" lvl="0" indent="0" algn="ctr" rtl="0">
              <a:spcBef>
                <a:spcPts val="0"/>
              </a:spcBef>
              <a:spcAft>
                <a:spcPts val="0"/>
              </a:spcAft>
              <a:buNone/>
            </a:pPr>
            <a:r>
              <a:rPr lang="en">
                <a:solidFill>
                  <a:srgbClr val="FFFFFF"/>
                </a:solidFill>
                <a:latin typeface="Chivo"/>
                <a:ea typeface="Chivo"/>
                <a:cs typeface="Chivo"/>
                <a:sym typeface="Chivo"/>
              </a:rPr>
              <a:t>5 quarter credit hours</a:t>
            </a:r>
            <a:endParaRPr>
              <a:solidFill>
                <a:srgbClr val="FFFFFF"/>
              </a:solidFill>
              <a:latin typeface="Chivo"/>
              <a:ea typeface="Chivo"/>
              <a:cs typeface="Chivo"/>
              <a:sym typeface="Chivo"/>
            </a:endParaRPr>
          </a:p>
        </p:txBody>
      </p:sp>
      <p:sp>
        <p:nvSpPr>
          <p:cNvPr id="209" name="Google Shape;209;p18"/>
          <p:cNvSpPr/>
          <p:nvPr/>
        </p:nvSpPr>
        <p:spPr>
          <a:xfrm>
            <a:off x="3215400" y="3015875"/>
            <a:ext cx="2713200" cy="10101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Chivo"/>
                <a:ea typeface="Chivo"/>
                <a:cs typeface="Chivo"/>
                <a:sym typeface="Chivo"/>
              </a:rPr>
              <a:t>Support Course</a:t>
            </a:r>
            <a:endParaRPr>
              <a:solidFill>
                <a:srgbClr val="FFFFFF"/>
              </a:solidFill>
              <a:latin typeface="Chivo"/>
              <a:ea typeface="Chivo"/>
              <a:cs typeface="Chivo"/>
              <a:sym typeface="Chivo"/>
            </a:endParaRPr>
          </a:p>
          <a:p>
            <a:pPr marL="0" lvl="0" indent="0" algn="ctr" rtl="0">
              <a:spcBef>
                <a:spcPts val="0"/>
              </a:spcBef>
              <a:spcAft>
                <a:spcPts val="0"/>
              </a:spcAft>
              <a:buNone/>
            </a:pPr>
            <a:r>
              <a:rPr lang="en">
                <a:solidFill>
                  <a:srgbClr val="FFFFFF"/>
                </a:solidFill>
                <a:latin typeface="Chivo"/>
                <a:ea typeface="Chivo"/>
                <a:cs typeface="Chivo"/>
                <a:sym typeface="Chivo"/>
              </a:rPr>
              <a:t>MATH104/102/110</a:t>
            </a:r>
            <a:endParaRPr>
              <a:solidFill>
                <a:srgbClr val="FFFFFF"/>
              </a:solidFill>
              <a:latin typeface="Chivo"/>
              <a:ea typeface="Chivo"/>
              <a:cs typeface="Chivo"/>
              <a:sym typeface="Chivo"/>
            </a:endParaRPr>
          </a:p>
          <a:p>
            <a:pPr marL="0" lvl="0" indent="0" algn="ctr" rtl="0">
              <a:spcBef>
                <a:spcPts val="0"/>
              </a:spcBef>
              <a:spcAft>
                <a:spcPts val="0"/>
              </a:spcAft>
              <a:buNone/>
            </a:pPr>
            <a:r>
              <a:rPr lang="en">
                <a:solidFill>
                  <a:srgbClr val="FFFFFF"/>
                </a:solidFill>
                <a:latin typeface="Chivo"/>
                <a:ea typeface="Chivo"/>
                <a:cs typeface="Chivo"/>
                <a:sym typeface="Chivo"/>
              </a:rPr>
              <a:t>5 quarter credit hours</a:t>
            </a:r>
            <a:endParaRPr>
              <a:solidFill>
                <a:srgbClr val="FFFFFF"/>
              </a:solidFill>
              <a:latin typeface="Chivo"/>
              <a:ea typeface="Chivo"/>
              <a:cs typeface="Chivo"/>
              <a:sym typeface="Chivo"/>
            </a:endParaRPr>
          </a:p>
          <a:p>
            <a:pPr marL="0" lvl="0" indent="0" algn="ctr" rtl="0">
              <a:spcBef>
                <a:spcPts val="0"/>
              </a:spcBef>
              <a:spcAft>
                <a:spcPts val="0"/>
              </a:spcAft>
              <a:buNone/>
            </a:pPr>
            <a:r>
              <a:rPr lang="en">
                <a:solidFill>
                  <a:srgbClr val="FFFFFF"/>
                </a:solidFill>
                <a:latin typeface="Chivo"/>
                <a:ea typeface="Chivo"/>
                <a:cs typeface="Chivo"/>
                <a:sym typeface="Chivo"/>
              </a:rPr>
              <a:t>6 contact hours</a:t>
            </a:r>
            <a:endParaRPr>
              <a:solidFill>
                <a:srgbClr val="FFFFFF"/>
              </a:solidFill>
              <a:latin typeface="Chivo"/>
              <a:ea typeface="Chivo"/>
              <a:cs typeface="Chivo"/>
              <a:sym typeface="Chivo"/>
            </a:endParaRPr>
          </a:p>
        </p:txBody>
      </p:sp>
      <p:sp>
        <p:nvSpPr>
          <p:cNvPr id="210" name="Google Shape;210;p18"/>
          <p:cNvSpPr/>
          <p:nvPr/>
        </p:nvSpPr>
        <p:spPr>
          <a:xfrm>
            <a:off x="3215400" y="4025975"/>
            <a:ext cx="2713200" cy="544200"/>
          </a:xfrm>
          <a:prstGeom prst="rect">
            <a:avLst/>
          </a:prstGeom>
          <a:solidFill>
            <a:srgbClr val="FF6C2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4 online instructional hours</a:t>
            </a:r>
            <a:endParaRPr>
              <a:solidFill>
                <a:srgbClr val="FFFFFF"/>
              </a:solidFill>
            </a:endParaRPr>
          </a:p>
        </p:txBody>
      </p:sp>
      <p:sp>
        <p:nvSpPr>
          <p:cNvPr id="211" name="Google Shape;211;p18"/>
          <p:cNvSpPr txBox="1"/>
          <p:nvPr/>
        </p:nvSpPr>
        <p:spPr>
          <a:xfrm>
            <a:off x="6001850" y="3417100"/>
            <a:ext cx="29592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hivo"/>
                <a:ea typeface="Chivo"/>
                <a:cs typeface="Chivo"/>
                <a:sym typeface="Chivo"/>
              </a:rPr>
              <a:t>Faculty are credited 10 contact hours, partially funded by the Washington Spark Grant.</a:t>
            </a:r>
            <a:endParaRPr>
              <a:latin typeface="Chivo"/>
              <a:ea typeface="Chivo"/>
              <a:cs typeface="Chivo"/>
              <a:sym typeface="Chiv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Current Corequisite Support Course Model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0"/>
          <p:cNvSpPr txBox="1">
            <a:spLocks noGrp="1"/>
          </p:cNvSpPr>
          <p:nvPr>
            <p:ph type="title"/>
          </p:nvPr>
        </p:nvSpPr>
        <p:spPr>
          <a:xfrm>
            <a:off x="259225" y="-289275"/>
            <a:ext cx="63009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What do these courses look like?</a:t>
            </a:r>
            <a:endParaRPr/>
          </a:p>
        </p:txBody>
      </p:sp>
      <p:sp>
        <p:nvSpPr>
          <p:cNvPr id="222" name="Google Shape;222;p20"/>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8</a:t>
            </a:fld>
            <a:endParaRPr/>
          </a:p>
        </p:txBody>
      </p:sp>
      <p:sp>
        <p:nvSpPr>
          <p:cNvPr id="223" name="Google Shape;223;p20"/>
          <p:cNvSpPr/>
          <p:nvPr/>
        </p:nvSpPr>
        <p:spPr>
          <a:xfrm>
            <a:off x="653975" y="2216550"/>
            <a:ext cx="3588300" cy="24576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lt1"/>
                </a:solidFill>
              </a:rPr>
              <a:t>Standard Course</a:t>
            </a:r>
            <a:endParaRPr sz="2400">
              <a:solidFill>
                <a:schemeClr val="lt1"/>
              </a:solidFill>
            </a:endParaRPr>
          </a:p>
        </p:txBody>
      </p:sp>
      <p:sp>
        <p:nvSpPr>
          <p:cNvPr id="224" name="Google Shape;224;p20"/>
          <p:cNvSpPr txBox="1"/>
          <p:nvPr/>
        </p:nvSpPr>
        <p:spPr>
          <a:xfrm>
            <a:off x="677125" y="2702700"/>
            <a:ext cx="3541800" cy="1971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Chivo"/>
              <a:buChar char="●"/>
            </a:pPr>
            <a:r>
              <a:rPr lang="en">
                <a:solidFill>
                  <a:srgbClr val="FFFFFF"/>
                </a:solidFill>
                <a:latin typeface="Chivo"/>
                <a:ea typeface="Chivo"/>
                <a:cs typeface="Chivo"/>
                <a:sym typeface="Chivo"/>
              </a:rPr>
              <a:t>Course Objectives</a:t>
            </a:r>
            <a:endParaRPr>
              <a:solidFill>
                <a:srgbClr val="FFFFFF"/>
              </a:solidFill>
              <a:latin typeface="Chivo"/>
              <a:ea typeface="Chivo"/>
              <a:cs typeface="Chivo"/>
              <a:sym typeface="Chivo"/>
            </a:endParaRPr>
          </a:p>
          <a:p>
            <a:pPr marL="457200" lvl="0" indent="-317500" algn="l" rtl="0">
              <a:spcBef>
                <a:spcPts val="0"/>
              </a:spcBef>
              <a:spcAft>
                <a:spcPts val="0"/>
              </a:spcAft>
              <a:buClr>
                <a:srgbClr val="FFFFFF"/>
              </a:buClr>
              <a:buSzPts val="1400"/>
              <a:buFont typeface="Chivo"/>
              <a:buChar char="●"/>
            </a:pPr>
            <a:r>
              <a:rPr lang="en">
                <a:solidFill>
                  <a:srgbClr val="FFFFFF"/>
                </a:solidFill>
                <a:latin typeface="Chivo"/>
                <a:ea typeface="Chivo"/>
                <a:cs typeface="Chivo"/>
                <a:sym typeface="Chivo"/>
              </a:rPr>
              <a:t>Homework</a:t>
            </a:r>
            <a:endParaRPr>
              <a:solidFill>
                <a:srgbClr val="FFFFFF"/>
              </a:solidFill>
              <a:latin typeface="Chivo"/>
              <a:ea typeface="Chivo"/>
              <a:cs typeface="Chivo"/>
              <a:sym typeface="Chivo"/>
            </a:endParaRPr>
          </a:p>
          <a:p>
            <a:pPr marL="457200" lvl="0" indent="-317500" algn="l" rtl="0">
              <a:spcBef>
                <a:spcPts val="0"/>
              </a:spcBef>
              <a:spcAft>
                <a:spcPts val="0"/>
              </a:spcAft>
              <a:buClr>
                <a:srgbClr val="FFFFFF"/>
              </a:buClr>
              <a:buSzPts val="1400"/>
              <a:buFont typeface="Chivo"/>
              <a:buChar char="●"/>
            </a:pPr>
            <a:r>
              <a:rPr lang="en">
                <a:solidFill>
                  <a:srgbClr val="FFFFFF"/>
                </a:solidFill>
                <a:latin typeface="Chivo"/>
                <a:ea typeface="Chivo"/>
                <a:cs typeface="Chivo"/>
                <a:sym typeface="Chivo"/>
              </a:rPr>
              <a:t>Lecture/Active Learning</a:t>
            </a:r>
            <a:endParaRPr>
              <a:solidFill>
                <a:srgbClr val="FFFFFF"/>
              </a:solidFill>
              <a:latin typeface="Chivo"/>
              <a:ea typeface="Chivo"/>
              <a:cs typeface="Chivo"/>
              <a:sym typeface="Chivo"/>
            </a:endParaRPr>
          </a:p>
          <a:p>
            <a:pPr marL="457200" lvl="0" indent="-317500" algn="l" rtl="0">
              <a:spcBef>
                <a:spcPts val="0"/>
              </a:spcBef>
              <a:spcAft>
                <a:spcPts val="0"/>
              </a:spcAft>
              <a:buClr>
                <a:srgbClr val="FFFFFF"/>
              </a:buClr>
              <a:buSzPts val="1400"/>
              <a:buFont typeface="Chivo"/>
              <a:buChar char="●"/>
            </a:pPr>
            <a:r>
              <a:rPr lang="en">
                <a:solidFill>
                  <a:srgbClr val="FFFFFF"/>
                </a:solidFill>
                <a:latin typeface="Chivo"/>
                <a:ea typeface="Chivo"/>
                <a:cs typeface="Chivo"/>
                <a:sym typeface="Chivo"/>
              </a:rPr>
              <a:t>Assessments</a:t>
            </a:r>
            <a:endParaRPr>
              <a:solidFill>
                <a:srgbClr val="FFFFFF"/>
              </a:solidFill>
              <a:latin typeface="Chivo"/>
              <a:ea typeface="Chivo"/>
              <a:cs typeface="Chivo"/>
              <a:sym typeface="Chivo"/>
            </a:endParaRPr>
          </a:p>
        </p:txBody>
      </p:sp>
      <p:sp>
        <p:nvSpPr>
          <p:cNvPr id="225" name="Google Shape;225;p20"/>
          <p:cNvSpPr/>
          <p:nvPr/>
        </p:nvSpPr>
        <p:spPr>
          <a:xfrm>
            <a:off x="4950125" y="2216550"/>
            <a:ext cx="3588300" cy="14313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Support Course</a:t>
            </a:r>
            <a:endParaRPr sz="2400">
              <a:solidFill>
                <a:srgbClr val="FFFFFF"/>
              </a:solidFill>
            </a:endParaRPr>
          </a:p>
        </p:txBody>
      </p:sp>
      <p:sp>
        <p:nvSpPr>
          <p:cNvPr id="226" name="Google Shape;226;p20"/>
          <p:cNvSpPr/>
          <p:nvPr/>
        </p:nvSpPr>
        <p:spPr>
          <a:xfrm>
            <a:off x="4950131" y="3647850"/>
            <a:ext cx="3588300" cy="1026300"/>
          </a:xfrm>
          <a:prstGeom prst="rect">
            <a:avLst/>
          </a:prstGeom>
          <a:solidFill>
            <a:srgbClr val="B739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latin typeface="Chivo"/>
              <a:ea typeface="Chivo"/>
              <a:cs typeface="Chivo"/>
              <a:sym typeface="Chivo"/>
            </a:endParaRPr>
          </a:p>
        </p:txBody>
      </p:sp>
      <p:sp>
        <p:nvSpPr>
          <p:cNvPr id="227" name="Google Shape;227;p20"/>
          <p:cNvSpPr txBox="1"/>
          <p:nvPr/>
        </p:nvSpPr>
        <p:spPr>
          <a:xfrm>
            <a:off x="4973275" y="2702700"/>
            <a:ext cx="3541800" cy="19713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Chivo"/>
              <a:buChar char="●"/>
            </a:pPr>
            <a:r>
              <a:rPr lang="en">
                <a:solidFill>
                  <a:srgbClr val="FFFFFF"/>
                </a:solidFill>
                <a:latin typeface="Chivo"/>
                <a:ea typeface="Chivo"/>
                <a:cs typeface="Chivo"/>
                <a:sym typeface="Chivo"/>
              </a:rPr>
              <a:t>Course Objectives</a:t>
            </a:r>
            <a:endParaRPr>
              <a:solidFill>
                <a:srgbClr val="FFFFFF"/>
              </a:solidFill>
              <a:latin typeface="Chivo"/>
              <a:ea typeface="Chivo"/>
              <a:cs typeface="Chivo"/>
              <a:sym typeface="Chivo"/>
            </a:endParaRPr>
          </a:p>
          <a:p>
            <a:pPr marL="457200" lvl="0" indent="-317500" algn="l" rtl="0">
              <a:spcBef>
                <a:spcPts val="0"/>
              </a:spcBef>
              <a:spcAft>
                <a:spcPts val="0"/>
              </a:spcAft>
              <a:buClr>
                <a:srgbClr val="FFFFFF"/>
              </a:buClr>
              <a:buSzPts val="1400"/>
              <a:buFont typeface="Chivo"/>
              <a:buChar char="●"/>
            </a:pPr>
            <a:r>
              <a:rPr lang="en">
                <a:solidFill>
                  <a:srgbClr val="FFFFFF"/>
                </a:solidFill>
                <a:latin typeface="Chivo"/>
                <a:ea typeface="Chivo"/>
                <a:cs typeface="Chivo"/>
                <a:sym typeface="Chivo"/>
              </a:rPr>
              <a:t>Homework</a:t>
            </a:r>
            <a:endParaRPr>
              <a:solidFill>
                <a:srgbClr val="FFFFFF"/>
              </a:solidFill>
              <a:latin typeface="Chivo"/>
              <a:ea typeface="Chivo"/>
              <a:cs typeface="Chivo"/>
              <a:sym typeface="Chivo"/>
            </a:endParaRPr>
          </a:p>
          <a:p>
            <a:pPr marL="457200" lvl="0" indent="-317500" algn="l" rtl="0">
              <a:spcBef>
                <a:spcPts val="0"/>
              </a:spcBef>
              <a:spcAft>
                <a:spcPts val="0"/>
              </a:spcAft>
              <a:buClr>
                <a:srgbClr val="FFFFFF"/>
              </a:buClr>
              <a:buSzPts val="1400"/>
              <a:buFont typeface="Chivo"/>
              <a:buChar char="●"/>
            </a:pPr>
            <a:r>
              <a:rPr lang="en">
                <a:solidFill>
                  <a:srgbClr val="FFFFFF"/>
                </a:solidFill>
                <a:latin typeface="Chivo"/>
                <a:ea typeface="Chivo"/>
                <a:cs typeface="Chivo"/>
                <a:sym typeface="Chivo"/>
              </a:rPr>
              <a:t>Lecture/Active Learning</a:t>
            </a:r>
            <a:endParaRPr>
              <a:solidFill>
                <a:srgbClr val="FFFFFF"/>
              </a:solidFill>
              <a:latin typeface="Chivo"/>
              <a:ea typeface="Chivo"/>
              <a:cs typeface="Chivo"/>
              <a:sym typeface="Chivo"/>
            </a:endParaRPr>
          </a:p>
          <a:p>
            <a:pPr marL="457200" lvl="0" indent="-317500" algn="l" rtl="0">
              <a:spcBef>
                <a:spcPts val="0"/>
              </a:spcBef>
              <a:spcAft>
                <a:spcPts val="0"/>
              </a:spcAft>
              <a:buClr>
                <a:srgbClr val="FFFFFF"/>
              </a:buClr>
              <a:buSzPts val="1400"/>
              <a:buFont typeface="Chivo"/>
              <a:buChar char="●"/>
            </a:pPr>
            <a:r>
              <a:rPr lang="en">
                <a:solidFill>
                  <a:srgbClr val="FFFFFF"/>
                </a:solidFill>
                <a:latin typeface="Chivo"/>
                <a:ea typeface="Chivo"/>
                <a:cs typeface="Chivo"/>
                <a:sym typeface="Chivo"/>
              </a:rPr>
              <a:t>Assessments</a:t>
            </a:r>
            <a:endParaRPr>
              <a:solidFill>
                <a:srgbClr val="FFFFFF"/>
              </a:solidFill>
              <a:latin typeface="Chivo"/>
              <a:ea typeface="Chivo"/>
              <a:cs typeface="Chivo"/>
              <a:sym typeface="Chivo"/>
            </a:endParaRPr>
          </a:p>
          <a:p>
            <a:pPr marL="457200" lvl="0" indent="-317500" algn="l" rtl="0">
              <a:spcBef>
                <a:spcPts val="0"/>
              </a:spcBef>
              <a:spcAft>
                <a:spcPts val="0"/>
              </a:spcAft>
              <a:buClr>
                <a:srgbClr val="FFFFFF"/>
              </a:buClr>
              <a:buSzPts val="1400"/>
              <a:buFont typeface="Chivo"/>
              <a:buChar char="●"/>
            </a:pPr>
            <a:r>
              <a:rPr lang="en" u="sng">
                <a:solidFill>
                  <a:srgbClr val="FFFFFF"/>
                </a:solidFill>
                <a:latin typeface="Chivo"/>
                <a:ea typeface="Chivo"/>
                <a:cs typeface="Chivo"/>
                <a:sym typeface="Chivo"/>
              </a:rPr>
              <a:t>Prerequisite topics are addressed primarily through an adaptive online homework system</a:t>
            </a:r>
            <a:endParaRPr u="sng">
              <a:solidFill>
                <a:srgbClr val="FFFFFF"/>
              </a:solidFill>
              <a:latin typeface="Chivo"/>
              <a:ea typeface="Chivo"/>
              <a:cs typeface="Chivo"/>
              <a:sym typeface="Chivo"/>
            </a:endParaRPr>
          </a:p>
          <a:p>
            <a:pPr marL="457200" lvl="0" indent="-317500" algn="l" rtl="0">
              <a:spcBef>
                <a:spcPts val="0"/>
              </a:spcBef>
              <a:spcAft>
                <a:spcPts val="0"/>
              </a:spcAft>
              <a:buClr>
                <a:srgbClr val="FFFFFF"/>
              </a:buClr>
              <a:buSzPts val="1400"/>
              <a:buFont typeface="Chivo"/>
              <a:buChar char="●"/>
            </a:pPr>
            <a:r>
              <a:rPr lang="en" u="sng">
                <a:solidFill>
                  <a:srgbClr val="FFFFFF"/>
                </a:solidFill>
                <a:latin typeface="Chivo"/>
                <a:ea typeface="Chivo"/>
                <a:cs typeface="Chivo"/>
                <a:sym typeface="Chivo"/>
              </a:rPr>
              <a:t>Success Skills</a:t>
            </a:r>
            <a:endParaRPr u="sng">
              <a:solidFill>
                <a:srgbClr val="FFFFFF"/>
              </a:solidFill>
              <a:latin typeface="Chivo"/>
              <a:ea typeface="Chivo"/>
              <a:cs typeface="Chivo"/>
              <a:sym typeface="Chivo"/>
            </a:endParaRPr>
          </a:p>
          <a:p>
            <a:pPr marL="457200" lvl="0" indent="-317500" algn="l" rtl="0">
              <a:spcBef>
                <a:spcPts val="0"/>
              </a:spcBef>
              <a:spcAft>
                <a:spcPts val="0"/>
              </a:spcAft>
              <a:buClr>
                <a:srgbClr val="FFFFFF"/>
              </a:buClr>
              <a:buSzPts val="1400"/>
              <a:buFont typeface="Chivo"/>
              <a:buChar char="●"/>
            </a:pPr>
            <a:r>
              <a:rPr lang="en" u="sng">
                <a:solidFill>
                  <a:srgbClr val="FFFFFF"/>
                </a:solidFill>
                <a:latin typeface="Chivo"/>
                <a:ea typeface="Chivo"/>
                <a:cs typeface="Chivo"/>
                <a:sym typeface="Chivo"/>
              </a:rPr>
              <a:t>Course Supports</a:t>
            </a:r>
            <a:endParaRPr u="sng">
              <a:solidFill>
                <a:srgbClr val="FFFFFF"/>
              </a:solidFill>
              <a:latin typeface="Chivo"/>
              <a:ea typeface="Chivo"/>
              <a:cs typeface="Chivo"/>
              <a:sym typeface="Chiv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1"/>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How do students get placed into your courses?</a:t>
            </a:r>
            <a:endParaRPr/>
          </a:p>
        </p:txBody>
      </p:sp>
      <p:sp>
        <p:nvSpPr>
          <p:cNvPr id="233" name="Google Shape;233;p21"/>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9</a:t>
            </a:fld>
            <a:endParaRPr/>
          </a:p>
        </p:txBody>
      </p:sp>
      <p:sp>
        <p:nvSpPr>
          <p:cNvPr id="234" name="Google Shape;234;p21"/>
          <p:cNvSpPr/>
          <p:nvPr/>
        </p:nvSpPr>
        <p:spPr>
          <a:xfrm>
            <a:off x="6153850" y="3054025"/>
            <a:ext cx="2713200" cy="810000"/>
          </a:xfrm>
          <a:prstGeom prst="rect">
            <a:avLst/>
          </a:prstGeom>
          <a:solidFill>
            <a:srgbClr val="0060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Standard Courses</a:t>
            </a:r>
            <a:endParaRPr>
              <a:solidFill>
                <a:srgbClr val="FFFFFF"/>
              </a:solidFill>
            </a:endParaRPr>
          </a:p>
          <a:p>
            <a:pPr marL="0" lvl="0" indent="0" algn="ctr" rtl="0">
              <a:spcBef>
                <a:spcPts val="0"/>
              </a:spcBef>
              <a:spcAft>
                <a:spcPts val="0"/>
              </a:spcAft>
              <a:buNone/>
            </a:pPr>
            <a:r>
              <a:rPr lang="en">
                <a:solidFill>
                  <a:srgbClr val="FFFFFF"/>
                </a:solidFill>
              </a:rPr>
              <a:t>MATH105/103/111</a:t>
            </a:r>
            <a:endParaRPr>
              <a:solidFill>
                <a:srgbClr val="FFFFFF"/>
              </a:solidFill>
            </a:endParaRPr>
          </a:p>
        </p:txBody>
      </p:sp>
      <p:sp>
        <p:nvSpPr>
          <p:cNvPr id="235" name="Google Shape;235;p21"/>
          <p:cNvSpPr/>
          <p:nvPr/>
        </p:nvSpPr>
        <p:spPr>
          <a:xfrm>
            <a:off x="1190425" y="4109200"/>
            <a:ext cx="2713200" cy="810000"/>
          </a:xfrm>
          <a:prstGeom prst="rect">
            <a:avLst/>
          </a:prstGeom>
          <a:solidFill>
            <a:srgbClr val="67BA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ALEKS Score of 46-60</a:t>
            </a:r>
            <a:endParaRPr>
              <a:solidFill>
                <a:srgbClr val="FFFFFF"/>
              </a:solidFill>
            </a:endParaRPr>
          </a:p>
        </p:txBody>
      </p:sp>
      <p:sp>
        <p:nvSpPr>
          <p:cNvPr id="236" name="Google Shape;236;p21"/>
          <p:cNvSpPr/>
          <p:nvPr/>
        </p:nvSpPr>
        <p:spPr>
          <a:xfrm>
            <a:off x="1190425" y="2086375"/>
            <a:ext cx="2713200" cy="810000"/>
          </a:xfrm>
          <a:prstGeom prst="rect">
            <a:avLst/>
          </a:prstGeom>
          <a:solidFill>
            <a:srgbClr val="67BA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STEM Algebra</a:t>
            </a:r>
            <a:endParaRPr>
              <a:solidFill>
                <a:srgbClr val="FFFFFF"/>
              </a:solidFill>
            </a:endParaRPr>
          </a:p>
          <a:p>
            <a:pPr marL="0" lvl="0" indent="0" algn="ctr" rtl="0">
              <a:spcBef>
                <a:spcPts val="0"/>
              </a:spcBef>
              <a:spcAft>
                <a:spcPts val="0"/>
              </a:spcAft>
              <a:buNone/>
            </a:pPr>
            <a:r>
              <a:rPr lang="en">
                <a:solidFill>
                  <a:srgbClr val="FFFFFF"/>
                </a:solidFill>
              </a:rPr>
              <a:t>MATH090/095</a:t>
            </a:r>
            <a:endParaRPr>
              <a:solidFill>
                <a:srgbClr val="FFFFFF"/>
              </a:solidFill>
            </a:endParaRPr>
          </a:p>
        </p:txBody>
      </p:sp>
      <p:cxnSp>
        <p:nvCxnSpPr>
          <p:cNvPr id="237" name="Google Shape;237;p21"/>
          <p:cNvCxnSpPr>
            <a:endCxn id="234" idx="1"/>
          </p:cNvCxnSpPr>
          <p:nvPr/>
        </p:nvCxnSpPr>
        <p:spPr>
          <a:xfrm>
            <a:off x="3903550" y="2484325"/>
            <a:ext cx="2250300" cy="974700"/>
          </a:xfrm>
          <a:prstGeom prst="straightConnector1">
            <a:avLst/>
          </a:prstGeom>
          <a:noFill/>
          <a:ln w="28575" cap="flat" cmpd="sng">
            <a:solidFill>
              <a:schemeClr val="dk2"/>
            </a:solidFill>
            <a:prstDash val="solid"/>
            <a:round/>
            <a:headEnd type="none" w="med" len="med"/>
            <a:tailEnd type="triangle" w="med" len="med"/>
          </a:ln>
        </p:spPr>
      </p:cxnSp>
      <p:cxnSp>
        <p:nvCxnSpPr>
          <p:cNvPr id="238" name="Google Shape;238;p21"/>
          <p:cNvCxnSpPr>
            <a:stCxn id="235" idx="3"/>
            <a:endCxn id="234" idx="1"/>
          </p:cNvCxnSpPr>
          <p:nvPr/>
        </p:nvCxnSpPr>
        <p:spPr>
          <a:xfrm rot="10800000" flipH="1">
            <a:off x="3903625" y="3459100"/>
            <a:ext cx="2250300" cy="10551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Macmorri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1673</Words>
  <Application>Microsoft Office PowerPoint</Application>
  <PresentationFormat>On-screen Show (16:9)</PresentationFormat>
  <Paragraphs>335</Paragraphs>
  <Slides>37</Slides>
  <Notes>37</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Roboto Slab</vt:lpstr>
      <vt:lpstr>Chivo</vt:lpstr>
      <vt:lpstr>Arial</vt:lpstr>
      <vt:lpstr>Macmorris template</vt:lpstr>
      <vt:lpstr>Math Corequisite Support Courses at Clark College</vt:lpstr>
      <vt:lpstr>Math Pathways Initiative</vt:lpstr>
      <vt:lpstr>A way to frame these courses:</vt:lpstr>
      <vt:lpstr>What are Clark’s Math Corequisite Support Courses?</vt:lpstr>
      <vt:lpstr>What was your initial plan?</vt:lpstr>
      <vt:lpstr>What did you settle on?</vt:lpstr>
      <vt:lpstr>Current Corequisite Support Course Model</vt:lpstr>
      <vt:lpstr>What do these courses look like?</vt:lpstr>
      <vt:lpstr>How do students get placed into your courses?</vt:lpstr>
      <vt:lpstr>How do students get placed into Corequisite Support Courses?</vt:lpstr>
      <vt:lpstr>How are Prerequisite Topics and Course Topics addressed?</vt:lpstr>
      <vt:lpstr>Adaptive homework? You lost me.</vt:lpstr>
      <vt:lpstr>What did you try?</vt:lpstr>
      <vt:lpstr>What are you using now?</vt:lpstr>
      <vt:lpstr>What do you want to use in the future?</vt:lpstr>
      <vt:lpstr>Why push online adaptive systems?</vt:lpstr>
      <vt:lpstr>So these online adaptive systems will solve all my problems, right?</vt:lpstr>
      <vt:lpstr>What have you done to address success skills?</vt:lpstr>
      <vt:lpstr>Course Supports?</vt:lpstr>
      <vt:lpstr>How is Spring term going so far?</vt:lpstr>
      <vt:lpstr>Who is enrolled in these courses?</vt:lpstr>
      <vt:lpstr>Spring 2019 Enrollment</vt:lpstr>
      <vt:lpstr>What do students think of the courses so far?</vt:lpstr>
      <vt:lpstr>So an activity, huh?</vt:lpstr>
      <vt:lpstr>Activity Directions</vt:lpstr>
      <vt:lpstr>Lessons Learned</vt:lpstr>
      <vt:lpstr>Prerequisite content should be directly aligned to course content. </vt:lpstr>
      <vt:lpstr>Our model depends on faculty having varied skillsets. </vt:lpstr>
      <vt:lpstr>Are faculty and staff on board? </vt:lpstr>
      <vt:lpstr>Create a narrative around Corequisite Support courses that the college can understand.  The credit hour constrains how these courses are structured.  Connect to other regional colleges to share best practices. </vt:lpstr>
      <vt:lpstr>No magic beans! </vt:lpstr>
      <vt:lpstr>Next steps</vt:lpstr>
      <vt:lpstr>Thank you!</vt:lpstr>
      <vt:lpstr>Credits</vt:lpstr>
      <vt:lpstr>Presentation design</vt:lpstr>
      <vt:lpstr>PowerPoint Presentation</vt:lpstr>
      <vt:lpstr>Some students will resist non-math assignments.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Corequisite Support Courses at Clark College</dc:title>
  <dc:creator>Weston, Robert</dc:creator>
  <cp:lastModifiedBy>Weston, Robert</cp:lastModifiedBy>
  <cp:revision>1</cp:revision>
  <dcterms:modified xsi:type="dcterms:W3CDTF">2019-04-29T18:35:28Z</dcterms:modified>
</cp:coreProperties>
</file>