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71" r:id="rId4"/>
    <p:sldId id="272" r:id="rId5"/>
    <p:sldId id="274" r:id="rId6"/>
    <p:sldId id="275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97" d="100"/>
          <a:sy n="97" d="100"/>
        </p:scale>
        <p:origin x="255" y="-19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5341" y="0"/>
            <a:ext cx="7779643" cy="10072225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4663440" y="684531"/>
            <a:ext cx="3113009" cy="8687012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20491" y="9449037"/>
            <a:ext cx="1748790" cy="535517"/>
          </a:xfrm>
        </p:spPr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0534" y="9449037"/>
            <a:ext cx="2623185" cy="535517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350" y="9449037"/>
            <a:ext cx="1756554" cy="535517"/>
          </a:xfrm>
        </p:spPr>
        <p:txBody>
          <a:bodyPr anchor="ctr"/>
          <a:lstStyle>
            <a:lvl1pPr algn="l">
              <a:defRPr sz="765"/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2840772" y="46567"/>
            <a:ext cx="0" cy="2329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2804339" y="-7334251"/>
            <a:ext cx="1012" cy="4657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9480" y="1501674"/>
            <a:ext cx="2418470" cy="4912807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2805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9480" y="7253220"/>
            <a:ext cx="2418470" cy="1522048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445" baseline="0">
                <a:solidFill>
                  <a:schemeClr val="bg2"/>
                </a:solidFill>
              </a:defRPr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2840772" y="46567"/>
            <a:ext cx="0" cy="2329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2804339" y="-7334251"/>
            <a:ext cx="1012" cy="4657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667182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5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06059" y="1060883"/>
            <a:ext cx="2697424" cy="8260224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7760" y="743654"/>
            <a:ext cx="1329080" cy="783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0234" y="769080"/>
            <a:ext cx="3474272" cy="780647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14704" y="9235037"/>
            <a:ext cx="1597572" cy="535517"/>
          </a:xfrm>
        </p:spPr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0234" y="9235037"/>
            <a:ext cx="3799231" cy="5355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3336523" y="4435215"/>
            <a:ext cx="7895458" cy="385222"/>
          </a:xfrm>
        </p:spPr>
        <p:txBody>
          <a:bodyPr/>
          <a:lstStyle>
            <a:lvl1pPr algn="l">
              <a:defRPr/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5504804" y="838205"/>
            <a:ext cx="0" cy="773735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7093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7776961" cy="100584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562576" y="1851026"/>
            <a:ext cx="4663440" cy="6356350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3449003" y="5665431"/>
            <a:ext cx="87439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27773" y="9235206"/>
            <a:ext cx="1748790" cy="53551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6081" y="9235206"/>
            <a:ext cx="2623185" cy="535517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5849" y="9235206"/>
            <a:ext cx="1773233" cy="535517"/>
          </a:xfrm>
        </p:spPr>
        <p:txBody>
          <a:bodyPr anchor="ctr"/>
          <a:lstStyle>
            <a:lvl1pPr algn="l">
              <a:defRPr sz="765">
                <a:solidFill>
                  <a:schemeClr val="bg2"/>
                </a:solidFill>
              </a:defRPr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968" y="2684851"/>
            <a:ext cx="3735574" cy="2701182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2805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1797" y="6124994"/>
            <a:ext cx="2911128" cy="1523584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3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09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0718" y="3576321"/>
            <a:ext cx="2658161" cy="53644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3312" y="3576321"/>
            <a:ext cx="2658161" cy="53644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9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687" y="831495"/>
            <a:ext cx="5672786" cy="22933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0235" y="3602732"/>
            <a:ext cx="2665933" cy="1208404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1785" b="0" baseline="0">
                <a:solidFill>
                  <a:schemeClr val="accent2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0235" y="4864406"/>
            <a:ext cx="2665933" cy="40763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5539" y="3602732"/>
            <a:ext cx="2665933" cy="1208404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1785" b="0" baseline="0">
                <a:solidFill>
                  <a:schemeClr val="accent2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5539" y="4864406"/>
            <a:ext cx="2665933" cy="40763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6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06059" y="1060883"/>
            <a:ext cx="2697424" cy="8260224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315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070194" y="1140588"/>
            <a:ext cx="2614169" cy="774924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1818" y="2205730"/>
            <a:ext cx="2057668" cy="2475622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3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28" y="647407"/>
            <a:ext cx="4843113" cy="8293393"/>
          </a:xfrm>
        </p:spPr>
        <p:txBody>
          <a:bodyPr/>
          <a:lstStyle>
            <a:lvl1pPr>
              <a:defRPr sz="1275"/>
            </a:lvl1pPr>
            <a:lvl2pPr>
              <a:defRPr sz="1148"/>
            </a:lvl2pPr>
            <a:lvl3pPr>
              <a:defRPr sz="1020"/>
            </a:lvl3pPr>
            <a:lvl4pPr>
              <a:defRPr sz="893"/>
            </a:lvl4pPr>
            <a:lvl5pPr>
              <a:defRPr sz="893"/>
            </a:lvl5pPr>
            <a:lvl6pPr>
              <a:defRPr sz="893"/>
            </a:lvl6pPr>
            <a:lvl7pPr>
              <a:defRPr sz="893"/>
            </a:lvl7pPr>
            <a:lvl8pPr>
              <a:defRPr sz="893"/>
            </a:lvl8pPr>
            <a:lvl9pPr>
              <a:defRPr sz="89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1818" y="4728246"/>
            <a:ext cx="2057668" cy="4212556"/>
          </a:xfrm>
        </p:spPr>
        <p:txBody>
          <a:bodyPr>
            <a:normAutofit/>
          </a:bodyPr>
          <a:lstStyle>
            <a:lvl1pPr marL="0" indent="0">
              <a:spcBef>
                <a:spcPts val="1020"/>
              </a:spcBef>
              <a:buNone/>
              <a:defRPr sz="119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3805" y="9220202"/>
            <a:ext cx="2057668" cy="535517"/>
          </a:xfrm>
        </p:spPr>
        <p:txBody>
          <a:bodyPr/>
          <a:lstStyle>
            <a:lvl1pPr algn="l">
              <a:defRPr/>
            </a:lvl1pPr>
          </a:lstStyle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928" y="9220202"/>
            <a:ext cx="4843113" cy="535517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01818" y="547955"/>
            <a:ext cx="2057668" cy="1197505"/>
          </a:xfrm>
        </p:spPr>
        <p:txBody>
          <a:bodyPr anchor="t"/>
          <a:lstStyle>
            <a:lvl1pPr algn="l">
              <a:defRPr sz="3230"/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040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070194" y="1140588"/>
            <a:ext cx="2614169" cy="774924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1818" y="2205735"/>
            <a:ext cx="2059686" cy="2475622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3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2"/>
            <a:ext cx="5165440" cy="10058399"/>
          </a:xfrm>
        </p:spPr>
        <p:txBody>
          <a:bodyPr anchor="t"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1818" y="4728249"/>
            <a:ext cx="2059686" cy="4212551"/>
          </a:xfrm>
        </p:spPr>
        <p:txBody>
          <a:bodyPr>
            <a:normAutofit/>
          </a:bodyPr>
          <a:lstStyle>
            <a:lvl1pPr marL="0" indent="0">
              <a:spcBef>
                <a:spcPts val="1020"/>
              </a:spcBef>
              <a:buNone/>
              <a:defRPr sz="119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97665" y="9235037"/>
            <a:ext cx="2063809" cy="535517"/>
          </a:xfrm>
        </p:spPr>
        <p:txBody>
          <a:bodyPr/>
          <a:lstStyle>
            <a:lvl1pPr algn="l">
              <a:defRPr/>
            </a:lvl1pPr>
          </a:lstStyle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928" y="9235037"/>
            <a:ext cx="4854512" cy="535517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01818" y="547957"/>
            <a:ext cx="2059686" cy="1197507"/>
          </a:xfrm>
        </p:spPr>
        <p:txBody>
          <a:bodyPr anchor="t"/>
          <a:lstStyle>
            <a:lvl1pPr algn="l">
              <a:defRPr sz="3230"/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8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06059" y="1060883"/>
            <a:ext cx="2697424" cy="8260224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9275" y="833573"/>
            <a:ext cx="5672198" cy="2289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0235" y="3576320"/>
            <a:ext cx="5591239" cy="5355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2683" y="923503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4013E55-7B9C-475B-B94C-A4E21B1244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0234" y="9235037"/>
            <a:ext cx="361295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2888" y="920900"/>
            <a:ext cx="1201272" cy="8862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3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27376B5-FB62-4A7D-9E3A-1C665E55B50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70235" y="3191480"/>
            <a:ext cx="559123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1870235" y="3191480"/>
            <a:ext cx="559123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70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82930" rtl="0" eaLnBrk="1" latinLnBrk="0" hangingPunct="1">
        <a:lnSpc>
          <a:spcPct val="99000"/>
        </a:lnSpc>
        <a:spcBef>
          <a:spcPct val="0"/>
        </a:spcBef>
        <a:buNone/>
        <a:defRPr sz="323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04026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7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08051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53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12077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36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16102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20128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24153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428179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632204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1836230" indent="-204026" algn="l" defTabSz="582930" rtl="0" eaLnBrk="1" latinLnBrk="0" hangingPunct="1">
        <a:lnSpc>
          <a:spcPct val="111000"/>
        </a:lnSpc>
        <a:spcBef>
          <a:spcPts val="791"/>
        </a:spcBef>
        <a:buFont typeface="Corbel" panose="020B0503020204020204" pitchFamily="34" charset="0"/>
        <a:buChar char="–"/>
        <a:defRPr sz="119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ORMATYC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What’s going on in AMATYC?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27 April 2019</a:t>
            </a:r>
            <a:endParaRPr lang="en-US" sz="2000" dirty="0"/>
          </a:p>
        </p:txBody>
      </p:sp>
      <p:pic>
        <p:nvPicPr>
          <p:cNvPr id="4" name="Picture 3" descr="Screen Shot 2018-11-06 at 2.53.50 PM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7"/>
          <a:stretch/>
        </p:blipFill>
        <p:spPr>
          <a:xfrm>
            <a:off x="5141869" y="4145255"/>
            <a:ext cx="2233692" cy="21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</a:t>
            </a:r>
            <a:br>
              <a:rPr lang="en-US" dirty="0" smtClean="0"/>
            </a:br>
            <a:r>
              <a:rPr lang="en-US" dirty="0" smtClean="0"/>
              <a:t>Involved!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70235" y="3576320"/>
            <a:ext cx="5941494" cy="6103538"/>
          </a:xfrm>
        </p:spPr>
        <p:txBody>
          <a:bodyPr/>
          <a:lstStyle/>
          <a:p>
            <a:r>
              <a:rPr lang="en-US" sz="2400" dirty="0" smtClean="0"/>
              <a:t>Supported Volunteer Positions</a:t>
            </a:r>
          </a:p>
          <a:p>
            <a:pPr lvl="1"/>
            <a:r>
              <a:rPr lang="en-US" sz="2000" dirty="0" smtClean="0"/>
              <a:t>Project ACCCESS Coordinator</a:t>
            </a:r>
          </a:p>
          <a:p>
            <a:pPr lvl="2"/>
            <a:r>
              <a:rPr lang="en-US" sz="1800" dirty="0" smtClean="0"/>
              <a:t>Review of applications begins April 30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pPr lvl="2"/>
            <a:r>
              <a:rPr lang="en-US" sz="1800" dirty="0" smtClean="0"/>
              <a:t>Email yours truly</a:t>
            </a:r>
          </a:p>
          <a:p>
            <a:pPr lvl="1"/>
            <a:r>
              <a:rPr lang="en-US" sz="2000" dirty="0" smtClean="0"/>
              <a:t>Professional Development Coordinator</a:t>
            </a:r>
          </a:p>
          <a:p>
            <a:pPr lvl="2"/>
            <a:r>
              <a:rPr lang="en-US" sz="1800" dirty="0" smtClean="0"/>
              <a:t>Accepting and Reviewing Applications now!</a:t>
            </a:r>
          </a:p>
          <a:p>
            <a:r>
              <a:rPr lang="en-US" sz="2400" dirty="0" smtClean="0"/>
              <a:t>Northwest Region Representatives Needed</a:t>
            </a:r>
          </a:p>
          <a:p>
            <a:pPr lvl="1"/>
            <a:r>
              <a:rPr lang="en-US" sz="2000" dirty="0" smtClean="0"/>
              <a:t>Student Math League Test Development Team</a:t>
            </a:r>
          </a:p>
          <a:p>
            <a:pPr lvl="1"/>
            <a:r>
              <a:rPr lang="en-US" sz="2000" dirty="0" smtClean="0"/>
              <a:t>Student Research League Reviewer</a:t>
            </a:r>
          </a:p>
          <a:p>
            <a:pPr lvl="1"/>
            <a:r>
              <a:rPr lang="en-US" sz="2000" dirty="0" smtClean="0"/>
              <a:t>Affiliate Delegate for annual conference</a:t>
            </a:r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405" y="477072"/>
            <a:ext cx="3400021" cy="260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70" y="7168658"/>
            <a:ext cx="4036141" cy="2759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AMATYC Annual Conferences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235" y="1340095"/>
            <a:ext cx="2309370" cy="173202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2019: Milwaukee, Wisconsin</a:t>
            </a:r>
          </a:p>
          <a:p>
            <a:pPr lvl="1"/>
            <a:r>
              <a:rPr lang="en-US" sz="1600" dirty="0" smtClean="0"/>
              <a:t>November 14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– 17</a:t>
            </a:r>
            <a:r>
              <a:rPr lang="en-US" sz="1600" baseline="30000" dirty="0" smtClean="0"/>
              <a:t>th</a:t>
            </a:r>
            <a:endParaRPr lang="en-US" sz="1600" dirty="0" smtClean="0"/>
          </a:p>
          <a:p>
            <a:pPr lvl="1"/>
            <a:r>
              <a:rPr lang="en-US" sz="1600" dirty="0" smtClean="0"/>
              <a:t>Affiliate Scholarship</a:t>
            </a:r>
          </a:p>
          <a:p>
            <a:r>
              <a:rPr lang="en-US" sz="1800" dirty="0" smtClean="0"/>
              <a:t>2020: Spokane, Washington</a:t>
            </a:r>
          </a:p>
          <a:p>
            <a:pPr lvl="1"/>
            <a:r>
              <a:rPr lang="en-US" sz="1600" dirty="0" smtClean="0"/>
              <a:t>Northwest region!</a:t>
            </a:r>
          </a:p>
          <a:p>
            <a:pPr lvl="1"/>
            <a:r>
              <a:rPr lang="en-US" sz="1600" dirty="0" smtClean="0"/>
              <a:t>November 12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– 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</a:t>
            </a:r>
          </a:p>
          <a:p>
            <a:r>
              <a:rPr lang="en-US" sz="1800" dirty="0" smtClean="0"/>
              <a:t>2021: Phoenix, Arizona</a:t>
            </a:r>
          </a:p>
          <a:p>
            <a:r>
              <a:rPr lang="en-US" sz="1800" dirty="0" smtClean="0"/>
              <a:t>2022: Toronto, Ontario</a:t>
            </a:r>
          </a:p>
          <a:p>
            <a:r>
              <a:rPr lang="en-US" sz="1800" dirty="0" smtClean="0"/>
              <a:t>2023: Omaha, Nebraska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072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AMATYC </a:t>
            </a:r>
            <a:br>
              <a:rPr lang="en-US" dirty="0" smtClean="0"/>
            </a:br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Individual Membership</a:t>
            </a:r>
          </a:p>
          <a:p>
            <a:pPr lvl="1"/>
            <a:r>
              <a:rPr lang="en-US" sz="1800" dirty="0" smtClean="0"/>
              <a:t>$90 Per year</a:t>
            </a:r>
          </a:p>
          <a:p>
            <a:pPr lvl="1"/>
            <a:r>
              <a:rPr lang="en-US" sz="1800" dirty="0" smtClean="0"/>
              <a:t>Benefits include assess to webinars, AMATYC Newsletter and </a:t>
            </a:r>
            <a:r>
              <a:rPr lang="en-US" sz="1800" dirty="0" err="1" smtClean="0"/>
              <a:t>MathAMATYC</a:t>
            </a:r>
            <a:r>
              <a:rPr lang="en-US" sz="1800" dirty="0" smtClean="0"/>
              <a:t> Educator</a:t>
            </a:r>
          </a:p>
          <a:p>
            <a:r>
              <a:rPr lang="en-US" sz="2000" dirty="0" smtClean="0"/>
              <a:t>Institutional Membership</a:t>
            </a:r>
          </a:p>
          <a:p>
            <a:pPr lvl="1"/>
            <a:r>
              <a:rPr lang="en-US" sz="1800" dirty="0" smtClean="0"/>
              <a:t>$510 Per year</a:t>
            </a:r>
          </a:p>
          <a:p>
            <a:pPr lvl="1"/>
            <a:r>
              <a:rPr lang="en-US" sz="1800" dirty="0" smtClean="0"/>
              <a:t>Benefits include one discounted annual conference registration, AMATYC Newsletter, </a:t>
            </a:r>
            <a:r>
              <a:rPr lang="en-US" sz="1800" dirty="0" err="1"/>
              <a:t>MathAMATYC</a:t>
            </a:r>
            <a:r>
              <a:rPr lang="en-US" sz="1800" dirty="0"/>
              <a:t> </a:t>
            </a:r>
            <a:r>
              <a:rPr lang="en-US" sz="1800" dirty="0" smtClean="0"/>
              <a:t>Educator, Student Math League registration, Student Research League registration</a:t>
            </a: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766" y="527403"/>
            <a:ext cx="2879931" cy="23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5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 </a:t>
            </a:r>
            <a:br>
              <a:rPr lang="en-US" dirty="0" smtClean="0"/>
            </a:b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Project ACCCESS</a:t>
            </a:r>
          </a:p>
          <a:p>
            <a:pPr lvl="1"/>
            <a:r>
              <a:rPr lang="en-US" sz="1800" dirty="0" smtClean="0"/>
              <a:t>Fellowship for new faculty in first four years</a:t>
            </a:r>
          </a:p>
          <a:p>
            <a:pPr lvl="1"/>
            <a:r>
              <a:rPr lang="en-US" sz="1800" dirty="0" smtClean="0"/>
              <a:t>Applications due May 15</a:t>
            </a:r>
            <a:r>
              <a:rPr lang="en-US" sz="1800" baseline="30000" dirty="0" smtClean="0"/>
              <a:t>th</a:t>
            </a:r>
          </a:p>
          <a:p>
            <a:r>
              <a:rPr lang="en-US" sz="2000" dirty="0" smtClean="0"/>
              <a:t>Webinars</a:t>
            </a:r>
          </a:p>
          <a:p>
            <a:r>
              <a:rPr lang="en-US" sz="2000" dirty="0" smtClean="0"/>
              <a:t>Traveling Workshops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396" y="6969446"/>
            <a:ext cx="3514565" cy="263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AMATYC </a:t>
            </a:r>
            <a:br>
              <a:rPr lang="en-US" dirty="0" smtClean="0"/>
            </a:br>
            <a:r>
              <a:rPr lang="en-US" dirty="0" smtClean="0"/>
              <a:t>Awards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2020 Mathematics Excellence Award</a:t>
            </a:r>
          </a:p>
          <a:p>
            <a:pPr lvl="1"/>
            <a:r>
              <a:rPr lang="en-US" sz="1800" dirty="0" smtClean="0"/>
              <a:t>Nominations due by November 1, 2019</a:t>
            </a:r>
          </a:p>
          <a:p>
            <a:r>
              <a:rPr lang="en-US" sz="2000" dirty="0" smtClean="0"/>
              <a:t>Wanda Garner Presidential Student Scholarship</a:t>
            </a:r>
          </a:p>
          <a:p>
            <a:pPr lvl="1"/>
            <a:r>
              <a:rPr lang="en-US" sz="1800" dirty="0" smtClean="0"/>
              <a:t>One student nomination per affiliate</a:t>
            </a:r>
          </a:p>
          <a:p>
            <a:pPr lvl="1"/>
            <a:r>
              <a:rPr lang="en-US" sz="1800" dirty="0" smtClean="0"/>
              <a:t>Nominations due October 15th</a:t>
            </a:r>
          </a:p>
          <a:p>
            <a:r>
              <a:rPr lang="en-US" sz="2000" dirty="0" smtClean="0"/>
              <a:t>The Leila and Simon </a:t>
            </a:r>
            <a:r>
              <a:rPr lang="en-US" sz="2000" dirty="0" err="1" smtClean="0"/>
              <a:t>Peskoff</a:t>
            </a:r>
            <a:r>
              <a:rPr lang="en-US" sz="2000" dirty="0" smtClean="0"/>
              <a:t> Award</a:t>
            </a:r>
          </a:p>
          <a:p>
            <a:pPr lvl="1"/>
            <a:r>
              <a:rPr lang="en-US" sz="1800" dirty="0" smtClean="0"/>
              <a:t>Project ACCCESS Fellows eligible</a:t>
            </a:r>
          </a:p>
          <a:p>
            <a:pPr lvl="1"/>
            <a:r>
              <a:rPr lang="en-US" sz="1800" dirty="0" smtClean="0"/>
              <a:t>Nominations due May 1</a:t>
            </a:r>
            <a:r>
              <a:rPr lang="en-US" sz="1800" baseline="30000" dirty="0" smtClean="0"/>
              <a:t>st</a:t>
            </a:r>
            <a:endParaRPr lang="en-US" sz="1800" dirty="0" smtClean="0"/>
          </a:p>
          <a:p>
            <a:r>
              <a:rPr lang="en-US" sz="2000" dirty="0" smtClean="0"/>
              <a:t>The Margie Hobbs Award</a:t>
            </a:r>
          </a:p>
          <a:p>
            <a:pPr lvl="1"/>
            <a:r>
              <a:rPr lang="en-US" sz="1800" dirty="0" smtClean="0"/>
              <a:t>Speaker at annual conference for the first time</a:t>
            </a:r>
          </a:p>
          <a:p>
            <a:pPr lvl="1"/>
            <a:r>
              <a:rPr lang="en-US" sz="1800" dirty="0" smtClean="0"/>
              <a:t>Nominations due June 1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530" y="984838"/>
            <a:ext cx="2932892" cy="213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7695</TotalTime>
  <Words>211</Words>
  <Application>Microsoft Office PowerPoint</Application>
  <PresentationFormat>Custom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Schoolbook</vt:lpstr>
      <vt:lpstr>Corbel</vt:lpstr>
      <vt:lpstr>Feathered</vt:lpstr>
      <vt:lpstr>ORMATYC  What’s going on in AMATYC? </vt:lpstr>
      <vt:lpstr>Get  Involved!</vt:lpstr>
      <vt:lpstr>AMATYC Annual Conferences</vt:lpstr>
      <vt:lpstr>AMATYC  Membership</vt:lpstr>
      <vt:lpstr>Professional Development  Opportunities</vt:lpstr>
      <vt:lpstr>AMATYC  Awards </vt:lpstr>
    </vt:vector>
  </TitlesOfParts>
  <Company>Western Wyoming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Report Division of Math and Science April, 2018</dc:title>
  <dc:creator>Rocky Barney</dc:creator>
  <cp:lastModifiedBy>Sarah Pauley</cp:lastModifiedBy>
  <cp:revision>82</cp:revision>
  <dcterms:created xsi:type="dcterms:W3CDTF">2018-03-28T19:54:51Z</dcterms:created>
  <dcterms:modified xsi:type="dcterms:W3CDTF">2019-04-27T04:39:54Z</dcterms:modified>
</cp:coreProperties>
</file>